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73"/>
  </p:handoutMasterIdLst>
  <p:sldIdLst>
    <p:sldId id="748" r:id="rId3"/>
    <p:sldId id="846" r:id="rId4"/>
    <p:sldId id="711" r:id="rId5"/>
    <p:sldId id="1375" r:id="rId6"/>
    <p:sldId id="1543" r:id="rId8"/>
    <p:sldId id="1376" r:id="rId9"/>
    <p:sldId id="1377" r:id="rId10"/>
    <p:sldId id="1352" r:id="rId11"/>
    <p:sldId id="1469" r:id="rId12"/>
    <p:sldId id="1563" r:id="rId13"/>
    <p:sldId id="1471" r:id="rId14"/>
    <p:sldId id="1564" r:id="rId15"/>
    <p:sldId id="1568" r:id="rId16"/>
    <p:sldId id="1624" r:id="rId17"/>
    <p:sldId id="1472" r:id="rId18"/>
    <p:sldId id="1680" r:id="rId19"/>
    <p:sldId id="1473" r:id="rId20"/>
    <p:sldId id="1474" r:id="rId21"/>
    <p:sldId id="1475" r:id="rId22"/>
    <p:sldId id="1476" r:id="rId23"/>
    <p:sldId id="1477" r:id="rId24"/>
    <p:sldId id="1478" r:id="rId25"/>
    <p:sldId id="1355" r:id="rId26"/>
    <p:sldId id="1378" r:id="rId27"/>
    <p:sldId id="1565" r:id="rId28"/>
    <p:sldId id="1566" r:id="rId29"/>
    <p:sldId id="1567" r:id="rId30"/>
    <p:sldId id="1382" r:id="rId31"/>
    <p:sldId id="1359" r:id="rId32"/>
    <p:sldId id="1389" r:id="rId33"/>
    <p:sldId id="1371" r:id="rId34"/>
    <p:sldId id="1372" r:id="rId35"/>
    <p:sldId id="1363" r:id="rId36"/>
    <p:sldId id="1364" r:id="rId37"/>
    <p:sldId id="1365" r:id="rId38"/>
    <p:sldId id="1366" r:id="rId39"/>
    <p:sldId id="1367" r:id="rId40"/>
    <p:sldId id="1368" r:id="rId41"/>
    <p:sldId id="1557" r:id="rId42"/>
    <p:sldId id="1558" r:id="rId43"/>
    <p:sldId id="1559" r:id="rId44"/>
    <p:sldId id="1560" r:id="rId45"/>
    <p:sldId id="1561" r:id="rId46"/>
    <p:sldId id="1562" r:id="rId47"/>
    <p:sldId id="1373" r:id="rId48"/>
    <p:sldId id="1374" r:id="rId49"/>
    <p:sldId id="1370" r:id="rId50"/>
    <p:sldId id="1392" r:id="rId51"/>
    <p:sldId id="1394" r:id="rId52"/>
    <p:sldId id="1395" r:id="rId53"/>
    <p:sldId id="1396" r:id="rId54"/>
    <p:sldId id="1398" r:id="rId55"/>
    <p:sldId id="1545" r:id="rId56"/>
    <p:sldId id="1546" r:id="rId57"/>
    <p:sldId id="1547" r:id="rId58"/>
    <p:sldId id="1548" r:id="rId59"/>
    <p:sldId id="1399" r:id="rId60"/>
    <p:sldId id="1400" r:id="rId61"/>
    <p:sldId id="1556" r:id="rId62"/>
    <p:sldId id="1401" r:id="rId63"/>
    <p:sldId id="1402" r:id="rId64"/>
    <p:sldId id="1403" r:id="rId65"/>
    <p:sldId id="1553" r:id="rId66"/>
    <p:sldId id="1554" r:id="rId67"/>
    <p:sldId id="1404" r:id="rId68"/>
    <p:sldId id="1405" r:id="rId69"/>
    <p:sldId id="1551" r:id="rId70"/>
    <p:sldId id="1552" r:id="rId71"/>
    <p:sldId id="771"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46C0A"/>
    <a:srgbClr val="000066"/>
    <a:srgbClr val="FF0000"/>
    <a:srgbClr val="FFFFFF"/>
    <a:srgbClr val="E20000"/>
    <a:srgbClr val="FF3300"/>
    <a:srgbClr val="990000"/>
    <a:srgbClr val="88A705"/>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7" autoAdjust="0"/>
    <p:restoredTop sz="86114" autoAdjust="0"/>
  </p:normalViewPr>
  <p:slideViewPr>
    <p:cSldViewPr>
      <p:cViewPr varScale="1">
        <p:scale>
          <a:sx n="74" d="100"/>
          <a:sy n="74" d="100"/>
        </p:scale>
        <p:origin x="966" y="36"/>
      </p:cViewPr>
      <p:guideLst>
        <p:guide orient="horz" pos="2127"/>
        <p:guide pos="38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3312" y="-108"/>
      </p:cViewPr>
      <p:guideLst>
        <p:guide orient="horz" pos="2836"/>
        <p:guide pos="219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handoutMaster" Target="handoutMasters/handoutMaster1.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916B60D-E9F5-49AC-A2C5-D2AB7DF2607E}" type="doc">
      <dgm:prSet loTypeId="urn:microsoft.com/office/officeart/2005/8/layout/vProcess5" loCatId="process" qsTypeId="urn:microsoft.com/office/officeart/2005/8/quickstyle/simple1#1" qsCatId="simple" csTypeId="urn:microsoft.com/office/officeart/2005/8/colors/accent1_2#1" csCatId="accent1" phldr="1"/>
      <dgm:spPr/>
      <dgm:t>
        <a:bodyPr/>
        <a:lstStyle/>
        <a:p>
          <a:endParaRPr lang="zh-CN" altLang="en-US"/>
        </a:p>
      </dgm:t>
    </dgm:pt>
    <dgm:pt modelId="{8BFA8EA1-FF82-45B6-BBD0-7C0159F8BB50}">
      <dgm:prSet phldrT="[文本]" custT="1"/>
      <dgm:spPr>
        <a:solidFill>
          <a:schemeClr val="tx2">
            <a:lumMod val="75000"/>
          </a:schemeClr>
        </a:solidFill>
      </dgm:spPr>
      <dgm:t>
        <a:bodyPr/>
        <a:lstStyle/>
        <a:p>
          <a:r>
            <a:rPr lang="zh-CN" altLang="en-US" sz="2800" b="1" dirty="0" smtClean="0">
              <a:latin typeface="黑体" panose="02010600030101010101" pitchFamily="49" charset="-122"/>
              <a:ea typeface="黑体" panose="02010600030101010101" pitchFamily="49" charset="-122"/>
            </a:rPr>
            <a:t>传感器节点体积小，能量有限</a:t>
          </a:r>
          <a:endParaRPr lang="zh-CN" altLang="en-US" sz="2800" b="1" dirty="0">
            <a:latin typeface="黑体" panose="02010600030101010101" pitchFamily="49" charset="-122"/>
            <a:ea typeface="黑体" panose="02010600030101010101" pitchFamily="49" charset="-122"/>
          </a:endParaRPr>
        </a:p>
      </dgm:t>
    </dgm:pt>
    <dgm:pt modelId="{44FC8479-D922-475D-BE48-638D4F574DA4}" cxnId="{F9759F60-6A9D-4D6A-96F0-E1BCD0EC9E8B}" type="parTrans">
      <dgm:prSet/>
      <dgm:spPr/>
      <dgm:t>
        <a:bodyPr/>
        <a:lstStyle/>
        <a:p>
          <a:endParaRPr lang="zh-CN" altLang="en-US" sz="2400"/>
        </a:p>
      </dgm:t>
    </dgm:pt>
    <dgm:pt modelId="{A52BB90E-174F-49BF-B388-FEE9923EEFB0}" cxnId="{F9759F60-6A9D-4D6A-96F0-E1BCD0EC9E8B}" type="sibTrans">
      <dgm:prSet custT="1"/>
      <dgm:spPr/>
      <dgm:t>
        <a:bodyPr/>
        <a:lstStyle/>
        <a:p>
          <a:endParaRPr lang="zh-CN" altLang="en-US" sz="2800"/>
        </a:p>
      </dgm:t>
    </dgm:pt>
    <dgm:pt modelId="{C8C0538F-6AD3-4E86-BD0A-648EC2BA5B35}">
      <dgm:prSet phldrT="[文本]" custT="1"/>
      <dgm:spPr>
        <a:solidFill>
          <a:schemeClr val="tx2">
            <a:lumMod val="75000"/>
          </a:schemeClr>
        </a:solidFill>
      </dgm:spPr>
      <dgm:t>
        <a:bodyPr/>
        <a:lstStyle/>
        <a:p>
          <a:r>
            <a:rPr lang="zh-CN" altLang="en-US" sz="2800" b="1" dirty="0" smtClean="0">
              <a:latin typeface="黑体" panose="02010600030101010101" pitchFamily="49" charset="-122"/>
              <a:ea typeface="黑体" panose="02010600030101010101" pitchFamily="49" charset="-122"/>
            </a:rPr>
            <a:t>传感器节点计算和存储能力有限</a:t>
          </a:r>
          <a:endParaRPr lang="zh-CN" altLang="en-US" sz="2800" dirty="0">
            <a:latin typeface="黑体" panose="02010600030101010101" pitchFamily="49" charset="-122"/>
            <a:ea typeface="黑体" panose="02010600030101010101" pitchFamily="49" charset="-122"/>
          </a:endParaRPr>
        </a:p>
      </dgm:t>
    </dgm:pt>
    <dgm:pt modelId="{5A284A91-14D0-41D8-B3AE-0D55D8B00294}" cxnId="{EFFC6CFC-B212-4B2F-A54C-2BEC3EBCE5AC}" type="parTrans">
      <dgm:prSet/>
      <dgm:spPr/>
      <dgm:t>
        <a:bodyPr/>
        <a:lstStyle/>
        <a:p>
          <a:endParaRPr lang="zh-CN" altLang="en-US" sz="2400"/>
        </a:p>
      </dgm:t>
    </dgm:pt>
    <dgm:pt modelId="{884AB85A-489A-493A-A1BC-95CE435713DC}" cxnId="{EFFC6CFC-B212-4B2F-A54C-2BEC3EBCE5AC}" type="sibTrans">
      <dgm:prSet custT="1"/>
      <dgm:spPr/>
      <dgm:t>
        <a:bodyPr/>
        <a:lstStyle/>
        <a:p>
          <a:endParaRPr lang="zh-CN" altLang="en-US" sz="2800"/>
        </a:p>
      </dgm:t>
    </dgm:pt>
    <dgm:pt modelId="{23E444FB-F63E-441C-B28D-F56E655B2201}">
      <dgm:prSet phldrT="[文本]" custT="1"/>
      <dgm:spPr>
        <a:solidFill>
          <a:schemeClr val="tx2">
            <a:lumMod val="75000"/>
          </a:schemeClr>
        </a:solidFill>
      </dgm:spPr>
      <dgm:t>
        <a:bodyPr/>
        <a:lstStyle/>
        <a:p>
          <a:r>
            <a:rPr lang="zh-CN" altLang="en-US" sz="2800" b="1" dirty="0" smtClean="0">
              <a:latin typeface="黑体" panose="02010600030101010101" pitchFamily="49" charset="-122"/>
              <a:ea typeface="黑体" panose="02010600030101010101" pitchFamily="49" charset="-122"/>
            </a:rPr>
            <a:t>通信半径小，带宽低</a:t>
          </a:r>
          <a:endParaRPr lang="zh-CN" altLang="en-US" sz="2800" b="1" dirty="0">
            <a:latin typeface="黑体" panose="02010600030101010101" pitchFamily="49" charset="-122"/>
            <a:ea typeface="黑体" panose="02010600030101010101" pitchFamily="49" charset="-122"/>
          </a:endParaRPr>
        </a:p>
      </dgm:t>
    </dgm:pt>
    <dgm:pt modelId="{ABC30BCD-28C7-4A3C-8BB4-6649E4E9A9E2}" cxnId="{F1D211F3-5921-41A9-B3E2-1422760A93CD}" type="parTrans">
      <dgm:prSet/>
      <dgm:spPr/>
      <dgm:t>
        <a:bodyPr/>
        <a:lstStyle/>
        <a:p>
          <a:endParaRPr lang="zh-CN" altLang="en-US" sz="2400"/>
        </a:p>
      </dgm:t>
    </dgm:pt>
    <dgm:pt modelId="{645E43CE-F2C9-4658-8377-A45D154007E2}" cxnId="{F1D211F3-5921-41A9-B3E2-1422760A93CD}" type="sibTrans">
      <dgm:prSet/>
      <dgm:spPr/>
      <dgm:t>
        <a:bodyPr/>
        <a:lstStyle/>
        <a:p>
          <a:endParaRPr lang="zh-CN" altLang="en-US" sz="2400"/>
        </a:p>
      </dgm:t>
    </dgm:pt>
    <dgm:pt modelId="{899A2220-17DB-48D4-850D-9F1657313891}" type="pres">
      <dgm:prSet presAssocID="{9916B60D-E9F5-49AC-A2C5-D2AB7DF2607E}" presName="outerComposite" presStyleCnt="0">
        <dgm:presLayoutVars>
          <dgm:chMax val="5"/>
          <dgm:dir/>
          <dgm:resizeHandles val="exact"/>
        </dgm:presLayoutVars>
      </dgm:prSet>
      <dgm:spPr/>
      <dgm:t>
        <a:bodyPr/>
        <a:lstStyle/>
        <a:p>
          <a:endParaRPr lang="zh-CN" altLang="en-US"/>
        </a:p>
      </dgm:t>
    </dgm:pt>
    <dgm:pt modelId="{AA109845-A8D8-4695-AA9F-CA54EE90541A}" type="pres">
      <dgm:prSet presAssocID="{9916B60D-E9F5-49AC-A2C5-D2AB7DF2607E}" presName="dummyMaxCanvas" presStyleCnt="0">
        <dgm:presLayoutVars/>
      </dgm:prSet>
      <dgm:spPr/>
    </dgm:pt>
    <dgm:pt modelId="{C278FEA3-BAA9-479A-A13D-3EDA5D30BB63}" type="pres">
      <dgm:prSet presAssocID="{9916B60D-E9F5-49AC-A2C5-D2AB7DF2607E}" presName="ThreeNodes_1" presStyleLbl="node1" presStyleIdx="0" presStyleCnt="3">
        <dgm:presLayoutVars>
          <dgm:bulletEnabled val="1"/>
        </dgm:presLayoutVars>
      </dgm:prSet>
      <dgm:spPr/>
      <dgm:t>
        <a:bodyPr/>
        <a:lstStyle/>
        <a:p>
          <a:endParaRPr lang="zh-CN" altLang="en-US"/>
        </a:p>
      </dgm:t>
    </dgm:pt>
    <dgm:pt modelId="{E960777C-E89C-4564-96FD-396189ECF4C5}" type="pres">
      <dgm:prSet presAssocID="{9916B60D-E9F5-49AC-A2C5-D2AB7DF2607E}" presName="ThreeNodes_2" presStyleLbl="node1" presStyleIdx="1" presStyleCnt="3">
        <dgm:presLayoutVars>
          <dgm:bulletEnabled val="1"/>
        </dgm:presLayoutVars>
      </dgm:prSet>
      <dgm:spPr/>
      <dgm:t>
        <a:bodyPr/>
        <a:lstStyle/>
        <a:p>
          <a:endParaRPr lang="zh-CN" altLang="en-US"/>
        </a:p>
      </dgm:t>
    </dgm:pt>
    <dgm:pt modelId="{4FA5FA12-23DA-4429-ABB9-C40F26406D3C}" type="pres">
      <dgm:prSet presAssocID="{9916B60D-E9F5-49AC-A2C5-D2AB7DF2607E}" presName="ThreeNodes_3" presStyleLbl="node1" presStyleIdx="2" presStyleCnt="3" custLinFactNeighborX="-3138" custLinFactNeighborY="-6239">
        <dgm:presLayoutVars>
          <dgm:bulletEnabled val="1"/>
        </dgm:presLayoutVars>
      </dgm:prSet>
      <dgm:spPr/>
      <dgm:t>
        <a:bodyPr/>
        <a:lstStyle/>
        <a:p>
          <a:endParaRPr lang="zh-CN" altLang="en-US"/>
        </a:p>
      </dgm:t>
    </dgm:pt>
    <dgm:pt modelId="{01F6CB01-FF8C-4EB3-9B88-C1F82492E6FC}" type="pres">
      <dgm:prSet presAssocID="{9916B60D-E9F5-49AC-A2C5-D2AB7DF2607E}" presName="ThreeConn_1-2" presStyleLbl="fgAccFollowNode1" presStyleIdx="0" presStyleCnt="2">
        <dgm:presLayoutVars>
          <dgm:bulletEnabled val="1"/>
        </dgm:presLayoutVars>
      </dgm:prSet>
      <dgm:spPr/>
      <dgm:t>
        <a:bodyPr/>
        <a:lstStyle/>
        <a:p>
          <a:endParaRPr lang="zh-CN" altLang="en-US"/>
        </a:p>
      </dgm:t>
    </dgm:pt>
    <dgm:pt modelId="{47331EA5-A915-47BB-A220-D5E56B637E74}" type="pres">
      <dgm:prSet presAssocID="{9916B60D-E9F5-49AC-A2C5-D2AB7DF2607E}" presName="ThreeConn_2-3" presStyleLbl="fgAccFollowNode1" presStyleIdx="1" presStyleCnt="2">
        <dgm:presLayoutVars>
          <dgm:bulletEnabled val="1"/>
        </dgm:presLayoutVars>
      </dgm:prSet>
      <dgm:spPr/>
      <dgm:t>
        <a:bodyPr/>
        <a:lstStyle/>
        <a:p>
          <a:endParaRPr lang="zh-CN" altLang="en-US"/>
        </a:p>
      </dgm:t>
    </dgm:pt>
    <dgm:pt modelId="{D684D237-70D7-4AC1-9762-D94DD816560C}" type="pres">
      <dgm:prSet presAssocID="{9916B60D-E9F5-49AC-A2C5-D2AB7DF2607E}" presName="ThreeNodes_1_text" presStyleLbl="node1" presStyleIdx="2" presStyleCnt="3">
        <dgm:presLayoutVars>
          <dgm:bulletEnabled val="1"/>
        </dgm:presLayoutVars>
      </dgm:prSet>
      <dgm:spPr/>
      <dgm:t>
        <a:bodyPr/>
        <a:lstStyle/>
        <a:p>
          <a:endParaRPr lang="zh-CN" altLang="en-US"/>
        </a:p>
      </dgm:t>
    </dgm:pt>
    <dgm:pt modelId="{FFF6001E-0FB7-4D1C-A928-925D76AFFDE9}" type="pres">
      <dgm:prSet presAssocID="{9916B60D-E9F5-49AC-A2C5-D2AB7DF2607E}" presName="ThreeNodes_2_text" presStyleLbl="node1" presStyleIdx="2" presStyleCnt="3">
        <dgm:presLayoutVars>
          <dgm:bulletEnabled val="1"/>
        </dgm:presLayoutVars>
      </dgm:prSet>
      <dgm:spPr/>
      <dgm:t>
        <a:bodyPr/>
        <a:lstStyle/>
        <a:p>
          <a:endParaRPr lang="zh-CN" altLang="en-US"/>
        </a:p>
      </dgm:t>
    </dgm:pt>
    <dgm:pt modelId="{6A3B6A7D-101F-46E3-9D0B-23659E10A1A8}" type="pres">
      <dgm:prSet presAssocID="{9916B60D-E9F5-49AC-A2C5-D2AB7DF2607E}" presName="ThreeNodes_3_text" presStyleLbl="node1" presStyleIdx="2" presStyleCnt="3">
        <dgm:presLayoutVars>
          <dgm:bulletEnabled val="1"/>
        </dgm:presLayoutVars>
      </dgm:prSet>
      <dgm:spPr/>
      <dgm:t>
        <a:bodyPr/>
        <a:lstStyle/>
        <a:p>
          <a:endParaRPr lang="zh-CN" altLang="en-US"/>
        </a:p>
      </dgm:t>
    </dgm:pt>
  </dgm:ptLst>
  <dgm:cxnLst>
    <dgm:cxn modelId="{D4C9F6E2-222F-42A9-AD29-F24477E9C5F4}" type="presOf" srcId="{884AB85A-489A-493A-A1BC-95CE435713DC}" destId="{47331EA5-A915-47BB-A220-D5E56B637E74}" srcOrd="0" destOrd="0" presId="urn:microsoft.com/office/officeart/2005/8/layout/vProcess5"/>
    <dgm:cxn modelId="{A76644FF-6E57-4778-9D87-0A1AA65489FC}" type="presOf" srcId="{A52BB90E-174F-49BF-B388-FEE9923EEFB0}" destId="{01F6CB01-FF8C-4EB3-9B88-C1F82492E6FC}" srcOrd="0" destOrd="0" presId="urn:microsoft.com/office/officeart/2005/8/layout/vProcess5"/>
    <dgm:cxn modelId="{E26ADA43-A974-4B3E-9B94-B6DAF3CDE7E6}" type="presOf" srcId="{9916B60D-E9F5-49AC-A2C5-D2AB7DF2607E}" destId="{899A2220-17DB-48D4-850D-9F1657313891}" srcOrd="0" destOrd="0" presId="urn:microsoft.com/office/officeart/2005/8/layout/vProcess5"/>
    <dgm:cxn modelId="{117B1429-CF0F-4960-92E0-AD11A0401DC3}" type="presOf" srcId="{C8C0538F-6AD3-4E86-BD0A-648EC2BA5B35}" destId="{FFF6001E-0FB7-4D1C-A928-925D76AFFDE9}" srcOrd="1" destOrd="0" presId="urn:microsoft.com/office/officeart/2005/8/layout/vProcess5"/>
    <dgm:cxn modelId="{F30E3FB3-DD17-4DEE-8876-4E0B881BD42E}" type="presOf" srcId="{8BFA8EA1-FF82-45B6-BBD0-7C0159F8BB50}" destId="{C278FEA3-BAA9-479A-A13D-3EDA5D30BB63}" srcOrd="0" destOrd="0" presId="urn:microsoft.com/office/officeart/2005/8/layout/vProcess5"/>
    <dgm:cxn modelId="{F9759F60-6A9D-4D6A-96F0-E1BCD0EC9E8B}" srcId="{9916B60D-E9F5-49AC-A2C5-D2AB7DF2607E}" destId="{8BFA8EA1-FF82-45B6-BBD0-7C0159F8BB50}" srcOrd="0" destOrd="0" parTransId="{44FC8479-D922-475D-BE48-638D4F574DA4}" sibTransId="{A52BB90E-174F-49BF-B388-FEE9923EEFB0}"/>
    <dgm:cxn modelId="{C7F53FA0-21AC-4537-B15A-5E6D767484BE}" type="presOf" srcId="{C8C0538F-6AD3-4E86-BD0A-648EC2BA5B35}" destId="{E960777C-E89C-4564-96FD-396189ECF4C5}" srcOrd="0" destOrd="0" presId="urn:microsoft.com/office/officeart/2005/8/layout/vProcess5"/>
    <dgm:cxn modelId="{F1D211F3-5921-41A9-B3E2-1422760A93CD}" srcId="{9916B60D-E9F5-49AC-A2C5-D2AB7DF2607E}" destId="{23E444FB-F63E-441C-B28D-F56E655B2201}" srcOrd="2" destOrd="0" parTransId="{ABC30BCD-28C7-4A3C-8BB4-6649E4E9A9E2}" sibTransId="{645E43CE-F2C9-4658-8377-A45D154007E2}"/>
    <dgm:cxn modelId="{8A06AE7A-9AD7-4E00-ABA2-0242014DCCEB}" type="presOf" srcId="{23E444FB-F63E-441C-B28D-F56E655B2201}" destId="{4FA5FA12-23DA-4429-ABB9-C40F26406D3C}" srcOrd="0" destOrd="0" presId="urn:microsoft.com/office/officeart/2005/8/layout/vProcess5"/>
    <dgm:cxn modelId="{31D3D98F-E39A-4A6D-8E7C-938A6E77FF99}" type="presOf" srcId="{8BFA8EA1-FF82-45B6-BBD0-7C0159F8BB50}" destId="{D684D237-70D7-4AC1-9762-D94DD816560C}" srcOrd="1" destOrd="0" presId="urn:microsoft.com/office/officeart/2005/8/layout/vProcess5"/>
    <dgm:cxn modelId="{EFFC6CFC-B212-4B2F-A54C-2BEC3EBCE5AC}" srcId="{9916B60D-E9F5-49AC-A2C5-D2AB7DF2607E}" destId="{C8C0538F-6AD3-4E86-BD0A-648EC2BA5B35}" srcOrd="1" destOrd="0" parTransId="{5A284A91-14D0-41D8-B3AE-0D55D8B00294}" sibTransId="{884AB85A-489A-493A-A1BC-95CE435713DC}"/>
    <dgm:cxn modelId="{C37A56FD-84FC-4588-9DD1-0168299D0F9F}" type="presOf" srcId="{23E444FB-F63E-441C-B28D-F56E655B2201}" destId="{6A3B6A7D-101F-46E3-9D0B-23659E10A1A8}" srcOrd="1" destOrd="0" presId="urn:microsoft.com/office/officeart/2005/8/layout/vProcess5"/>
    <dgm:cxn modelId="{20B9FE10-1CBD-40EF-B4C2-E57BD8EC4421}" type="presParOf" srcId="{899A2220-17DB-48D4-850D-9F1657313891}" destId="{AA109845-A8D8-4695-AA9F-CA54EE90541A}" srcOrd="0" destOrd="0" presId="urn:microsoft.com/office/officeart/2005/8/layout/vProcess5"/>
    <dgm:cxn modelId="{392E3020-AD81-46BD-BF1D-31B97E3E0926}" type="presParOf" srcId="{899A2220-17DB-48D4-850D-9F1657313891}" destId="{C278FEA3-BAA9-479A-A13D-3EDA5D30BB63}" srcOrd="1" destOrd="0" presId="urn:microsoft.com/office/officeart/2005/8/layout/vProcess5"/>
    <dgm:cxn modelId="{9BD2410D-225B-4262-94F5-2FE4C4B6C37B}" type="presParOf" srcId="{899A2220-17DB-48D4-850D-9F1657313891}" destId="{E960777C-E89C-4564-96FD-396189ECF4C5}" srcOrd="2" destOrd="0" presId="urn:microsoft.com/office/officeart/2005/8/layout/vProcess5"/>
    <dgm:cxn modelId="{279FA321-9276-4999-89DB-11C527DA9134}" type="presParOf" srcId="{899A2220-17DB-48D4-850D-9F1657313891}" destId="{4FA5FA12-23DA-4429-ABB9-C40F26406D3C}" srcOrd="3" destOrd="0" presId="urn:microsoft.com/office/officeart/2005/8/layout/vProcess5"/>
    <dgm:cxn modelId="{F123A067-D2EB-443C-BE74-526DD9D2ED52}" type="presParOf" srcId="{899A2220-17DB-48D4-850D-9F1657313891}" destId="{01F6CB01-FF8C-4EB3-9B88-C1F82492E6FC}" srcOrd="4" destOrd="0" presId="urn:microsoft.com/office/officeart/2005/8/layout/vProcess5"/>
    <dgm:cxn modelId="{4204EB01-FA5B-4071-8BAB-CEFF862CA5B6}" type="presParOf" srcId="{899A2220-17DB-48D4-850D-9F1657313891}" destId="{47331EA5-A915-47BB-A220-D5E56B637E74}" srcOrd="5" destOrd="0" presId="urn:microsoft.com/office/officeart/2005/8/layout/vProcess5"/>
    <dgm:cxn modelId="{633F060A-57E5-4A45-B1D6-7D90AEB3DD70}" type="presParOf" srcId="{899A2220-17DB-48D4-850D-9F1657313891}" destId="{D684D237-70D7-4AC1-9762-D94DD816560C}" srcOrd="6" destOrd="0" presId="urn:microsoft.com/office/officeart/2005/8/layout/vProcess5"/>
    <dgm:cxn modelId="{DCCE5419-A9D4-4912-899A-20C5812B2C40}" type="presParOf" srcId="{899A2220-17DB-48D4-850D-9F1657313891}" destId="{FFF6001E-0FB7-4D1C-A928-925D76AFFDE9}" srcOrd="7" destOrd="0" presId="urn:microsoft.com/office/officeart/2005/8/layout/vProcess5"/>
    <dgm:cxn modelId="{FC5107E8-F7A7-49F0-BE15-304937F10AD4}" type="presParOf" srcId="{899A2220-17DB-48D4-850D-9F1657313891}" destId="{6A3B6A7D-101F-46E3-9D0B-23659E10A1A8}" srcOrd="8" destOrd="0" presId="urn:microsoft.com/office/officeart/2005/8/layout/vProcess5"/>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6B60D-E9F5-49AC-A2C5-D2AB7DF2607E}" type="doc">
      <dgm:prSet loTypeId="urn:microsoft.com/office/officeart/2005/8/layout/vProcess5" loCatId="process" qsTypeId="urn:microsoft.com/office/officeart/2005/8/quickstyle/simple1#2" qsCatId="simple" csTypeId="urn:microsoft.com/office/officeart/2005/8/colors/accent1_2#2" csCatId="accent1" phldr="1"/>
      <dgm:spPr/>
      <dgm:t>
        <a:bodyPr/>
        <a:lstStyle/>
        <a:p>
          <a:endParaRPr lang="zh-CN" altLang="en-US"/>
        </a:p>
      </dgm:t>
    </dgm:pt>
    <dgm:pt modelId="{8BFA8EA1-FF82-45B6-BBD0-7C0159F8BB50}">
      <dgm:prSet phldrT="[文本]"/>
      <dgm:spPr>
        <a:solidFill>
          <a:schemeClr val="tx2">
            <a:lumMod val="75000"/>
          </a:schemeClr>
        </a:solidFill>
      </dgm:spPr>
      <dgm:t>
        <a:bodyPr/>
        <a:lstStyle/>
        <a:p>
          <a:r>
            <a:rPr lang="zh-CN" altLang="en-US" b="1" dirty="0" smtClean="0">
              <a:latin typeface="黑体" panose="02010600030101010101" pitchFamily="49" charset="-122"/>
              <a:ea typeface="黑体" panose="02010600030101010101" pitchFamily="49" charset="-122"/>
            </a:rPr>
            <a:t>传感器节点数量大且有自适应性</a:t>
          </a:r>
          <a:endParaRPr lang="zh-CN" altLang="en-US" b="1" dirty="0">
            <a:latin typeface="黑体" panose="02010600030101010101" pitchFamily="49" charset="-122"/>
            <a:ea typeface="黑体" panose="02010600030101010101" pitchFamily="49" charset="-122"/>
          </a:endParaRPr>
        </a:p>
      </dgm:t>
    </dgm:pt>
    <dgm:pt modelId="{44FC8479-D922-475D-BE48-638D4F574DA4}" cxnId="{F9759F60-6A9D-4D6A-96F0-E1BCD0EC9E8B}" type="parTrans">
      <dgm:prSet/>
      <dgm:spPr/>
      <dgm:t>
        <a:bodyPr/>
        <a:lstStyle/>
        <a:p>
          <a:endParaRPr lang="zh-CN" altLang="en-US"/>
        </a:p>
      </dgm:t>
    </dgm:pt>
    <dgm:pt modelId="{A52BB90E-174F-49BF-B388-FEE9923EEFB0}" cxnId="{F9759F60-6A9D-4D6A-96F0-E1BCD0EC9E8B}" type="sibTrans">
      <dgm:prSet/>
      <dgm:spPr/>
      <dgm:t>
        <a:bodyPr/>
        <a:lstStyle/>
        <a:p>
          <a:endParaRPr lang="zh-CN" altLang="en-US"/>
        </a:p>
      </dgm:t>
    </dgm:pt>
    <dgm:pt modelId="{C8C0538F-6AD3-4E86-BD0A-648EC2BA5B35}">
      <dgm:prSet phldrT="[文本]"/>
      <dgm:spPr>
        <a:solidFill>
          <a:schemeClr val="tx2">
            <a:lumMod val="75000"/>
          </a:schemeClr>
        </a:solidFill>
      </dgm:spPr>
      <dgm:t>
        <a:bodyPr/>
        <a:lstStyle/>
        <a:p>
          <a:r>
            <a:rPr lang="zh-CN" altLang="en-US" b="1" dirty="0" smtClean="0">
              <a:latin typeface="黑体" panose="02010600030101010101" pitchFamily="49" charset="-122"/>
              <a:ea typeface="黑体" panose="02010600030101010101" pitchFamily="49" charset="-122"/>
            </a:rPr>
            <a:t>无中心和自组织</a:t>
          </a:r>
          <a:endParaRPr lang="zh-CN" altLang="en-US" b="1" dirty="0">
            <a:latin typeface="黑体" panose="02010600030101010101" pitchFamily="49" charset="-122"/>
            <a:ea typeface="黑体" panose="02010600030101010101" pitchFamily="49" charset="-122"/>
          </a:endParaRPr>
        </a:p>
      </dgm:t>
    </dgm:pt>
    <dgm:pt modelId="{5A284A91-14D0-41D8-B3AE-0D55D8B00294}" cxnId="{EFFC6CFC-B212-4B2F-A54C-2BEC3EBCE5AC}" type="parTrans">
      <dgm:prSet/>
      <dgm:spPr/>
      <dgm:t>
        <a:bodyPr/>
        <a:lstStyle/>
        <a:p>
          <a:endParaRPr lang="zh-CN" altLang="en-US"/>
        </a:p>
      </dgm:t>
    </dgm:pt>
    <dgm:pt modelId="{884AB85A-489A-493A-A1BC-95CE435713DC}" cxnId="{EFFC6CFC-B212-4B2F-A54C-2BEC3EBCE5AC}" type="sibTrans">
      <dgm:prSet/>
      <dgm:spPr/>
      <dgm:t>
        <a:bodyPr/>
        <a:lstStyle/>
        <a:p>
          <a:endParaRPr lang="zh-CN" altLang="en-US"/>
        </a:p>
      </dgm:t>
    </dgm:pt>
    <dgm:pt modelId="{23E444FB-F63E-441C-B28D-F56E655B2201}">
      <dgm:prSet phldrT="[文本]"/>
      <dgm:spPr>
        <a:solidFill>
          <a:schemeClr val="tx2">
            <a:lumMod val="75000"/>
          </a:schemeClr>
        </a:solidFill>
      </dgm:spPr>
      <dgm:t>
        <a:bodyPr/>
        <a:lstStyle/>
        <a:p>
          <a:r>
            <a:rPr lang="zh-CN" altLang="en-US" b="1" dirty="0" smtClean="0">
              <a:latin typeface="黑体" panose="02010600030101010101" pitchFamily="49" charset="-122"/>
              <a:ea typeface="黑体" panose="02010600030101010101" pitchFamily="49" charset="-122"/>
            </a:rPr>
            <a:t>网络动态性强</a:t>
          </a:r>
          <a:endParaRPr lang="zh-CN" altLang="en-US" b="1" dirty="0">
            <a:latin typeface="黑体" panose="02010600030101010101" pitchFamily="49" charset="-122"/>
            <a:ea typeface="黑体" panose="02010600030101010101" pitchFamily="49" charset="-122"/>
          </a:endParaRPr>
        </a:p>
      </dgm:t>
    </dgm:pt>
    <dgm:pt modelId="{ABC30BCD-28C7-4A3C-8BB4-6649E4E9A9E2}" cxnId="{F1D211F3-5921-41A9-B3E2-1422760A93CD}" type="parTrans">
      <dgm:prSet/>
      <dgm:spPr/>
      <dgm:t>
        <a:bodyPr/>
        <a:lstStyle/>
        <a:p>
          <a:endParaRPr lang="zh-CN" altLang="en-US"/>
        </a:p>
      </dgm:t>
    </dgm:pt>
    <dgm:pt modelId="{645E43CE-F2C9-4658-8377-A45D154007E2}" cxnId="{F1D211F3-5921-41A9-B3E2-1422760A93CD}" type="sibTrans">
      <dgm:prSet/>
      <dgm:spPr/>
      <dgm:t>
        <a:bodyPr/>
        <a:lstStyle/>
        <a:p>
          <a:endParaRPr lang="zh-CN" altLang="en-US"/>
        </a:p>
      </dgm:t>
    </dgm:pt>
    <dgm:pt modelId="{899A2220-17DB-48D4-850D-9F1657313891}" type="pres">
      <dgm:prSet presAssocID="{9916B60D-E9F5-49AC-A2C5-D2AB7DF2607E}" presName="outerComposite" presStyleCnt="0">
        <dgm:presLayoutVars>
          <dgm:chMax val="5"/>
          <dgm:dir/>
          <dgm:resizeHandles val="exact"/>
        </dgm:presLayoutVars>
      </dgm:prSet>
      <dgm:spPr/>
      <dgm:t>
        <a:bodyPr/>
        <a:lstStyle/>
        <a:p>
          <a:endParaRPr lang="zh-CN" altLang="en-US"/>
        </a:p>
      </dgm:t>
    </dgm:pt>
    <dgm:pt modelId="{AA109845-A8D8-4695-AA9F-CA54EE90541A}" type="pres">
      <dgm:prSet presAssocID="{9916B60D-E9F5-49AC-A2C5-D2AB7DF2607E}" presName="dummyMaxCanvas" presStyleCnt="0">
        <dgm:presLayoutVars/>
      </dgm:prSet>
      <dgm:spPr/>
    </dgm:pt>
    <dgm:pt modelId="{C278FEA3-BAA9-479A-A13D-3EDA5D30BB63}" type="pres">
      <dgm:prSet presAssocID="{9916B60D-E9F5-49AC-A2C5-D2AB7DF2607E}" presName="ThreeNodes_1" presStyleLbl="node1" presStyleIdx="0" presStyleCnt="3">
        <dgm:presLayoutVars>
          <dgm:bulletEnabled val="1"/>
        </dgm:presLayoutVars>
      </dgm:prSet>
      <dgm:spPr/>
      <dgm:t>
        <a:bodyPr/>
        <a:lstStyle/>
        <a:p>
          <a:endParaRPr lang="zh-CN" altLang="en-US"/>
        </a:p>
      </dgm:t>
    </dgm:pt>
    <dgm:pt modelId="{E960777C-E89C-4564-96FD-396189ECF4C5}" type="pres">
      <dgm:prSet presAssocID="{9916B60D-E9F5-49AC-A2C5-D2AB7DF2607E}" presName="ThreeNodes_2" presStyleLbl="node1" presStyleIdx="1" presStyleCnt="3">
        <dgm:presLayoutVars>
          <dgm:bulletEnabled val="1"/>
        </dgm:presLayoutVars>
      </dgm:prSet>
      <dgm:spPr/>
      <dgm:t>
        <a:bodyPr/>
        <a:lstStyle/>
        <a:p>
          <a:endParaRPr lang="zh-CN" altLang="en-US"/>
        </a:p>
      </dgm:t>
    </dgm:pt>
    <dgm:pt modelId="{4FA5FA12-23DA-4429-ABB9-C40F26406D3C}" type="pres">
      <dgm:prSet presAssocID="{9916B60D-E9F5-49AC-A2C5-D2AB7DF2607E}" presName="ThreeNodes_3" presStyleLbl="node1" presStyleIdx="2" presStyleCnt="3" custLinFactNeighborX="-1592" custLinFactNeighborY="-4167">
        <dgm:presLayoutVars>
          <dgm:bulletEnabled val="1"/>
        </dgm:presLayoutVars>
      </dgm:prSet>
      <dgm:spPr/>
      <dgm:t>
        <a:bodyPr/>
        <a:lstStyle/>
        <a:p>
          <a:endParaRPr lang="zh-CN" altLang="en-US"/>
        </a:p>
      </dgm:t>
    </dgm:pt>
    <dgm:pt modelId="{01F6CB01-FF8C-4EB3-9B88-C1F82492E6FC}" type="pres">
      <dgm:prSet presAssocID="{9916B60D-E9F5-49AC-A2C5-D2AB7DF2607E}" presName="ThreeConn_1-2" presStyleLbl="fgAccFollowNode1" presStyleIdx="0" presStyleCnt="2">
        <dgm:presLayoutVars>
          <dgm:bulletEnabled val="1"/>
        </dgm:presLayoutVars>
      </dgm:prSet>
      <dgm:spPr/>
      <dgm:t>
        <a:bodyPr/>
        <a:lstStyle/>
        <a:p>
          <a:endParaRPr lang="zh-CN" altLang="en-US"/>
        </a:p>
      </dgm:t>
    </dgm:pt>
    <dgm:pt modelId="{47331EA5-A915-47BB-A220-D5E56B637E74}" type="pres">
      <dgm:prSet presAssocID="{9916B60D-E9F5-49AC-A2C5-D2AB7DF2607E}" presName="ThreeConn_2-3" presStyleLbl="fgAccFollowNode1" presStyleIdx="1" presStyleCnt="2">
        <dgm:presLayoutVars>
          <dgm:bulletEnabled val="1"/>
        </dgm:presLayoutVars>
      </dgm:prSet>
      <dgm:spPr/>
      <dgm:t>
        <a:bodyPr/>
        <a:lstStyle/>
        <a:p>
          <a:endParaRPr lang="zh-CN" altLang="en-US"/>
        </a:p>
      </dgm:t>
    </dgm:pt>
    <dgm:pt modelId="{D684D237-70D7-4AC1-9762-D94DD816560C}" type="pres">
      <dgm:prSet presAssocID="{9916B60D-E9F5-49AC-A2C5-D2AB7DF2607E}" presName="ThreeNodes_1_text" presStyleLbl="node1" presStyleIdx="2" presStyleCnt="3">
        <dgm:presLayoutVars>
          <dgm:bulletEnabled val="1"/>
        </dgm:presLayoutVars>
      </dgm:prSet>
      <dgm:spPr/>
      <dgm:t>
        <a:bodyPr/>
        <a:lstStyle/>
        <a:p>
          <a:endParaRPr lang="zh-CN" altLang="en-US"/>
        </a:p>
      </dgm:t>
    </dgm:pt>
    <dgm:pt modelId="{FFF6001E-0FB7-4D1C-A928-925D76AFFDE9}" type="pres">
      <dgm:prSet presAssocID="{9916B60D-E9F5-49AC-A2C5-D2AB7DF2607E}" presName="ThreeNodes_2_text" presStyleLbl="node1" presStyleIdx="2" presStyleCnt="3">
        <dgm:presLayoutVars>
          <dgm:bulletEnabled val="1"/>
        </dgm:presLayoutVars>
      </dgm:prSet>
      <dgm:spPr/>
      <dgm:t>
        <a:bodyPr/>
        <a:lstStyle/>
        <a:p>
          <a:endParaRPr lang="zh-CN" altLang="en-US"/>
        </a:p>
      </dgm:t>
    </dgm:pt>
    <dgm:pt modelId="{6A3B6A7D-101F-46E3-9D0B-23659E10A1A8}" type="pres">
      <dgm:prSet presAssocID="{9916B60D-E9F5-49AC-A2C5-D2AB7DF2607E}" presName="ThreeNodes_3_text" presStyleLbl="node1" presStyleIdx="2" presStyleCnt="3">
        <dgm:presLayoutVars>
          <dgm:bulletEnabled val="1"/>
        </dgm:presLayoutVars>
      </dgm:prSet>
      <dgm:spPr/>
      <dgm:t>
        <a:bodyPr/>
        <a:lstStyle/>
        <a:p>
          <a:endParaRPr lang="zh-CN" altLang="en-US"/>
        </a:p>
      </dgm:t>
    </dgm:pt>
  </dgm:ptLst>
  <dgm:cxnLst>
    <dgm:cxn modelId="{0F491DE9-6B17-486A-B3C4-B40714C76B23}" type="presOf" srcId="{9916B60D-E9F5-49AC-A2C5-D2AB7DF2607E}" destId="{899A2220-17DB-48D4-850D-9F1657313891}" srcOrd="0" destOrd="0" presId="urn:microsoft.com/office/officeart/2005/8/layout/vProcess5"/>
    <dgm:cxn modelId="{DFBB4C78-7578-4099-845E-C080C4106E27}" type="presOf" srcId="{23E444FB-F63E-441C-B28D-F56E655B2201}" destId="{6A3B6A7D-101F-46E3-9D0B-23659E10A1A8}" srcOrd="1" destOrd="0" presId="urn:microsoft.com/office/officeart/2005/8/layout/vProcess5"/>
    <dgm:cxn modelId="{5B43BF2A-A98C-45B6-9E04-8EDC62992D2A}" type="presOf" srcId="{23E444FB-F63E-441C-B28D-F56E655B2201}" destId="{4FA5FA12-23DA-4429-ABB9-C40F26406D3C}" srcOrd="0" destOrd="0" presId="urn:microsoft.com/office/officeart/2005/8/layout/vProcess5"/>
    <dgm:cxn modelId="{F9759F60-6A9D-4D6A-96F0-E1BCD0EC9E8B}" srcId="{9916B60D-E9F5-49AC-A2C5-D2AB7DF2607E}" destId="{8BFA8EA1-FF82-45B6-BBD0-7C0159F8BB50}" srcOrd="0" destOrd="0" parTransId="{44FC8479-D922-475D-BE48-638D4F574DA4}" sibTransId="{A52BB90E-174F-49BF-B388-FEE9923EEFB0}"/>
    <dgm:cxn modelId="{F1D211F3-5921-41A9-B3E2-1422760A93CD}" srcId="{9916B60D-E9F5-49AC-A2C5-D2AB7DF2607E}" destId="{23E444FB-F63E-441C-B28D-F56E655B2201}" srcOrd="2" destOrd="0" parTransId="{ABC30BCD-28C7-4A3C-8BB4-6649E4E9A9E2}" sibTransId="{645E43CE-F2C9-4658-8377-A45D154007E2}"/>
    <dgm:cxn modelId="{3C28239E-8715-4552-815E-F8E3AD5C8CCD}" type="presOf" srcId="{8BFA8EA1-FF82-45B6-BBD0-7C0159F8BB50}" destId="{D684D237-70D7-4AC1-9762-D94DD816560C}" srcOrd="1" destOrd="0" presId="urn:microsoft.com/office/officeart/2005/8/layout/vProcess5"/>
    <dgm:cxn modelId="{55C54336-5D98-4731-83B5-C3FFD7A96ACC}" type="presOf" srcId="{A52BB90E-174F-49BF-B388-FEE9923EEFB0}" destId="{01F6CB01-FF8C-4EB3-9B88-C1F82492E6FC}" srcOrd="0" destOrd="0" presId="urn:microsoft.com/office/officeart/2005/8/layout/vProcess5"/>
    <dgm:cxn modelId="{A3B35690-62F9-48BC-B640-D1BAF1CBE90E}" type="presOf" srcId="{884AB85A-489A-493A-A1BC-95CE435713DC}" destId="{47331EA5-A915-47BB-A220-D5E56B637E74}" srcOrd="0" destOrd="0" presId="urn:microsoft.com/office/officeart/2005/8/layout/vProcess5"/>
    <dgm:cxn modelId="{84CE8FA2-2F14-4972-A9DA-1973EC5504AE}" type="presOf" srcId="{C8C0538F-6AD3-4E86-BD0A-648EC2BA5B35}" destId="{E960777C-E89C-4564-96FD-396189ECF4C5}" srcOrd="0" destOrd="0" presId="urn:microsoft.com/office/officeart/2005/8/layout/vProcess5"/>
    <dgm:cxn modelId="{80A65DC1-C601-4BF2-8052-F704D6219A4A}" type="presOf" srcId="{8BFA8EA1-FF82-45B6-BBD0-7C0159F8BB50}" destId="{C278FEA3-BAA9-479A-A13D-3EDA5D30BB63}" srcOrd="0" destOrd="0" presId="urn:microsoft.com/office/officeart/2005/8/layout/vProcess5"/>
    <dgm:cxn modelId="{EFFC6CFC-B212-4B2F-A54C-2BEC3EBCE5AC}" srcId="{9916B60D-E9F5-49AC-A2C5-D2AB7DF2607E}" destId="{C8C0538F-6AD3-4E86-BD0A-648EC2BA5B35}" srcOrd="1" destOrd="0" parTransId="{5A284A91-14D0-41D8-B3AE-0D55D8B00294}" sibTransId="{884AB85A-489A-493A-A1BC-95CE435713DC}"/>
    <dgm:cxn modelId="{AA22B5F8-ADC0-449D-AD09-7AA7DFF2C547}" type="presOf" srcId="{C8C0538F-6AD3-4E86-BD0A-648EC2BA5B35}" destId="{FFF6001E-0FB7-4D1C-A928-925D76AFFDE9}" srcOrd="1" destOrd="0" presId="urn:microsoft.com/office/officeart/2005/8/layout/vProcess5"/>
    <dgm:cxn modelId="{47DB4C0E-F97B-4D3D-9270-0725CF6EAC2F}" type="presParOf" srcId="{899A2220-17DB-48D4-850D-9F1657313891}" destId="{AA109845-A8D8-4695-AA9F-CA54EE90541A}" srcOrd="0" destOrd="0" presId="urn:microsoft.com/office/officeart/2005/8/layout/vProcess5"/>
    <dgm:cxn modelId="{BD0EE88E-AF68-41FD-A620-E079C96E4B58}" type="presParOf" srcId="{899A2220-17DB-48D4-850D-9F1657313891}" destId="{C278FEA3-BAA9-479A-A13D-3EDA5D30BB63}" srcOrd="1" destOrd="0" presId="urn:microsoft.com/office/officeart/2005/8/layout/vProcess5"/>
    <dgm:cxn modelId="{5A3D2D1C-0E06-4811-BA58-7CB92846D0DE}" type="presParOf" srcId="{899A2220-17DB-48D4-850D-9F1657313891}" destId="{E960777C-E89C-4564-96FD-396189ECF4C5}" srcOrd="2" destOrd="0" presId="urn:microsoft.com/office/officeart/2005/8/layout/vProcess5"/>
    <dgm:cxn modelId="{1A8A6578-98FA-4810-92B5-67D20FE6025D}" type="presParOf" srcId="{899A2220-17DB-48D4-850D-9F1657313891}" destId="{4FA5FA12-23DA-4429-ABB9-C40F26406D3C}" srcOrd="3" destOrd="0" presId="urn:microsoft.com/office/officeart/2005/8/layout/vProcess5"/>
    <dgm:cxn modelId="{C306F905-EE94-4B29-BF29-EB939358E901}" type="presParOf" srcId="{899A2220-17DB-48D4-850D-9F1657313891}" destId="{01F6CB01-FF8C-4EB3-9B88-C1F82492E6FC}" srcOrd="4" destOrd="0" presId="urn:microsoft.com/office/officeart/2005/8/layout/vProcess5"/>
    <dgm:cxn modelId="{25116B60-C357-4530-B5D6-708D33D3780B}" type="presParOf" srcId="{899A2220-17DB-48D4-850D-9F1657313891}" destId="{47331EA5-A915-47BB-A220-D5E56B637E74}" srcOrd="5" destOrd="0" presId="urn:microsoft.com/office/officeart/2005/8/layout/vProcess5"/>
    <dgm:cxn modelId="{985AB10A-3677-4CD5-A46E-B9A6612FD417}" type="presParOf" srcId="{899A2220-17DB-48D4-850D-9F1657313891}" destId="{D684D237-70D7-4AC1-9762-D94DD816560C}" srcOrd="6" destOrd="0" presId="urn:microsoft.com/office/officeart/2005/8/layout/vProcess5"/>
    <dgm:cxn modelId="{DE3F453E-3416-4CD0-AFFC-8622817F85B8}" type="presParOf" srcId="{899A2220-17DB-48D4-850D-9F1657313891}" destId="{FFF6001E-0FB7-4D1C-A928-925D76AFFDE9}" srcOrd="7" destOrd="0" presId="urn:microsoft.com/office/officeart/2005/8/layout/vProcess5"/>
    <dgm:cxn modelId="{7D9BE14A-5B05-42F6-9D82-B14777A55BCD}" type="presParOf" srcId="{899A2220-17DB-48D4-850D-9F1657313891}" destId="{6A3B6A7D-101F-46E3-9D0B-23659E10A1A8}" srcOrd="8" destOrd="0" presId="urn:microsoft.com/office/officeart/2005/8/layout/vProcess5"/>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8FEA3-BAA9-479A-A13D-3EDA5D30BB63}">
      <dsp:nvSpPr>
        <dsp:cNvPr id="0" name=""/>
        <dsp:cNvSpPr/>
      </dsp:nvSpPr>
      <dsp:spPr>
        <a:xfrm>
          <a:off x="0" y="0"/>
          <a:ext cx="6578159" cy="691276"/>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传感器节点体积小，能量有限</a:t>
          </a:r>
          <a:endParaRPr lang="zh-CN" altLang="en-US" sz="2800" b="1" kern="1200" dirty="0">
            <a:latin typeface="黑体" panose="02010609060101010101" pitchFamily="49" charset="-122"/>
            <a:ea typeface="黑体" panose="02010609060101010101" pitchFamily="49" charset="-122"/>
          </a:endParaRPr>
        </a:p>
      </dsp:txBody>
      <dsp:txXfrm>
        <a:off x="20247" y="20247"/>
        <a:ext cx="5832217" cy="650782"/>
      </dsp:txXfrm>
    </dsp:sp>
    <dsp:sp modelId="{E960777C-E89C-4564-96FD-396189ECF4C5}">
      <dsp:nvSpPr>
        <dsp:cNvPr id="0" name=""/>
        <dsp:cNvSpPr/>
      </dsp:nvSpPr>
      <dsp:spPr>
        <a:xfrm>
          <a:off x="580425" y="806489"/>
          <a:ext cx="6578159" cy="691276"/>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传感器节点计算和存储能力有限</a:t>
          </a:r>
          <a:endParaRPr lang="zh-CN" altLang="en-US" sz="2800" kern="1200" dirty="0">
            <a:latin typeface="黑体" panose="02010609060101010101" pitchFamily="49" charset="-122"/>
            <a:ea typeface="黑体" panose="02010609060101010101" pitchFamily="49" charset="-122"/>
          </a:endParaRPr>
        </a:p>
      </dsp:txBody>
      <dsp:txXfrm>
        <a:off x="600672" y="826736"/>
        <a:ext cx="5507909" cy="650782"/>
      </dsp:txXfrm>
    </dsp:sp>
    <dsp:sp modelId="{4FA5FA12-23DA-4429-ABB9-C40F26406D3C}">
      <dsp:nvSpPr>
        <dsp:cNvPr id="0" name=""/>
        <dsp:cNvSpPr/>
      </dsp:nvSpPr>
      <dsp:spPr>
        <a:xfrm>
          <a:off x="954429" y="1569850"/>
          <a:ext cx="6578159" cy="691276"/>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通信半径小，带宽低</a:t>
          </a:r>
          <a:endParaRPr lang="zh-CN" altLang="en-US" sz="2800" b="1" kern="1200" dirty="0">
            <a:latin typeface="黑体" panose="02010609060101010101" pitchFamily="49" charset="-122"/>
            <a:ea typeface="黑体" panose="02010609060101010101" pitchFamily="49" charset="-122"/>
          </a:endParaRPr>
        </a:p>
      </dsp:txBody>
      <dsp:txXfrm>
        <a:off x="974676" y="1590097"/>
        <a:ext cx="5507909" cy="650782"/>
      </dsp:txXfrm>
    </dsp:sp>
    <dsp:sp modelId="{01F6CB01-FF8C-4EB3-9B88-C1F82492E6FC}">
      <dsp:nvSpPr>
        <dsp:cNvPr id="0" name=""/>
        <dsp:cNvSpPr/>
      </dsp:nvSpPr>
      <dsp:spPr>
        <a:xfrm>
          <a:off x="6128829" y="524218"/>
          <a:ext cx="449329" cy="44932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6229928" y="524218"/>
        <a:ext cx="247131" cy="338120"/>
      </dsp:txXfrm>
    </dsp:sp>
    <dsp:sp modelId="{47331EA5-A915-47BB-A220-D5E56B637E74}">
      <dsp:nvSpPr>
        <dsp:cNvPr id="0" name=""/>
        <dsp:cNvSpPr/>
      </dsp:nvSpPr>
      <dsp:spPr>
        <a:xfrm>
          <a:off x="6709255" y="1326099"/>
          <a:ext cx="449329" cy="44932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6810354" y="1326099"/>
        <a:ext cx="247131" cy="338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8FEA3-BAA9-479A-A13D-3EDA5D30BB63}">
      <dsp:nvSpPr>
        <dsp:cNvPr id="0" name=""/>
        <dsp:cNvSpPr/>
      </dsp:nvSpPr>
      <dsp:spPr>
        <a:xfrm>
          <a:off x="0" y="0"/>
          <a:ext cx="6578159" cy="691276"/>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传感器节点数量大且有自适应性</a:t>
          </a:r>
          <a:endParaRPr lang="zh-CN" altLang="en-US" sz="2800" b="1" kern="1200" dirty="0">
            <a:latin typeface="黑体" panose="02010609060101010101" pitchFamily="49" charset="-122"/>
            <a:ea typeface="黑体" panose="02010609060101010101" pitchFamily="49" charset="-122"/>
          </a:endParaRPr>
        </a:p>
      </dsp:txBody>
      <dsp:txXfrm>
        <a:off x="20247" y="20247"/>
        <a:ext cx="5832217" cy="650782"/>
      </dsp:txXfrm>
    </dsp:sp>
    <dsp:sp modelId="{E960777C-E89C-4564-96FD-396189ECF4C5}">
      <dsp:nvSpPr>
        <dsp:cNvPr id="0" name=""/>
        <dsp:cNvSpPr/>
      </dsp:nvSpPr>
      <dsp:spPr>
        <a:xfrm>
          <a:off x="580425" y="806489"/>
          <a:ext cx="6578159" cy="691276"/>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无中心和自组织</a:t>
          </a:r>
          <a:endParaRPr lang="zh-CN" altLang="en-US" sz="2800" b="1" kern="1200" dirty="0">
            <a:latin typeface="黑体" panose="02010609060101010101" pitchFamily="49" charset="-122"/>
            <a:ea typeface="黑体" panose="02010609060101010101" pitchFamily="49" charset="-122"/>
          </a:endParaRPr>
        </a:p>
      </dsp:txBody>
      <dsp:txXfrm>
        <a:off x="600672" y="826736"/>
        <a:ext cx="5507909" cy="650782"/>
      </dsp:txXfrm>
    </dsp:sp>
    <dsp:sp modelId="{4FA5FA12-23DA-4429-ABB9-C40F26406D3C}">
      <dsp:nvSpPr>
        <dsp:cNvPr id="0" name=""/>
        <dsp:cNvSpPr/>
      </dsp:nvSpPr>
      <dsp:spPr>
        <a:xfrm>
          <a:off x="1056127" y="1584173"/>
          <a:ext cx="6578159" cy="691276"/>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网络动态性强</a:t>
          </a:r>
          <a:endParaRPr lang="zh-CN" altLang="en-US" sz="2800" b="1" kern="1200" dirty="0">
            <a:latin typeface="黑体" panose="02010609060101010101" pitchFamily="49" charset="-122"/>
            <a:ea typeface="黑体" panose="02010609060101010101" pitchFamily="49" charset="-122"/>
          </a:endParaRPr>
        </a:p>
      </dsp:txBody>
      <dsp:txXfrm>
        <a:off x="1076374" y="1604420"/>
        <a:ext cx="5507909" cy="650782"/>
      </dsp:txXfrm>
    </dsp:sp>
    <dsp:sp modelId="{01F6CB01-FF8C-4EB3-9B88-C1F82492E6FC}">
      <dsp:nvSpPr>
        <dsp:cNvPr id="0" name=""/>
        <dsp:cNvSpPr/>
      </dsp:nvSpPr>
      <dsp:spPr>
        <a:xfrm>
          <a:off x="6128829" y="524218"/>
          <a:ext cx="449329" cy="44932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6229928" y="524218"/>
        <a:ext cx="247131" cy="338120"/>
      </dsp:txXfrm>
    </dsp:sp>
    <dsp:sp modelId="{47331EA5-A915-47BB-A220-D5E56B637E74}">
      <dsp:nvSpPr>
        <dsp:cNvPr id="0" name=""/>
        <dsp:cNvSpPr/>
      </dsp:nvSpPr>
      <dsp:spPr>
        <a:xfrm>
          <a:off x="6709255" y="1326099"/>
          <a:ext cx="449329" cy="44932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6810354" y="1326099"/>
        <a:ext cx="247131" cy="33812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F6E4F5-AFD9-452D-978C-A65E37BD2A75}" type="datetimeFigureOut">
              <a:rPr lang="en-US" smtClean="0"/>
            </a:fld>
            <a:endParaRPr 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70C2A1-C45C-4D11-8087-34234E5428B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779D53-1687-4629-A7C4-5F633C48289A}" type="datetimeFigureOut">
              <a:rPr lang="en-US" smtClean="0"/>
            </a:fld>
            <a:endParaRPr 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F48F07-6AC5-47AF-9B36-9B4E83AB260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ln>
            <a:miter lim="800000"/>
          </a:ln>
        </p:spPr>
        <p:txBody>
          <a:bodyPr/>
          <a:lstStyle/>
          <a:p>
            <a:fld id="{B4470AC1-D3EC-49D1-98D3-7C004480E650}" type="slidenum">
              <a:rPr lang="en-US" altLang="zh-CN"/>
            </a:fld>
            <a:endParaRPr lang="en-US" altLang="zh-CN"/>
          </a:p>
        </p:txBody>
      </p:sp>
      <p:sp>
        <p:nvSpPr>
          <p:cNvPr id="66563" name="Rectangle 2"/>
          <p:cNvSpPr>
            <a:spLocks noGrp="1" noRot="1" noChangeAspect="1" noChangeArrowheads="1" noTextEdit="1"/>
          </p:cNvSpPr>
          <p:nvPr>
            <p:ph type="sldImg"/>
          </p:nvPr>
        </p:nvSpPr>
        <p:spPr bwMode="auto">
          <a:noFill/>
          <a:ln>
            <a:solidFill>
              <a:srgbClr val="000000"/>
            </a:solidFill>
            <a:miter lim="800000"/>
          </a:ln>
        </p:spPr>
      </p:sp>
      <p:sp>
        <p:nvSpPr>
          <p:cNvPr id="66564"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我们先从一次历史事件谈起。</a:t>
            </a:r>
            <a:endParaRPr lang="zh-CN" altLang="en-US" smtClean="0"/>
          </a:p>
          <a:p>
            <a:pPr eaLnBrk="1" hangingPunct="1">
              <a:spcBef>
                <a:spcPct val="0"/>
              </a:spcBef>
            </a:pPr>
            <a:r>
              <a:rPr lang="zh-CN" altLang="en-US" smtClean="0"/>
              <a:t>美国在</a:t>
            </a:r>
            <a:r>
              <a:rPr lang="en-US" altLang="zh-CN" smtClean="0"/>
              <a:t>2001</a:t>
            </a:r>
            <a:r>
              <a:rPr lang="zh-CN" altLang="en-US" smtClean="0"/>
              <a:t>年发生了震惊世界的</a:t>
            </a:r>
            <a:r>
              <a:rPr lang="en-US" altLang="zh-CN" smtClean="0"/>
              <a:t>911</a:t>
            </a:r>
            <a:r>
              <a:rPr lang="zh-CN" altLang="en-US" smtClean="0"/>
              <a:t>事件，如何找到恐怖分子头目拉登成了和平世界的一道难题。由于拉登深藏在阿富汗山区，神出鬼没，极难发现他的踪迹。人们设想如果在拉登经常活动的地区大量投放各种微型探测传感器，采用无线多跳自组网方式，将发现的信息以类似接力赛的方式，传送给远在波斯湾的美国军舰。</a:t>
            </a:r>
            <a:endParaRPr lang="zh-CN" altLang="en-US" smtClean="0"/>
          </a:p>
          <a:p>
            <a:pPr eaLnBrk="1" hangingPunct="1">
              <a:spcBef>
                <a:spcPct val="0"/>
              </a:spcBef>
            </a:pPr>
            <a:r>
              <a:rPr lang="zh-CN" altLang="en-US" smtClean="0"/>
              <a:t>　　但是，这种低功率的无线多跳自组网技术，在当时是不成熟的，因而向科技界提出了应用需求，由此引发了无线传感器网络的研究热潮。</a:t>
            </a: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bwMode="auto">
          <a:noFill/>
          <a:ln>
            <a:miter lim="800000"/>
          </a:ln>
        </p:spPr>
        <p:txBody>
          <a:bodyPr/>
          <a:lstStyle/>
          <a:p>
            <a:fld id="{2B04496B-2319-403F-9FE7-F97DBB5E58F6}" type="slidenum">
              <a:rPr lang="en-US" altLang="zh-CN"/>
            </a:fld>
            <a:endParaRPr lang="en-US" altLang="zh-CN"/>
          </a:p>
        </p:txBody>
      </p:sp>
      <p:sp>
        <p:nvSpPr>
          <p:cNvPr id="111619" name="Rectangle 2"/>
          <p:cNvSpPr>
            <a:spLocks noGrp="1" noRot="1" noChangeAspect="1" noChangeArrowheads="1" noTextEdit="1"/>
          </p:cNvSpPr>
          <p:nvPr>
            <p:ph type="sldImg"/>
          </p:nvPr>
        </p:nvSpPr>
        <p:spPr bwMode="auto">
          <a:noFill/>
          <a:ln>
            <a:solidFill>
              <a:srgbClr val="000000"/>
            </a:solidFill>
            <a:miter lim="800000"/>
          </a:ln>
        </p:spPr>
      </p:sp>
      <p:sp>
        <p:nvSpPr>
          <p:cNvPr id="111620"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　　所谓“热带树”实际上是由震动和声响传感器组成的系统，它由飞机投放，落地后插入泥土中，只露出伪装成树枝的无线电天线，因而被称为“热带树”。只要对方车队经过，传感器探测出目标产生的震动和声响信息，自动发送到指挥中心，美机立即展开追杀，总共炸毁或炸坏</a:t>
            </a:r>
            <a:r>
              <a:rPr lang="en-US" altLang="zh-CN" smtClean="0"/>
              <a:t>4.6</a:t>
            </a:r>
            <a:r>
              <a:rPr lang="zh-CN" altLang="en-US" smtClean="0"/>
              <a:t>万辆卡车。</a:t>
            </a:r>
            <a:endParaRPr lang="zh-CN" altLang="en-US" smtClean="0"/>
          </a:p>
          <a:p>
            <a:pPr eaLnBrk="1" hangingPunct="1">
              <a:spcBef>
                <a:spcPct val="0"/>
              </a:spcBef>
            </a:pPr>
            <a:r>
              <a:rPr lang="zh-CN" altLang="en-US" smtClean="0"/>
              <a:t>这种早期使用的传感器系统的特征在于。</a:t>
            </a:r>
            <a:endParaRPr lang="zh-CN" altLang="en-US" smtClean="0"/>
          </a:p>
          <a:p>
            <a:pPr eaLnBrk="1" hangingPunct="1">
              <a:spcBef>
                <a:spcPct val="0"/>
              </a:spcBef>
            </a:pPr>
            <a:endParaRPr lang="en-US" altLang="zh-CN" smtClean="0">
              <a:solidFill>
                <a:schemeClr val="bg2"/>
              </a:solidFill>
              <a:ea typeface="黑体" panose="02010600030101010101"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bwMode="auto">
          <a:noFill/>
          <a:ln>
            <a:miter lim="800000"/>
          </a:ln>
        </p:spPr>
        <p:txBody>
          <a:bodyPr/>
          <a:lstStyle/>
          <a:p>
            <a:fld id="{8A108D69-D093-43C4-80A3-0B06F33541D3}" type="slidenum">
              <a:rPr lang="en-US" altLang="zh-CN"/>
            </a:fld>
            <a:endParaRPr lang="en-US" altLang="zh-CN"/>
          </a:p>
        </p:txBody>
      </p:sp>
      <p:sp>
        <p:nvSpPr>
          <p:cNvPr id="112643" name="Rectangle 2"/>
          <p:cNvSpPr>
            <a:spLocks noGrp="1" noRot="1" noChangeAspect="1" noChangeArrowheads="1" noTextEdit="1"/>
          </p:cNvSpPr>
          <p:nvPr>
            <p:ph type="sldImg"/>
          </p:nvPr>
        </p:nvSpPr>
        <p:spPr bwMode="auto">
          <a:noFill/>
          <a:ln>
            <a:solidFill>
              <a:srgbClr val="000000"/>
            </a:solidFill>
            <a:miter lim="800000"/>
          </a:ln>
        </p:spPr>
      </p:sp>
      <p:sp>
        <p:nvSpPr>
          <p:cNvPr id="1521667" name="Rectangle 3"/>
          <p:cNvSpPr>
            <a:spLocks noGrp="1" noChangeArrowheads="1"/>
          </p:cNvSpPr>
          <p:nvPr>
            <p:ph type="body" idx="1"/>
          </p:nvPr>
        </p:nvSpPr>
        <p:spPr/>
        <p:txBody>
          <a:bodyPr/>
          <a:lstStyle/>
          <a:p>
            <a:pPr eaLnBrk="1" fontAlgn="auto" hangingPunct="1">
              <a:spcBef>
                <a:spcPts val="0"/>
              </a:spcBef>
              <a:spcAft>
                <a:spcPts val="0"/>
              </a:spcAft>
              <a:defRPr/>
            </a:pPr>
            <a:r>
              <a:rPr lang="zh-CN" altLang="en-US">
                <a:solidFill>
                  <a:srgbClr val="FF0000"/>
                </a:solidFill>
                <a:effectLst>
                  <a:outerShdw blurRad="38100" dist="38100" dir="2700000" algn="tl">
                    <a:srgbClr val="C0C0C0"/>
                  </a:outerShdw>
                </a:effectLst>
              </a:rPr>
              <a:t>传感器节点只产生探测数据流，没有计算能力，并且相互之间不能通信。</a:t>
            </a:r>
            <a:endParaRPr lang="zh-CN" altLang="en-US">
              <a:solidFill>
                <a:srgbClr val="FF0000"/>
              </a:solidFill>
              <a:effectLst>
                <a:outerShdw blurRad="38100" dist="38100" dir="2700000" algn="tl">
                  <a:srgbClr val="C0C0C0"/>
                </a:outerShdw>
              </a:effectLs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ln>
            <a:miter lim="800000"/>
          </a:ln>
        </p:spPr>
        <p:txBody>
          <a:bodyPr/>
          <a:lstStyle/>
          <a:p>
            <a:fld id="{987611B8-CABC-41D4-9E73-51F9F3AA791C}" type="slidenum">
              <a:rPr lang="en-US" altLang="zh-CN"/>
            </a:fld>
            <a:endParaRPr lang="en-US" altLang="zh-CN"/>
          </a:p>
        </p:txBody>
      </p:sp>
      <p:sp>
        <p:nvSpPr>
          <p:cNvPr id="113667" name="Rectangle 2"/>
          <p:cNvSpPr>
            <a:spLocks noGrp="1" noRot="1" noChangeAspect="1" noChangeArrowheads="1" noTextEdit="1"/>
          </p:cNvSpPr>
          <p:nvPr>
            <p:ph type="sldImg"/>
          </p:nvPr>
        </p:nvSpPr>
        <p:spPr bwMode="auto">
          <a:noFill/>
          <a:ln>
            <a:solidFill>
              <a:srgbClr val="000000"/>
            </a:solidFill>
            <a:miter lim="800000"/>
          </a:ln>
        </p:spPr>
      </p:sp>
      <p:sp>
        <p:nvSpPr>
          <p:cNvPr id="113668" name="Rectangle 3"/>
          <p:cNvSpPr>
            <a:spLocks noGrp="1" noChangeArrowheads="1"/>
          </p:cNvSpPr>
          <p:nvPr>
            <p:ph type="body" idx="1"/>
          </p:nvPr>
        </p:nvSpPr>
        <p:spPr bwMode="auto">
          <a:noFill/>
        </p:spPr>
        <p:txBody>
          <a:bodyPr wrap="square" numCol="1" anchor="t" anchorCtr="0" compatLnSpc="1"/>
          <a:lstStyle/>
          <a:p>
            <a:pPr eaLnBrk="1" hangingPunct="1">
              <a:lnSpc>
                <a:spcPct val="125000"/>
              </a:lnSpc>
              <a:spcBef>
                <a:spcPct val="35000"/>
              </a:spcBef>
            </a:pPr>
            <a:r>
              <a:rPr lang="zh-CN" altLang="en-US" sz="1400" smtClean="0">
                <a:solidFill>
                  <a:srgbClr val="FF0000"/>
                </a:solidFill>
                <a:ea typeface="黑体" panose="02010600030101010101" pitchFamily="49" charset="-122"/>
              </a:rPr>
              <a:t>　第二阶段是</a:t>
            </a:r>
            <a:r>
              <a:rPr lang="zh-CN" altLang="zh-CN" sz="1400" smtClean="0">
                <a:solidFill>
                  <a:schemeClr val="bg2"/>
                </a:solidFill>
                <a:ea typeface="黑体" panose="02010600030101010101" pitchFamily="49" charset="-122"/>
              </a:rPr>
              <a:t>二十世纪80年代至90年代之间。</a:t>
            </a:r>
            <a:endParaRPr lang="zh-CN" altLang="zh-CN" sz="1400" smtClean="0">
              <a:solidFill>
                <a:schemeClr val="bg2"/>
              </a:solidFill>
              <a:ea typeface="黑体" panose="02010600030101010101" pitchFamily="49" charset="-122"/>
            </a:endParaRPr>
          </a:p>
          <a:p>
            <a:pPr eaLnBrk="1" hangingPunct="1">
              <a:lnSpc>
                <a:spcPct val="125000"/>
              </a:lnSpc>
              <a:spcBef>
                <a:spcPct val="35000"/>
              </a:spcBef>
            </a:pPr>
            <a:r>
              <a:rPr lang="zh-CN" altLang="zh-CN" sz="1400" smtClean="0">
                <a:solidFill>
                  <a:srgbClr val="FF0000"/>
                </a:solidFill>
                <a:ea typeface="黑体" panose="02010600030101010101" pitchFamily="49" charset="-122"/>
              </a:rPr>
              <a:t>　</a:t>
            </a:r>
            <a:r>
              <a:rPr lang="zh-CN" altLang="zh-CN" sz="1300" smtClean="0">
                <a:solidFill>
                  <a:schemeClr val="bg2"/>
                </a:solidFill>
                <a:ea typeface="黑体" panose="02010600030101010101" pitchFamily="49" charset="-122"/>
              </a:rPr>
              <a:t>主要是美军研制的分布式传感器网络系统、海军协同交战能力系统、远程战场传感器系统等。这种现代微型化的传感器具备感知能力、计算能力和通信能力。 因此在</a:t>
            </a:r>
            <a:r>
              <a:rPr lang="en-US" altLang="zh-CN" sz="1300" smtClean="0">
                <a:solidFill>
                  <a:schemeClr val="bg2"/>
                </a:solidFill>
                <a:ea typeface="黑体" panose="02010600030101010101" pitchFamily="49" charset="-122"/>
              </a:rPr>
              <a:t>1999</a:t>
            </a:r>
            <a:r>
              <a:rPr lang="zh-CN" altLang="en-US" sz="1300" smtClean="0">
                <a:solidFill>
                  <a:schemeClr val="bg2"/>
                </a:solidFill>
                <a:ea typeface="黑体" panose="02010600030101010101" pitchFamily="49" charset="-122"/>
              </a:rPr>
              <a:t>年，商业周刊将传感器网络列为</a:t>
            </a:r>
            <a:r>
              <a:rPr lang="en-US" altLang="zh-CN" sz="1300" smtClean="0">
                <a:solidFill>
                  <a:schemeClr val="bg2"/>
                </a:solidFill>
                <a:ea typeface="黑体" panose="02010600030101010101" pitchFamily="49" charset="-122"/>
              </a:rPr>
              <a:t>21</a:t>
            </a:r>
            <a:r>
              <a:rPr lang="zh-CN" altLang="en-US" sz="1300" smtClean="0">
                <a:solidFill>
                  <a:schemeClr val="bg2"/>
                </a:solidFill>
                <a:ea typeface="黑体" panose="02010600030101010101" pitchFamily="49" charset="-122"/>
              </a:rPr>
              <a:t>世纪最具影响的</a:t>
            </a:r>
            <a:r>
              <a:rPr lang="en-US" altLang="zh-CN" sz="1300" smtClean="0">
                <a:solidFill>
                  <a:schemeClr val="bg2"/>
                </a:solidFill>
                <a:ea typeface="黑体" panose="02010600030101010101" pitchFamily="49" charset="-122"/>
              </a:rPr>
              <a:t>21</a:t>
            </a:r>
            <a:r>
              <a:rPr lang="zh-CN" altLang="en-US" sz="1300" smtClean="0">
                <a:solidFill>
                  <a:schemeClr val="bg2"/>
                </a:solidFill>
                <a:ea typeface="黑体" panose="02010600030101010101" pitchFamily="49" charset="-122"/>
              </a:rPr>
              <a:t>项技术之一 。</a:t>
            </a:r>
            <a:endParaRPr lang="zh-CN" altLang="en-US" sz="1300" smtClean="0">
              <a:solidFill>
                <a:schemeClr val="bg2"/>
              </a:solidFill>
              <a:ea typeface="黑体" panose="02010600030101010101" pitchFamily="49" charset="-122"/>
            </a:endParaRPr>
          </a:p>
          <a:p>
            <a:pPr eaLnBrk="1" hangingPunct="1">
              <a:lnSpc>
                <a:spcPct val="125000"/>
              </a:lnSpc>
              <a:spcBef>
                <a:spcPct val="35000"/>
              </a:spcBef>
            </a:pPr>
            <a:endParaRPr lang="zh-CN" altLang="zh-CN" sz="1300" smtClean="0">
              <a:solidFill>
                <a:schemeClr val="bg2"/>
              </a:solidFill>
              <a:ea typeface="黑体" panose="02010600030101010101" pitchFamily="49" charset="-122"/>
            </a:endParaRPr>
          </a:p>
          <a:p>
            <a:pPr eaLnBrk="1" hangingPunct="1">
              <a:spcBef>
                <a:spcPct val="0"/>
              </a:spcBef>
            </a:pPr>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bwMode="auto">
          <a:noFill/>
          <a:ln>
            <a:miter lim="800000"/>
          </a:ln>
        </p:spPr>
        <p:txBody>
          <a:bodyPr/>
          <a:lstStyle/>
          <a:p>
            <a:fld id="{66E17FD6-C6F4-4A44-AE0D-F8FF74E947AA}" type="slidenum">
              <a:rPr lang="en-US" altLang="zh-CN"/>
            </a:fld>
            <a:endParaRPr lang="en-US" altLang="zh-CN"/>
          </a:p>
        </p:txBody>
      </p:sp>
      <p:sp>
        <p:nvSpPr>
          <p:cNvPr id="114691" name="Rectangle 2"/>
          <p:cNvSpPr>
            <a:spLocks noGrp="1" noRot="1" noChangeAspect="1" noChangeArrowheads="1" noTextEdit="1"/>
          </p:cNvSpPr>
          <p:nvPr>
            <p:ph type="sldImg"/>
          </p:nvPr>
        </p:nvSpPr>
        <p:spPr bwMode="auto">
          <a:noFill/>
          <a:ln>
            <a:solidFill>
              <a:srgbClr val="000000"/>
            </a:solidFill>
            <a:miter lim="800000"/>
          </a:ln>
        </p:spPr>
      </p:sp>
      <p:sp>
        <p:nvSpPr>
          <p:cNvPr id="114692"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　第三阶段：</a:t>
            </a:r>
            <a:r>
              <a:rPr lang="en-US" altLang="zh-CN" smtClean="0"/>
              <a:t>21</a:t>
            </a:r>
            <a:r>
              <a:rPr lang="zh-CN" altLang="en-US" smtClean="0"/>
              <a:t>世纪开始至今。也就是本课开始介绍的</a:t>
            </a:r>
            <a:r>
              <a:rPr lang="en-US" altLang="zh-CN" smtClean="0"/>
              <a:t>911</a:t>
            </a:r>
            <a:r>
              <a:rPr lang="zh-CN" altLang="en-US" smtClean="0"/>
              <a:t>事件发生之后。这个阶段的传感器网络技术特点在于网络传输自组织、节点设计低功耗。</a:t>
            </a:r>
            <a:endParaRPr lang="zh-CN" altLang="en-US" smtClean="0"/>
          </a:p>
          <a:p>
            <a:pPr eaLnBrk="1" hangingPunct="1">
              <a:spcBef>
                <a:spcPct val="0"/>
              </a:spcBef>
            </a:pPr>
            <a:r>
              <a:rPr lang="zh-CN" altLang="en-US" smtClean="0"/>
              <a:t>除了应用于情报部门反恐活动以外，在其它领域更是获得了很好的应用，所以</a:t>
            </a:r>
            <a:r>
              <a:rPr lang="en-US" altLang="zh-CN" smtClean="0"/>
              <a:t>2002</a:t>
            </a:r>
            <a:r>
              <a:rPr lang="zh-CN" altLang="en-US" smtClean="0"/>
              <a:t>年</a:t>
            </a:r>
            <a:r>
              <a:rPr lang="zh-CN" altLang="en-US" sz="1300" smtClean="0">
                <a:solidFill>
                  <a:schemeClr val="bg2"/>
                </a:solidFill>
                <a:ea typeface="黑体" panose="02010600030101010101" pitchFamily="49" charset="-122"/>
              </a:rPr>
              <a:t>美国</a:t>
            </a:r>
            <a:r>
              <a:rPr lang="zh-CN" altLang="en-US" smtClean="0"/>
              <a:t>国家重点实验室－－</a:t>
            </a:r>
            <a:r>
              <a:rPr lang="zh-CN" altLang="en-US" sz="1300" smtClean="0">
                <a:solidFill>
                  <a:schemeClr val="bg2"/>
                </a:solidFill>
                <a:ea typeface="黑体" panose="02010600030101010101" pitchFamily="49" charset="-122"/>
              </a:rPr>
              <a:t>橡树岭实验室提出了“网络就是传感器”的论断。</a:t>
            </a:r>
            <a:endParaRPr lang="zh-CN" altLang="en-US" smtClean="0"/>
          </a:p>
          <a:p>
            <a:pPr eaLnBrk="1" hangingPunct="1">
              <a:spcBef>
                <a:spcPct val="0"/>
              </a:spcBef>
            </a:pPr>
            <a:r>
              <a:rPr lang="zh-CN" altLang="en-US" sz="1300" smtClean="0">
                <a:solidFill>
                  <a:schemeClr val="bg2"/>
                </a:solidFill>
                <a:ea typeface="黑体" panose="02010600030101010101" pitchFamily="49" charset="-122"/>
              </a:rPr>
              <a:t>由于</a:t>
            </a:r>
            <a:r>
              <a:rPr lang="zh-CN" altLang="en-US" smtClean="0"/>
              <a:t>无线传感网在国际上被认为是继互联网之后的第二大网络，</a:t>
            </a:r>
            <a:r>
              <a:rPr lang="en-US" altLang="zh-CN" sz="1000" smtClean="0">
                <a:solidFill>
                  <a:srgbClr val="FF0000"/>
                </a:solidFill>
                <a:ea typeface="黑体" panose="02010600030101010101" pitchFamily="49" charset="-122"/>
              </a:rPr>
              <a:t>2003</a:t>
            </a:r>
            <a:r>
              <a:rPr lang="zh-CN" altLang="en-US" sz="1000" smtClean="0">
                <a:solidFill>
                  <a:srgbClr val="FF0000"/>
                </a:solidFill>
                <a:ea typeface="黑体" panose="02010600030101010101" pitchFamily="49" charset="-122"/>
              </a:rPr>
              <a:t>年</a:t>
            </a:r>
            <a:r>
              <a:rPr lang="zh-CN" altLang="en-US" sz="1000" smtClean="0">
                <a:solidFill>
                  <a:schemeClr val="bg2"/>
                </a:solidFill>
                <a:ea typeface="黑体" panose="02010600030101010101" pitchFamily="49" charset="-122"/>
              </a:rPr>
              <a:t>美国</a:t>
            </a:r>
            <a:r>
              <a:rPr lang="en-US" altLang="zh-CN" sz="1000" smtClean="0">
                <a:solidFill>
                  <a:schemeClr val="bg2"/>
                </a:solidFill>
                <a:ea typeface="黑体" panose="02010600030101010101" pitchFamily="49" charset="-122"/>
              </a:rPr>
              <a:t>《</a:t>
            </a:r>
            <a:r>
              <a:rPr lang="zh-CN" altLang="en-US" sz="1000" smtClean="0">
                <a:solidFill>
                  <a:schemeClr val="bg2"/>
                </a:solidFill>
                <a:ea typeface="黑体" panose="02010600030101010101" pitchFamily="49" charset="-122"/>
              </a:rPr>
              <a:t>技术评论</a:t>
            </a:r>
            <a:r>
              <a:rPr lang="en-US" altLang="zh-CN" sz="1000" smtClean="0">
                <a:solidFill>
                  <a:schemeClr val="bg2"/>
                </a:solidFill>
                <a:ea typeface="黑体" panose="02010600030101010101" pitchFamily="49" charset="-122"/>
              </a:rPr>
              <a:t>》</a:t>
            </a:r>
            <a:r>
              <a:rPr lang="zh-CN" altLang="en-US" sz="1000" smtClean="0">
                <a:solidFill>
                  <a:schemeClr val="bg2"/>
                </a:solidFill>
                <a:ea typeface="黑体" panose="02010600030101010101" pitchFamily="49" charset="-122"/>
              </a:rPr>
              <a:t>杂志评出对人类未来生活产生深远影响的十大新兴技术，传感器网络被列为第一 。</a:t>
            </a:r>
            <a:r>
              <a:rPr lang="zh-CN" altLang="en-US" smtClean="0"/>
              <a:t> </a:t>
            </a:r>
            <a:endParaRPr lang="zh-CN" altLang="en-US" smtClean="0"/>
          </a:p>
          <a:p>
            <a:pPr eaLnBrk="1" hangingPunct="1">
              <a:spcBef>
                <a:spcPct val="0"/>
              </a:spcBef>
            </a:pPr>
            <a:r>
              <a:rPr lang="zh-CN" altLang="en-US" smtClean="0"/>
              <a:t>在现代意义上的无线传感网研究及其应用方面，我国与发达国家几乎同步启动，它已经成为我国信息领域位居世界前列的少数方向之一。在</a:t>
            </a:r>
            <a:r>
              <a:rPr lang="en-US" altLang="zh-CN" smtClean="0"/>
              <a:t>2006</a:t>
            </a:r>
            <a:r>
              <a:rPr lang="zh-CN" altLang="en-US" smtClean="0"/>
              <a:t>年我国发布的</a:t>
            </a:r>
            <a:r>
              <a:rPr lang="en-US" altLang="zh-CN" smtClean="0"/>
              <a:t>《</a:t>
            </a:r>
            <a:r>
              <a:rPr lang="zh-CN" altLang="en-US" smtClean="0"/>
              <a:t>国家中长期科学与技术发展规划纲要</a:t>
            </a:r>
            <a:r>
              <a:rPr lang="en-US" altLang="zh-CN" smtClean="0"/>
              <a:t>》</a:t>
            </a:r>
            <a:r>
              <a:rPr lang="zh-CN" altLang="en-US" smtClean="0"/>
              <a:t>中，为信息技术确定了三个前沿方向，其中有两项就与传感器网络直接相关，这就是智能感知和自组网技术。</a:t>
            </a:r>
            <a:endParaRPr lang="zh-CN" altLang="en-US" smtClean="0"/>
          </a:p>
          <a:p>
            <a:pPr eaLnBrk="1" hangingPunct="1">
              <a:spcBef>
                <a:spcPct val="0"/>
              </a:spcBef>
            </a:pPr>
            <a:r>
              <a:rPr lang="zh-CN" altLang="en-US" smtClean="0"/>
              <a:t>当然，传感器网络的发展也是符合计算设备的演化规律。</a:t>
            </a:r>
            <a:endParaRPr lang="zh-CN" altLang="en-US" smtClean="0"/>
          </a:p>
          <a:p>
            <a:pPr eaLnBrk="1" hangingPunct="1">
              <a:spcBef>
                <a:spcPct val="0"/>
              </a:spcBef>
            </a:pPr>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bwMode="auto">
          <a:noFill/>
          <a:ln>
            <a:miter lim="800000"/>
          </a:ln>
        </p:spPr>
        <p:txBody>
          <a:bodyPr/>
          <a:lstStyle/>
          <a:p>
            <a:fld id="{826E9CDA-BE47-4724-97B9-FE851AF51A1C}" type="slidenum">
              <a:rPr lang="en-US" altLang="zh-CN"/>
            </a:fld>
            <a:endParaRPr lang="en-US" altLang="zh-CN"/>
          </a:p>
        </p:txBody>
      </p:sp>
      <p:sp>
        <p:nvSpPr>
          <p:cNvPr id="115715" name="Rectangle 2"/>
          <p:cNvSpPr>
            <a:spLocks noGrp="1" noRot="1" noChangeAspect="1" noChangeArrowheads="1" noTextEdit="1"/>
          </p:cNvSpPr>
          <p:nvPr>
            <p:ph type="sldImg"/>
          </p:nvPr>
        </p:nvSpPr>
        <p:spPr bwMode="auto">
          <a:noFill/>
          <a:ln>
            <a:solidFill>
              <a:srgbClr val="000000"/>
            </a:solidFill>
            <a:miter lim="800000"/>
          </a:ln>
        </p:spPr>
      </p:sp>
      <p:sp>
        <p:nvSpPr>
          <p:cNvPr id="115716"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　第三阶段：</a:t>
            </a:r>
            <a:r>
              <a:rPr lang="en-US" altLang="zh-CN" smtClean="0"/>
              <a:t>21</a:t>
            </a:r>
            <a:r>
              <a:rPr lang="zh-CN" altLang="en-US" smtClean="0"/>
              <a:t>世纪开始至今。也就是本课开始介绍的</a:t>
            </a:r>
            <a:r>
              <a:rPr lang="en-US" altLang="zh-CN" smtClean="0"/>
              <a:t>911</a:t>
            </a:r>
            <a:r>
              <a:rPr lang="zh-CN" altLang="en-US" smtClean="0"/>
              <a:t>事件发生之后。这个阶段的传感器网络技术特点在于网络传输自组织、节点设计低功耗。</a:t>
            </a:r>
            <a:endParaRPr lang="zh-CN" altLang="en-US" smtClean="0"/>
          </a:p>
          <a:p>
            <a:pPr eaLnBrk="1" hangingPunct="1">
              <a:spcBef>
                <a:spcPct val="0"/>
              </a:spcBef>
            </a:pPr>
            <a:r>
              <a:rPr lang="zh-CN" altLang="en-US" smtClean="0"/>
              <a:t>除了应用于情报部门反恐活动以外，在其它领域更是获得了很好的应用，所以</a:t>
            </a:r>
            <a:r>
              <a:rPr lang="en-US" altLang="zh-CN" smtClean="0"/>
              <a:t>2002</a:t>
            </a:r>
            <a:r>
              <a:rPr lang="zh-CN" altLang="en-US" smtClean="0"/>
              <a:t>年</a:t>
            </a:r>
            <a:r>
              <a:rPr lang="zh-CN" altLang="en-US" sz="1300" smtClean="0">
                <a:solidFill>
                  <a:schemeClr val="bg2"/>
                </a:solidFill>
                <a:ea typeface="黑体" panose="02010600030101010101" pitchFamily="49" charset="-122"/>
              </a:rPr>
              <a:t>美国</a:t>
            </a:r>
            <a:r>
              <a:rPr lang="zh-CN" altLang="en-US" smtClean="0"/>
              <a:t>国家重点实验室－－</a:t>
            </a:r>
            <a:r>
              <a:rPr lang="zh-CN" altLang="en-US" sz="1300" smtClean="0">
                <a:solidFill>
                  <a:schemeClr val="bg2"/>
                </a:solidFill>
                <a:ea typeface="黑体" panose="02010600030101010101" pitchFamily="49" charset="-122"/>
              </a:rPr>
              <a:t>橡树岭实验室提出了“网络就是传感器”的论断。</a:t>
            </a:r>
            <a:endParaRPr lang="zh-CN" altLang="en-US" smtClean="0"/>
          </a:p>
          <a:p>
            <a:pPr eaLnBrk="1" hangingPunct="1">
              <a:spcBef>
                <a:spcPct val="0"/>
              </a:spcBef>
            </a:pPr>
            <a:r>
              <a:rPr lang="zh-CN" altLang="en-US" sz="1300" smtClean="0">
                <a:solidFill>
                  <a:schemeClr val="bg2"/>
                </a:solidFill>
                <a:ea typeface="黑体" panose="02010600030101010101" pitchFamily="49" charset="-122"/>
              </a:rPr>
              <a:t>由于</a:t>
            </a:r>
            <a:r>
              <a:rPr lang="zh-CN" altLang="en-US" smtClean="0"/>
              <a:t>无线传感网在国际上被认为是继互联网之后的第二大网络，</a:t>
            </a:r>
            <a:r>
              <a:rPr lang="en-US" altLang="zh-CN" sz="1000" smtClean="0">
                <a:solidFill>
                  <a:srgbClr val="FF0000"/>
                </a:solidFill>
                <a:ea typeface="黑体" panose="02010600030101010101" pitchFamily="49" charset="-122"/>
              </a:rPr>
              <a:t>2003</a:t>
            </a:r>
            <a:r>
              <a:rPr lang="zh-CN" altLang="en-US" sz="1000" smtClean="0">
                <a:solidFill>
                  <a:srgbClr val="FF0000"/>
                </a:solidFill>
                <a:ea typeface="黑体" panose="02010600030101010101" pitchFamily="49" charset="-122"/>
              </a:rPr>
              <a:t>年</a:t>
            </a:r>
            <a:r>
              <a:rPr lang="zh-CN" altLang="en-US" sz="1000" smtClean="0">
                <a:solidFill>
                  <a:schemeClr val="bg2"/>
                </a:solidFill>
                <a:ea typeface="黑体" panose="02010600030101010101" pitchFamily="49" charset="-122"/>
              </a:rPr>
              <a:t>美国</a:t>
            </a:r>
            <a:r>
              <a:rPr lang="en-US" altLang="zh-CN" sz="1000" smtClean="0">
                <a:solidFill>
                  <a:schemeClr val="bg2"/>
                </a:solidFill>
                <a:ea typeface="黑体" panose="02010600030101010101" pitchFamily="49" charset="-122"/>
              </a:rPr>
              <a:t>《</a:t>
            </a:r>
            <a:r>
              <a:rPr lang="zh-CN" altLang="en-US" sz="1000" smtClean="0">
                <a:solidFill>
                  <a:schemeClr val="bg2"/>
                </a:solidFill>
                <a:ea typeface="黑体" panose="02010600030101010101" pitchFamily="49" charset="-122"/>
              </a:rPr>
              <a:t>技术评论</a:t>
            </a:r>
            <a:r>
              <a:rPr lang="en-US" altLang="zh-CN" sz="1000" smtClean="0">
                <a:solidFill>
                  <a:schemeClr val="bg2"/>
                </a:solidFill>
                <a:ea typeface="黑体" panose="02010600030101010101" pitchFamily="49" charset="-122"/>
              </a:rPr>
              <a:t>》</a:t>
            </a:r>
            <a:r>
              <a:rPr lang="zh-CN" altLang="en-US" sz="1000" smtClean="0">
                <a:solidFill>
                  <a:schemeClr val="bg2"/>
                </a:solidFill>
                <a:ea typeface="黑体" panose="02010600030101010101" pitchFamily="49" charset="-122"/>
              </a:rPr>
              <a:t>杂志评出对人类未来生活产生深远影响的十大新兴技术，传感器网络被列为第一 。</a:t>
            </a:r>
            <a:r>
              <a:rPr lang="zh-CN" altLang="en-US" smtClean="0"/>
              <a:t> </a:t>
            </a:r>
            <a:endParaRPr lang="zh-CN" altLang="en-US" smtClean="0"/>
          </a:p>
          <a:p>
            <a:pPr eaLnBrk="1" hangingPunct="1">
              <a:spcBef>
                <a:spcPct val="0"/>
              </a:spcBef>
            </a:pPr>
            <a:r>
              <a:rPr lang="zh-CN" altLang="en-US" smtClean="0"/>
              <a:t>在现代意义上的无线传感网研究及其应用方面，我国与发达国家几乎同步启动，它已经成为我国信息领域位居世界前列的少数方向之一。在</a:t>
            </a:r>
            <a:r>
              <a:rPr lang="en-US" altLang="zh-CN" smtClean="0"/>
              <a:t>2006</a:t>
            </a:r>
            <a:r>
              <a:rPr lang="zh-CN" altLang="en-US" smtClean="0"/>
              <a:t>年我国发布的</a:t>
            </a:r>
            <a:r>
              <a:rPr lang="en-US" altLang="zh-CN" smtClean="0"/>
              <a:t>《</a:t>
            </a:r>
            <a:r>
              <a:rPr lang="zh-CN" altLang="en-US" smtClean="0"/>
              <a:t>国家中长期科学与技术发展规划纲要</a:t>
            </a:r>
            <a:r>
              <a:rPr lang="en-US" altLang="zh-CN" smtClean="0"/>
              <a:t>》</a:t>
            </a:r>
            <a:r>
              <a:rPr lang="zh-CN" altLang="en-US" smtClean="0"/>
              <a:t>中，为信息技术确定了三个前沿方向，其中有两项就与传感器网络直接相关，这就是智能感知和自组网技术。</a:t>
            </a:r>
            <a:endParaRPr lang="zh-CN" altLang="en-US" smtClean="0"/>
          </a:p>
          <a:p>
            <a:pPr eaLnBrk="1" hangingPunct="1">
              <a:spcBef>
                <a:spcPct val="0"/>
              </a:spcBef>
            </a:pPr>
            <a:r>
              <a:rPr lang="zh-CN" altLang="en-US" smtClean="0"/>
              <a:t>当然，传感器网络的发展也是符合计算设备的演化规律。</a:t>
            </a:r>
            <a:endParaRPr lang="zh-CN" altLang="en-US" smtClean="0"/>
          </a:p>
          <a:p>
            <a:pPr eaLnBrk="1" hangingPunct="1">
              <a:spcBef>
                <a:spcPct val="0"/>
              </a:spcBef>
            </a:pPr>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ln>
            <a:miter lim="800000"/>
          </a:ln>
        </p:spPr>
        <p:txBody>
          <a:bodyPr/>
          <a:lstStyle/>
          <a:p>
            <a:fld id="{22527DA4-BD5B-4AA5-809C-28AEEE19445B}" type="slidenum">
              <a:rPr lang="en-US" altLang="zh-CN"/>
            </a:fld>
            <a:endParaRPr lang="en-US" altLang="zh-CN"/>
          </a:p>
        </p:txBody>
      </p:sp>
      <p:sp>
        <p:nvSpPr>
          <p:cNvPr id="7065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ln>
        </p:spPr>
      </p:sp>
      <p:sp>
        <p:nvSpPr>
          <p:cNvPr id="70660" name="Rectangle 3"/>
          <p:cNvSpPr>
            <a:spLocks noGrp="1" noChangeArrowheads="1"/>
          </p:cNvSpPr>
          <p:nvPr>
            <p:ph type="body" idx="1"/>
          </p:nvPr>
        </p:nvSpPr>
        <p:spPr bwMode="auto">
          <a:noFill/>
        </p:spPr>
        <p:txBody>
          <a:bodyPr wrap="square" numCol="1" anchor="t" anchorCtr="0" compatLnSpc="1"/>
          <a:lstStyle/>
          <a:p>
            <a:pPr eaLnBrk="1" hangingPunct="1">
              <a:lnSpc>
                <a:spcPct val="115000"/>
              </a:lnSpc>
              <a:spcBef>
                <a:spcPct val="10000"/>
              </a:spcBef>
            </a:pPr>
            <a:r>
              <a:rPr lang="zh-CN" altLang="en-US" smtClean="0">
                <a:solidFill>
                  <a:schemeClr val="bg2"/>
                </a:solidFill>
                <a:latin typeface="宋体" panose="02010600030101010101" pitchFamily="2" charset="-122"/>
                <a:ea typeface="黑体" panose="02010600030101010101" pitchFamily="49" charset="-122"/>
              </a:rPr>
              <a:t>目前无线网络可分为两种</a:t>
            </a:r>
            <a:r>
              <a:rPr lang="en-US" altLang="zh-CN" smtClean="0">
                <a:solidFill>
                  <a:schemeClr val="bg2"/>
                </a:solidFill>
                <a:latin typeface="宋体" panose="02010600030101010101" pitchFamily="2" charset="-122"/>
                <a:ea typeface="黑体" panose="02010600030101010101" pitchFamily="49" charset="-122"/>
              </a:rPr>
              <a:t>:</a:t>
            </a:r>
            <a:r>
              <a:rPr lang="zh-CN" altLang="en-US" smtClean="0">
                <a:solidFill>
                  <a:schemeClr val="bg2"/>
                </a:solidFill>
                <a:latin typeface="宋体" panose="02010600030101010101" pitchFamily="2" charset="-122"/>
                <a:ea typeface="黑体" panose="02010600030101010101" pitchFamily="49" charset="-122"/>
              </a:rPr>
              <a:t>一种是</a:t>
            </a:r>
            <a:r>
              <a:rPr lang="zh-CN" altLang="en-US" smtClean="0">
                <a:solidFill>
                  <a:srgbClr val="FF0000"/>
                </a:solidFill>
                <a:latin typeface="宋体" panose="02010600030101010101" pitchFamily="2" charset="-122"/>
                <a:ea typeface="黑体" panose="02010600030101010101" pitchFamily="49" charset="-122"/>
              </a:rPr>
              <a:t>有基础设施的网络</a:t>
            </a:r>
            <a:r>
              <a:rPr lang="en-US" altLang="zh-CN" smtClean="0">
                <a:solidFill>
                  <a:schemeClr val="bg2"/>
                </a:solidFill>
                <a:latin typeface="宋体" panose="02010600030101010101" pitchFamily="2" charset="-122"/>
                <a:ea typeface="黑体" panose="02010600030101010101" pitchFamily="49" charset="-122"/>
              </a:rPr>
              <a:t>,</a:t>
            </a:r>
            <a:r>
              <a:rPr lang="zh-CN" altLang="en-US" smtClean="0">
                <a:solidFill>
                  <a:schemeClr val="bg2"/>
                </a:solidFill>
                <a:latin typeface="宋体" panose="02010600030101010101" pitchFamily="2" charset="-122"/>
                <a:ea typeface="黑体" panose="02010600030101010101" pitchFamily="49" charset="-122"/>
              </a:rPr>
              <a:t>需要固定基站</a:t>
            </a:r>
            <a:r>
              <a:rPr lang="en-US" altLang="zh-CN" smtClean="0">
                <a:solidFill>
                  <a:schemeClr val="bg2"/>
                </a:solidFill>
                <a:latin typeface="宋体" panose="02010600030101010101" pitchFamily="2" charset="-122"/>
                <a:ea typeface="黑体" panose="02010600030101010101" pitchFamily="49" charset="-122"/>
              </a:rPr>
              <a:t>,</a:t>
            </a:r>
            <a:r>
              <a:rPr lang="zh-CN" altLang="en-US" smtClean="0">
                <a:solidFill>
                  <a:schemeClr val="bg2"/>
                </a:solidFill>
                <a:latin typeface="宋体" panose="02010600030101010101" pitchFamily="2" charset="-122"/>
                <a:ea typeface="黑体" panose="02010600030101010101" pitchFamily="49" charset="-122"/>
              </a:rPr>
              <a:t>例如我们使用的手机，属于无线蜂窝网，它就需要高大的天线和大功率基站来支持，基站就是最重要的基础设施；另外，使用无线网卡上网的无线局域网，由于采用了接入点这种固定设备，也属于有基础设施网。</a:t>
            </a:r>
            <a:endParaRPr lang="zh-CN" altLang="en-US" smtClean="0">
              <a:solidFill>
                <a:schemeClr val="bg2"/>
              </a:solidFill>
              <a:latin typeface="宋体" panose="02010600030101010101" pitchFamily="2" charset="-122"/>
              <a:ea typeface="黑体" panose="02010600030101010101" pitchFamily="49" charset="-122"/>
            </a:endParaRPr>
          </a:p>
          <a:p>
            <a:pPr eaLnBrk="1" hangingPunct="1">
              <a:lnSpc>
                <a:spcPct val="115000"/>
              </a:lnSpc>
              <a:spcBef>
                <a:spcPct val="10000"/>
              </a:spcBef>
            </a:pPr>
            <a:endParaRPr lang="zh-CN" altLang="en-US" smtClean="0">
              <a:solidFill>
                <a:schemeClr val="bg2"/>
              </a:solidFill>
              <a:latin typeface="宋体" panose="02010600030101010101" pitchFamily="2" charset="-122"/>
              <a:ea typeface="黑体" panose="02010600030101010101" pitchFamily="49" charset="-122"/>
            </a:endParaRPr>
          </a:p>
          <a:p>
            <a:pPr eaLnBrk="1" hangingPunct="1">
              <a:lnSpc>
                <a:spcPct val="115000"/>
              </a:lnSpc>
              <a:spcBef>
                <a:spcPct val="10000"/>
              </a:spcBef>
            </a:pPr>
            <a:r>
              <a:rPr lang="zh-CN" altLang="en-US" smtClean="0">
                <a:solidFill>
                  <a:schemeClr val="bg2"/>
                </a:solidFill>
                <a:latin typeface="宋体" panose="02010600030101010101" pitchFamily="2" charset="-122"/>
                <a:ea typeface="黑体" panose="02010600030101010101" pitchFamily="49" charset="-122"/>
              </a:rPr>
              <a:t>另一类是</a:t>
            </a:r>
            <a:r>
              <a:rPr lang="zh-CN" altLang="en-US" smtClean="0">
                <a:solidFill>
                  <a:srgbClr val="FF0000"/>
                </a:solidFill>
                <a:latin typeface="宋体" panose="02010600030101010101" pitchFamily="2" charset="-122"/>
                <a:ea typeface="黑体" panose="02010600030101010101" pitchFamily="49" charset="-122"/>
              </a:rPr>
              <a:t>无基础设施网</a:t>
            </a:r>
            <a:r>
              <a:rPr lang="zh-CN" altLang="en-US" smtClean="0">
                <a:solidFill>
                  <a:schemeClr val="bg2"/>
                </a:solidFill>
                <a:latin typeface="宋体" panose="02010600030101010101" pitchFamily="2" charset="-122"/>
                <a:ea typeface="黑体" panose="02010600030101010101" pitchFamily="49" charset="-122"/>
              </a:rPr>
              <a:t>，又称为</a:t>
            </a:r>
            <a:r>
              <a:rPr lang="zh-CN" altLang="en-US" smtClean="0">
                <a:solidFill>
                  <a:srgbClr val="FF0000"/>
                </a:solidFill>
                <a:latin typeface="宋体" panose="02010600030101010101" pitchFamily="2" charset="-122"/>
                <a:ea typeface="黑体" panose="02010600030101010101" pitchFamily="49" charset="-122"/>
              </a:rPr>
              <a:t>无线</a:t>
            </a:r>
            <a:r>
              <a:rPr lang="en-US" altLang="zh-CN" smtClean="0">
                <a:solidFill>
                  <a:srgbClr val="FF0000"/>
                </a:solidFill>
                <a:latin typeface="宋体" panose="02010600030101010101" pitchFamily="2" charset="-122"/>
                <a:ea typeface="黑体" panose="02010600030101010101" pitchFamily="49" charset="-122"/>
              </a:rPr>
              <a:t>Ad hoc</a:t>
            </a:r>
            <a:r>
              <a:rPr lang="zh-CN" altLang="en-US" smtClean="0">
                <a:solidFill>
                  <a:srgbClr val="FF0000"/>
                </a:solidFill>
                <a:latin typeface="宋体" panose="02010600030101010101" pitchFamily="2" charset="-122"/>
                <a:ea typeface="黑体" panose="02010600030101010101" pitchFamily="49" charset="-122"/>
              </a:rPr>
              <a:t>网络</a:t>
            </a:r>
            <a:r>
              <a:rPr lang="en-US" altLang="zh-CN" smtClean="0">
                <a:solidFill>
                  <a:schemeClr val="bg2"/>
                </a:solidFill>
                <a:latin typeface="宋体" panose="02010600030101010101" pitchFamily="2" charset="-122"/>
                <a:ea typeface="黑体" panose="02010600030101010101" pitchFamily="49" charset="-122"/>
              </a:rPr>
              <a:t>,</a:t>
            </a:r>
            <a:r>
              <a:rPr lang="zh-CN" altLang="en-US" smtClean="0">
                <a:solidFill>
                  <a:schemeClr val="bg2"/>
                </a:solidFill>
                <a:latin typeface="宋体" panose="02010600030101010101" pitchFamily="2" charset="-122"/>
                <a:ea typeface="黑体" panose="02010600030101010101" pitchFamily="49" charset="-122"/>
              </a:rPr>
              <a:t>节点是分布式的，没有专门的固定基站</a:t>
            </a:r>
            <a:r>
              <a:rPr lang="zh-CN" altLang="en-US" smtClean="0">
                <a:solidFill>
                  <a:schemeClr val="bg2"/>
                </a:solidFill>
                <a:ea typeface="黑体" panose="02010600030101010101" pitchFamily="49" charset="-122"/>
              </a:rPr>
              <a:t>。</a:t>
            </a:r>
            <a:endParaRPr lang="zh-CN" altLang="en-US" smtClean="0">
              <a:solidFill>
                <a:schemeClr val="bg2"/>
              </a:solidFill>
              <a:ea typeface="黑体" panose="02010600030101010101" pitchFamily="49" charset="-122"/>
            </a:endParaRPr>
          </a:p>
          <a:p>
            <a:pPr eaLnBrk="1" hangingPunct="1">
              <a:lnSpc>
                <a:spcPct val="115000"/>
              </a:lnSpc>
              <a:spcBef>
                <a:spcPct val="10000"/>
              </a:spcBef>
            </a:pPr>
            <a:r>
              <a:rPr lang="zh-CN" altLang="en-US" smtClean="0">
                <a:solidFill>
                  <a:schemeClr val="bg2"/>
                </a:solidFill>
                <a:latin typeface="宋体" panose="02010600030101010101" pitchFamily="2" charset="-122"/>
                <a:ea typeface="黑体" panose="02010600030101010101" pitchFamily="49" charset="-122"/>
              </a:rPr>
              <a:t>无线</a:t>
            </a:r>
            <a:r>
              <a:rPr lang="en-US" altLang="zh-CN" smtClean="0">
                <a:solidFill>
                  <a:schemeClr val="bg2"/>
                </a:solidFill>
                <a:ea typeface="黑体" panose="02010600030101010101" pitchFamily="49" charset="-122"/>
              </a:rPr>
              <a:t>Ad hoc</a:t>
            </a:r>
            <a:r>
              <a:rPr lang="zh-CN" altLang="en-US" smtClean="0">
                <a:solidFill>
                  <a:schemeClr val="bg2"/>
                </a:solidFill>
                <a:latin typeface="宋体" panose="02010600030101010101" pitchFamily="2" charset="-122"/>
                <a:ea typeface="黑体" panose="02010600030101010101" pitchFamily="49" charset="-122"/>
              </a:rPr>
              <a:t>网络又可分为两类</a:t>
            </a:r>
            <a:r>
              <a:rPr lang="en-US" altLang="zh-CN" smtClean="0">
                <a:solidFill>
                  <a:schemeClr val="bg2"/>
                </a:solidFill>
                <a:latin typeface="宋体" panose="02010600030101010101" pitchFamily="2" charset="-122"/>
                <a:ea typeface="黑体" panose="02010600030101010101" pitchFamily="49" charset="-122"/>
              </a:rPr>
              <a:t>: </a:t>
            </a:r>
            <a:r>
              <a:rPr lang="zh-CN" altLang="en-US" smtClean="0">
                <a:solidFill>
                  <a:schemeClr val="bg2"/>
                </a:solidFill>
                <a:latin typeface="宋体" panose="02010600030101010101" pitchFamily="2" charset="-122"/>
                <a:ea typeface="黑体" panose="02010600030101010101" pitchFamily="49" charset="-122"/>
              </a:rPr>
              <a:t>一类是</a:t>
            </a:r>
            <a:r>
              <a:rPr lang="zh-CN" altLang="en-US" smtClean="0">
                <a:solidFill>
                  <a:srgbClr val="FF0000"/>
                </a:solidFill>
                <a:latin typeface="宋体" panose="02010600030101010101" pitchFamily="2" charset="-122"/>
                <a:ea typeface="黑体" panose="02010600030101010101" pitchFamily="49" charset="-122"/>
              </a:rPr>
              <a:t>移动</a:t>
            </a:r>
            <a:r>
              <a:rPr lang="en-US" altLang="zh-CN" smtClean="0">
                <a:solidFill>
                  <a:srgbClr val="FF0000"/>
                </a:solidFill>
                <a:ea typeface="黑体" panose="02010600030101010101" pitchFamily="49" charset="-122"/>
              </a:rPr>
              <a:t>Ad hoc</a:t>
            </a:r>
            <a:r>
              <a:rPr lang="zh-CN" altLang="en-US" smtClean="0">
                <a:solidFill>
                  <a:srgbClr val="FF0000"/>
                </a:solidFill>
                <a:latin typeface="宋体" panose="02010600030101010101" pitchFamily="2" charset="-122"/>
                <a:ea typeface="黑体" panose="02010600030101010101" pitchFamily="49" charset="-122"/>
              </a:rPr>
              <a:t>网络</a:t>
            </a:r>
            <a:r>
              <a:rPr lang="en-US" altLang="zh-CN" smtClean="0">
                <a:solidFill>
                  <a:schemeClr val="bg2"/>
                </a:solidFill>
                <a:latin typeface="宋体" panose="02010600030101010101" pitchFamily="2" charset="-122"/>
                <a:ea typeface="黑体" panose="02010600030101010101" pitchFamily="49" charset="-122"/>
              </a:rPr>
              <a:t>(</a:t>
            </a:r>
            <a:r>
              <a:rPr lang="en-US" altLang="zh-CN" smtClean="0">
                <a:solidFill>
                  <a:schemeClr val="bg2"/>
                </a:solidFill>
                <a:ea typeface="黑体" panose="02010600030101010101" pitchFamily="49" charset="-122"/>
              </a:rPr>
              <a:t>Mobile Ad hoc Network</a:t>
            </a:r>
            <a:r>
              <a:rPr lang="en-US" altLang="zh-CN" smtClean="0">
                <a:solidFill>
                  <a:schemeClr val="bg2"/>
                </a:solidFill>
                <a:latin typeface="宋体" panose="02010600030101010101" pitchFamily="2" charset="-122"/>
                <a:ea typeface="黑体" panose="02010600030101010101" pitchFamily="49" charset="-122"/>
              </a:rPr>
              <a:t>,</a:t>
            </a:r>
            <a:r>
              <a:rPr lang="zh-CN" altLang="en-US" smtClean="0">
                <a:solidFill>
                  <a:schemeClr val="bg2"/>
                </a:solidFill>
                <a:latin typeface="宋体" panose="02010600030101010101" pitchFamily="2" charset="-122"/>
                <a:ea typeface="黑体" panose="02010600030101010101" pitchFamily="49" charset="-122"/>
              </a:rPr>
              <a:t>简称</a:t>
            </a:r>
            <a:r>
              <a:rPr lang="en-US" altLang="zh-CN" smtClean="0">
                <a:solidFill>
                  <a:schemeClr val="bg2"/>
                </a:solidFill>
                <a:ea typeface="黑体" panose="02010600030101010101" pitchFamily="49" charset="-122"/>
              </a:rPr>
              <a:t>MANET</a:t>
            </a:r>
            <a:r>
              <a:rPr lang="en-US" altLang="zh-CN" smtClean="0">
                <a:solidFill>
                  <a:schemeClr val="bg2"/>
                </a:solidFill>
                <a:latin typeface="宋体" panose="02010600030101010101" pitchFamily="2" charset="-122"/>
                <a:ea typeface="黑体" panose="02010600030101010101" pitchFamily="49" charset="-122"/>
              </a:rPr>
              <a:t>)</a:t>
            </a:r>
            <a:r>
              <a:rPr lang="zh-CN" altLang="en-US" smtClean="0">
                <a:solidFill>
                  <a:schemeClr val="bg2"/>
                </a:solidFill>
                <a:latin typeface="宋体" panose="02010600030101010101" pitchFamily="2" charset="-122"/>
                <a:ea typeface="黑体" panose="02010600030101010101" pitchFamily="49" charset="-122"/>
              </a:rPr>
              <a:t>，它的终端是快速移动的。一个典型的例子是美军</a:t>
            </a:r>
            <a:r>
              <a:rPr lang="en-US" altLang="zh-CN" smtClean="0">
                <a:solidFill>
                  <a:schemeClr val="bg2"/>
                </a:solidFill>
                <a:latin typeface="宋体" panose="02010600030101010101" pitchFamily="2" charset="-122"/>
                <a:ea typeface="黑体" panose="02010600030101010101" pitchFamily="49" charset="-122"/>
              </a:rPr>
              <a:t>101</a:t>
            </a:r>
            <a:r>
              <a:rPr lang="zh-CN" altLang="en-US" smtClean="0">
                <a:solidFill>
                  <a:schemeClr val="bg2"/>
                </a:solidFill>
                <a:latin typeface="宋体" panose="02010600030101010101" pitchFamily="2" charset="-122"/>
                <a:ea typeface="黑体" panose="02010600030101010101" pitchFamily="49" charset="-122"/>
              </a:rPr>
              <a:t>空降师装备的</a:t>
            </a:r>
            <a:r>
              <a:rPr lang="en-US" altLang="zh-CN" smtClean="0">
                <a:solidFill>
                  <a:schemeClr val="bg2"/>
                </a:solidFill>
                <a:latin typeface="宋体" panose="02010600030101010101" pitchFamily="2" charset="-122"/>
                <a:ea typeface="黑体" panose="02010600030101010101" pitchFamily="49" charset="-122"/>
              </a:rPr>
              <a:t>Ad hoc</a:t>
            </a:r>
            <a:r>
              <a:rPr lang="zh-CN" altLang="en-US" smtClean="0">
                <a:solidFill>
                  <a:schemeClr val="bg2"/>
                </a:solidFill>
                <a:latin typeface="宋体" panose="02010600030101010101" pitchFamily="2" charset="-122"/>
                <a:ea typeface="黑体" panose="02010600030101010101" pitchFamily="49" charset="-122"/>
              </a:rPr>
              <a:t>网络通信设备，保证在远程空投到一个陌生地点之后，在高度机动的装备车辆上仍然能够实现各种通信业务，而无需借助外部设施的支援。另一类就是我们讲的</a:t>
            </a:r>
            <a:r>
              <a:rPr lang="zh-CN" altLang="en-US" smtClean="0">
                <a:solidFill>
                  <a:srgbClr val="FF0000"/>
                </a:solidFill>
                <a:latin typeface="宋体" panose="02010600030101010101" pitchFamily="2" charset="-122"/>
                <a:ea typeface="黑体" panose="02010600030101010101" pitchFamily="49" charset="-122"/>
              </a:rPr>
              <a:t>无线传感器网络</a:t>
            </a:r>
            <a:r>
              <a:rPr lang="en-US" altLang="zh-CN" smtClean="0">
                <a:solidFill>
                  <a:schemeClr val="bg2"/>
                </a:solidFill>
                <a:latin typeface="宋体" panose="02010600030101010101" pitchFamily="2" charset="-122"/>
                <a:ea typeface="黑体" panose="02010600030101010101" pitchFamily="49" charset="-122"/>
              </a:rPr>
              <a:t>,</a:t>
            </a:r>
            <a:r>
              <a:rPr lang="zh-CN" altLang="en-US" smtClean="0">
                <a:solidFill>
                  <a:schemeClr val="bg2"/>
                </a:solidFill>
                <a:latin typeface="宋体" panose="02010600030101010101" pitchFamily="2" charset="-122"/>
                <a:ea typeface="黑体" panose="02010600030101010101" pitchFamily="49" charset="-122"/>
              </a:rPr>
              <a:t>它的节点是静止的或者移动很慢。</a:t>
            </a:r>
            <a:endParaRPr lang="zh-CN" altLang="en-US" smtClean="0">
              <a:solidFill>
                <a:schemeClr val="bg2"/>
              </a:solidFill>
              <a:latin typeface="宋体" panose="02010600030101010101" pitchFamily="2" charset="-122"/>
              <a:ea typeface="黑体" panose="02010600030101010101" pitchFamily="49" charset="-122"/>
            </a:endParaRPr>
          </a:p>
          <a:p>
            <a:pPr eaLnBrk="1" hangingPunct="1">
              <a:spcBef>
                <a:spcPct val="0"/>
              </a:spcBef>
            </a:pPr>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ln>
            <a:miter lim="800000"/>
          </a:ln>
        </p:spPr>
        <p:txBody>
          <a:bodyPr/>
          <a:lstStyle/>
          <a:p>
            <a:fld id="{A837639D-0988-450E-8B93-5429E475A4AA}" type="slidenum">
              <a:rPr lang="en-US" altLang="zh-CN"/>
            </a:fld>
            <a:endParaRPr lang="en-US" altLang="zh-CN"/>
          </a:p>
        </p:txBody>
      </p:sp>
      <p:sp>
        <p:nvSpPr>
          <p:cNvPr id="75779" name="Rectangle 2"/>
          <p:cNvSpPr>
            <a:spLocks noGrp="1" noRot="1" noChangeAspect="1" noChangeArrowheads="1" noTextEdit="1"/>
          </p:cNvSpPr>
          <p:nvPr>
            <p:ph type="sldImg"/>
          </p:nvPr>
        </p:nvSpPr>
        <p:spPr bwMode="auto">
          <a:noFill/>
          <a:ln>
            <a:solidFill>
              <a:srgbClr val="000000"/>
            </a:solidFill>
            <a:miter lim="800000"/>
          </a:ln>
        </p:spPr>
      </p:sp>
      <p:sp>
        <p:nvSpPr>
          <p:cNvPr id="75780"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dirty="0" smtClean="0"/>
              <a:t>图中右边是一枚五角硬币，左边是两个实物，通过比较，可以看出传感器节点的体积是比较很小的。</a:t>
            </a:r>
            <a:endParaRPr lang="zh-CN" altLang="en-US" dirty="0" smtClean="0"/>
          </a:p>
          <a:p>
            <a:pPr eaLnBrk="1" hangingPunct="1">
              <a:spcBef>
                <a:spcPct val="0"/>
              </a:spcBef>
            </a:pPr>
            <a:r>
              <a:rPr lang="zh-CN" altLang="en-US" dirty="0" smtClean="0"/>
              <a:t>正是这些微小的传感器节点构成了探测终端。</a:t>
            </a:r>
            <a:endParaRPr lang="zh-CN"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ln>
        </p:spPr>
        <p:txBody>
          <a:bodyPr/>
          <a:lstStyle/>
          <a:p>
            <a:fld id="{5B85FC91-3193-47D2-B2CA-70E1597AB49F}" type="slidenum">
              <a:rPr lang="en-US" altLang="zh-CN"/>
            </a:fld>
            <a:endParaRPr lang="en-US" altLang="zh-CN"/>
          </a:p>
        </p:txBody>
      </p:sp>
      <p:sp>
        <p:nvSpPr>
          <p:cNvPr id="76803" name="Rectangle 2"/>
          <p:cNvSpPr>
            <a:spLocks noGrp="1" noRot="1" noChangeAspect="1" noChangeArrowheads="1" noTextEdit="1"/>
          </p:cNvSpPr>
          <p:nvPr>
            <p:ph type="sldImg"/>
          </p:nvPr>
        </p:nvSpPr>
        <p:spPr bwMode="auto">
          <a:noFill/>
          <a:ln>
            <a:solidFill>
              <a:srgbClr val="000000"/>
            </a:solidFill>
            <a:miter lim="800000"/>
          </a:ln>
        </p:spPr>
      </p:sp>
      <p:sp>
        <p:nvSpPr>
          <p:cNvPr id="76804"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ln>
        </p:spPr>
        <p:txBody>
          <a:bodyPr/>
          <a:lstStyle/>
          <a:p>
            <a:fld id="{5B85FC91-3193-47D2-B2CA-70E1597AB49F}" type="slidenum">
              <a:rPr lang="en-US" altLang="zh-CN"/>
            </a:fld>
            <a:endParaRPr lang="en-US" altLang="zh-CN"/>
          </a:p>
        </p:txBody>
      </p:sp>
      <p:sp>
        <p:nvSpPr>
          <p:cNvPr id="76803" name="Rectangle 2"/>
          <p:cNvSpPr>
            <a:spLocks noGrp="1" noRot="1" noChangeAspect="1" noChangeArrowheads="1" noTextEdit="1"/>
          </p:cNvSpPr>
          <p:nvPr>
            <p:ph type="sldImg"/>
          </p:nvPr>
        </p:nvSpPr>
        <p:spPr bwMode="auto">
          <a:noFill/>
          <a:ln>
            <a:solidFill>
              <a:srgbClr val="000000"/>
            </a:solidFill>
            <a:miter lim="800000"/>
          </a:ln>
        </p:spPr>
      </p:sp>
      <p:sp>
        <p:nvSpPr>
          <p:cNvPr id="76804"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ln>
            <a:miter lim="800000"/>
          </a:ln>
        </p:spPr>
        <p:txBody>
          <a:bodyPr/>
          <a:lstStyle/>
          <a:p>
            <a:fld id="{A3A52594-F215-49E5-9087-2B195065154A}" type="slidenum">
              <a:rPr lang="en-US" altLang="zh-CN"/>
            </a:fld>
            <a:endParaRPr lang="en-US" altLang="zh-CN"/>
          </a:p>
        </p:txBody>
      </p:sp>
      <p:sp>
        <p:nvSpPr>
          <p:cNvPr id="74755" name="Rectangle 2"/>
          <p:cNvSpPr>
            <a:spLocks noGrp="1" noRot="1" noChangeAspect="1" noChangeArrowheads="1" noTextEdit="1"/>
          </p:cNvSpPr>
          <p:nvPr>
            <p:ph type="sldImg"/>
          </p:nvPr>
        </p:nvSpPr>
        <p:spPr bwMode="auto">
          <a:noFill/>
          <a:ln>
            <a:solidFill>
              <a:srgbClr val="000000"/>
            </a:solidFill>
            <a:miter lim="800000"/>
          </a:ln>
        </p:spPr>
      </p:sp>
      <p:sp>
        <p:nvSpPr>
          <p:cNvPr id="74756"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dirty="0" smtClean="0"/>
              <a:t>这五层协议包括物理层、数据链路层、网络层、传输层和应用层。</a:t>
            </a:r>
            <a:endParaRPr lang="zh-CN" altLang="en-US" dirty="0" smtClean="0"/>
          </a:p>
          <a:p>
            <a:pPr eaLnBrk="1" hangingPunct="1">
              <a:spcBef>
                <a:spcPct val="0"/>
              </a:spcBef>
            </a:pPr>
            <a:r>
              <a:rPr lang="zh-CN" altLang="en-US" dirty="0" smtClean="0"/>
              <a:t>物理层负责载波频率的产生、信号调制、解调；数据链路层负责媒体接入和差错控制；网络层负责路由发现与维护；传输层负责数据流的传输控制；应用层负责任务调度、数据分发等具体业务。</a:t>
            </a:r>
            <a:endParaRPr lang="zh-CN" altLang="en-US" dirty="0" smtClean="0"/>
          </a:p>
          <a:p>
            <a:pPr eaLnBrk="1" hangingPunct="1">
              <a:spcBef>
                <a:spcPct val="0"/>
              </a:spcBef>
            </a:pPr>
            <a:endParaRPr lang="zh-CN" altLang="en-US" dirty="0" smtClean="0"/>
          </a:p>
          <a:p>
            <a:pPr eaLnBrk="1" hangingPunct="1">
              <a:spcBef>
                <a:spcPct val="0"/>
              </a:spcBef>
            </a:pPr>
            <a:r>
              <a:rPr lang="zh-CN" altLang="en-US" dirty="0" smtClean="0"/>
              <a:t>传感器网络的一个突出特色是采用了跨层设计技术，这一点与现有的</a:t>
            </a:r>
            <a:r>
              <a:rPr lang="en-US" altLang="zh-CN" dirty="0" smtClean="0"/>
              <a:t>IP</a:t>
            </a:r>
            <a:r>
              <a:rPr lang="zh-CN" altLang="en-US" dirty="0" smtClean="0"/>
              <a:t>网络不同。跨层设计包括能量分配、移动管理和应用优化。</a:t>
            </a:r>
            <a:endParaRPr lang="zh-CN" altLang="en-US" dirty="0" smtClean="0"/>
          </a:p>
          <a:p>
            <a:pPr eaLnBrk="1" hangingPunct="1">
              <a:spcBef>
                <a:spcPct val="0"/>
              </a:spcBef>
            </a:pPr>
            <a:r>
              <a:rPr lang="zh-CN" altLang="en-US" dirty="0" smtClean="0"/>
              <a:t>能量分配是尽量延长网络的可用时间；移动管理主要对节点移动进行检测和注册；应用优化是根据应用需求优化调度任务。</a:t>
            </a:r>
            <a:endParaRPr lang="zh-CN" altLang="en-US" dirty="0" smtClean="0"/>
          </a:p>
          <a:p>
            <a:pPr eaLnBrk="1" hangingPunct="1">
              <a:spcBef>
                <a:spcPct val="0"/>
              </a:spcBef>
            </a:pPr>
            <a:r>
              <a:rPr lang="zh-CN" altLang="en-US" dirty="0" smtClean="0"/>
              <a:t>具体的一个节点实物示例请看下图。</a:t>
            </a:r>
            <a:endParaRPr lang="zh-CN"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ln>
            <a:miter lim="800000"/>
          </a:ln>
        </p:spPr>
        <p:txBody>
          <a:bodyPr/>
          <a:lstStyle/>
          <a:p>
            <a:fld id="{634F43B9-F2F8-465C-81EA-AC47073B0992}" type="slidenum">
              <a:rPr lang="en-US" altLang="zh-CN"/>
            </a:fld>
            <a:endParaRPr lang="en-US" altLang="zh-CN"/>
          </a:p>
        </p:txBody>
      </p:sp>
      <p:sp>
        <p:nvSpPr>
          <p:cNvPr id="67587" name="Rectangle 2"/>
          <p:cNvSpPr>
            <a:spLocks noGrp="1" noRot="1" noChangeAspect="1" noChangeArrowheads="1" noTextEdit="1"/>
          </p:cNvSpPr>
          <p:nvPr>
            <p:ph type="sldImg"/>
          </p:nvPr>
        </p:nvSpPr>
        <p:spPr bwMode="auto">
          <a:noFill/>
          <a:ln>
            <a:solidFill>
              <a:srgbClr val="000000"/>
            </a:solidFill>
            <a:miter lim="800000"/>
          </a:ln>
        </p:spPr>
      </p:sp>
      <p:sp>
        <p:nvSpPr>
          <p:cNvPr id="67588"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solidFill>
                  <a:schemeClr val="bg2"/>
                </a:solidFill>
              </a:rPr>
              <a:t>　最近美军研制成功“狼群”地面传感器网络，声称这是标志着电子战领域的最新突破。</a:t>
            </a:r>
            <a:endParaRPr lang="zh-CN" altLang="en-US" smtClean="0">
              <a:solidFill>
                <a:schemeClr val="bg2"/>
              </a:solidFill>
            </a:endParaRPr>
          </a:p>
          <a:p>
            <a:pPr eaLnBrk="1" hangingPunct="1">
              <a:spcBef>
                <a:spcPct val="0"/>
              </a:spcBef>
            </a:pPr>
            <a:r>
              <a:rPr lang="zh-CN" altLang="en-US" smtClean="0">
                <a:solidFill>
                  <a:schemeClr val="bg2"/>
                </a:solidFill>
              </a:rPr>
              <a:t>　到目前为止，美军共计完成了</a:t>
            </a:r>
            <a:r>
              <a:rPr lang="en-US" altLang="zh-CN" smtClean="0">
                <a:solidFill>
                  <a:schemeClr val="bg2"/>
                </a:solidFill>
              </a:rPr>
              <a:t>23</a:t>
            </a:r>
            <a:r>
              <a:rPr lang="zh-CN" altLang="en-US" smtClean="0">
                <a:solidFill>
                  <a:schemeClr val="bg2"/>
                </a:solidFill>
              </a:rPr>
              <a:t>项传感器网络项目。</a:t>
            </a:r>
            <a:endParaRPr lang="zh-CN" altLang="en-US" smtClean="0">
              <a:solidFill>
                <a:schemeClr val="bg2"/>
              </a:solidFill>
            </a:endParaRPr>
          </a:p>
          <a:p>
            <a:pPr eaLnBrk="1" hangingPunct="1">
              <a:spcBef>
                <a:spcPct val="0"/>
              </a:spcBef>
            </a:pPr>
            <a:r>
              <a:rPr lang="zh-CN" altLang="en-US" smtClean="0">
                <a:solidFill>
                  <a:schemeClr val="bg2"/>
                </a:solidFill>
              </a:rPr>
              <a:t>　随着信息技术的发展，提高战场感知能力也是当前发展的重要内容。</a:t>
            </a:r>
            <a:endParaRPr lang="zh-CN" altLang="en-US" smtClean="0">
              <a:solidFill>
                <a:schemeClr val="bg2"/>
              </a:solidFill>
            </a:endParaRPr>
          </a:p>
          <a:p>
            <a:pPr eaLnBrk="1" hangingPunct="1">
              <a:spcBef>
                <a:spcPct val="0"/>
              </a:spcBef>
            </a:pPr>
            <a:r>
              <a:rPr lang="zh-CN" altLang="en-US" smtClean="0">
                <a:solidFill>
                  <a:schemeClr val="bg2"/>
                </a:solidFill>
              </a:rPr>
              <a:t>　因此，网络工程专业学员掌握好这门课程内容，将为适应未来信息化训练和作战打下良好基础。</a:t>
            </a:r>
            <a:endParaRPr lang="zh-CN" altLang="en-US" smtClean="0">
              <a:solidFill>
                <a:schemeClr val="bg2"/>
              </a:solidFill>
            </a:endParaRPr>
          </a:p>
          <a:p>
            <a:pPr eaLnBrk="1" hangingPunct="1">
              <a:spcBef>
                <a:spcPct val="0"/>
              </a:spcBef>
            </a:pPr>
            <a:r>
              <a:rPr lang="zh-CN" altLang="en-US" smtClean="0">
                <a:solidFill>
                  <a:schemeClr val="bg2"/>
                </a:solidFill>
              </a:rPr>
              <a:t>　如果要在实际中运用好传感器网络技术，必须掌握它的一些关键性技术。</a:t>
            </a: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noFill/>
          <a:ln>
            <a:miter lim="800000"/>
          </a:ln>
        </p:spPr>
        <p:txBody>
          <a:bodyPr/>
          <a:lstStyle/>
          <a:p>
            <a:fld id="{0DE74EA3-14E1-485F-874F-A273A49D9E25}" type="slidenum">
              <a:rPr lang="en-US" altLang="zh-CN"/>
            </a:fld>
            <a:endParaRPr lang="en-US" altLang="zh-CN"/>
          </a:p>
        </p:txBody>
      </p:sp>
      <p:sp>
        <p:nvSpPr>
          <p:cNvPr id="87043" name="Rectangle 2"/>
          <p:cNvSpPr>
            <a:spLocks noGrp="1" noRot="1" noChangeAspect="1" noChangeArrowheads="1" noTextEdit="1"/>
          </p:cNvSpPr>
          <p:nvPr>
            <p:ph type="sldImg"/>
          </p:nvPr>
        </p:nvSpPr>
        <p:spPr bwMode="auto">
          <a:noFill/>
          <a:ln>
            <a:solidFill>
              <a:srgbClr val="000000"/>
            </a:solidFill>
            <a:miter lim="800000"/>
          </a:ln>
        </p:spPr>
      </p:sp>
      <p:sp>
        <p:nvSpPr>
          <p:cNvPr id="87044"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lnSpc>
                <a:spcPct val="100000"/>
              </a:lnSpc>
            </a:pPr>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
        <p:nvSpPr>
          <p:cNvPr id="113667" name="Rectangle 2"/>
          <p:cNvSpPr>
            <a:spLocks noGrp="1" noRot="1" noChangeAspect="1" noTextEdit="1"/>
          </p:cNvSpPr>
          <p:nvPr>
            <p:ph type="sldImg"/>
          </p:nvPr>
        </p:nvSpPr>
        <p:spPr/>
      </p:sp>
      <p:sp>
        <p:nvSpPr>
          <p:cNvPr id="1605635" name="Rectangle 3"/>
          <p:cNvSpPr>
            <a:spLocks noGrp="1" noChangeArrowheads="1"/>
          </p:cNvSpPr>
          <p:nvPr>
            <p:ph type="body" idx="1"/>
          </p:nvPr>
        </p:nvSpPr>
        <p:spPr/>
        <p:txBody>
          <a:bodyPr wrap="square" lIns="91440" tIns="45720" rIns="91440" bIns="45720" numCol="1" anchor="t" anchorCtr="0" compatLnSpc="1"/>
          <a:lstStyle/>
          <a:p>
            <a:pPr marL="457200" marR="0" lvl="1" indent="0" algn="l" defTabSz="914400" rtl="0" eaLnBrk="1" fontAlgn="base" latinLnBrk="0" hangingPunct="1">
              <a:lnSpc>
                <a:spcPct val="100000"/>
              </a:lnSpc>
              <a:spcBef>
                <a:spcPct val="30000"/>
              </a:spcBef>
              <a:spcAft>
                <a:spcPct val="0"/>
              </a:spcAft>
              <a:buClrTx/>
              <a:buSzTx/>
              <a:buFontTx/>
              <a:buNone/>
              <a:defRPr/>
            </a:pPr>
            <a:r>
              <a:rPr kumimoji="1" lang="zh-CN" altLang="en-US" sz="13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mn-cs"/>
              </a:rPr>
              <a:t>节点的通信覆盖范围只有几十米到几百米，</a:t>
            </a:r>
            <a:r>
              <a:rPr kumimoji="1" lang="zh-CN" altLang="en-US" sz="1200" b="0" i="0" u="none" strike="noStrike" kern="1200" cap="none" spc="0" normalizeH="0" baseline="0" noProof="0" smtClean="0">
                <a:ln>
                  <a:noFill/>
                </a:ln>
                <a:solidFill>
                  <a:srgbClr val="66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如何在有限的通信能力条件下</a:t>
            </a:r>
            <a:r>
              <a:rPr kumimoji="1" lang="en-US" altLang="zh-CN" sz="1200" b="0" i="0" u="none" strike="noStrike" kern="1200" cap="none" spc="0" normalizeH="0" baseline="0" noProof="0" smtClean="0">
                <a:ln>
                  <a:noFill/>
                </a:ln>
                <a:solidFill>
                  <a:srgbClr val="66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a:t>
            </a:r>
            <a:r>
              <a:rPr kumimoji="1" lang="zh-CN" altLang="en-US" sz="1200" b="0" i="0" u="none" strike="noStrike" kern="1200" cap="none" spc="0" normalizeH="0" baseline="0" noProof="0" smtClean="0">
                <a:ln>
                  <a:noFill/>
                </a:ln>
                <a:solidFill>
                  <a:srgbClr val="66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完成探测数据的传输呢？</a:t>
            </a:r>
            <a:r>
              <a:rPr kumimoji="1" lang="zh-CN" altLang="en-US" sz="1200" b="0" i="0" u="none" strike="noStrike" kern="1200" cap="none" spc="0" normalizeH="0" baseline="0" noProof="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无线通信是第一个关键技术！</a:t>
            </a:r>
            <a:endParaRPr kumimoji="1" lang="zh-CN" altLang="en-US" sz="1200" b="0" i="0" u="none" strike="noStrike" kern="1200" cap="none" spc="0" normalizeH="0" baseline="0" noProof="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lnSpc>
                <a:spcPct val="100000"/>
              </a:lnSpc>
            </a:pPr>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
        <p:nvSpPr>
          <p:cNvPr id="114691" name="Rectangle 2"/>
          <p:cNvSpPr>
            <a:spLocks noGrp="1" noRot="1" noChangeAspect="1" noTextEdit="1"/>
          </p:cNvSpPr>
          <p:nvPr>
            <p:ph type="sldImg"/>
          </p:nvPr>
        </p:nvSpPr>
        <p:spPr/>
      </p:sp>
      <p:sp>
        <p:nvSpPr>
          <p:cNvPr id="1607683" name="Rectangle 3"/>
          <p:cNvSpPr>
            <a:spLocks noGrp="1" noChangeArrowheads="1"/>
          </p:cNvSpPr>
          <p:nvPr>
            <p:ph type="body" idx="1"/>
          </p:nvPr>
        </p:nvSpPr>
        <p:spPr/>
        <p:txBody>
          <a:bodyPr wrap="square" lIns="91440" tIns="45720" rIns="91440" bIns="45720" numCol="1" anchor="t" anchorCtr="0" compatLnSpc="1"/>
          <a:lstStyle/>
          <a:p>
            <a:pPr marL="457200" marR="0" lvl="1" indent="0" algn="l" defTabSz="914400" rtl="0" eaLnBrk="1" fontAlgn="base" latinLnBrk="0" hangingPunct="1">
              <a:lnSpc>
                <a:spcPct val="100000"/>
              </a:lnSpc>
              <a:spcBef>
                <a:spcPct val="30000"/>
              </a:spcBef>
              <a:spcAft>
                <a:spcPct val="0"/>
              </a:spcAft>
              <a:buClrTx/>
              <a:buSzTx/>
              <a:buFontTx/>
              <a:buNone/>
              <a:defRPr/>
            </a:pPr>
            <a:r>
              <a:rPr kumimoji="1" lang="zh-CN" altLang="en-US" sz="13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mn-cs"/>
              </a:rPr>
              <a:t>传感器节点采用电池供电，工作环境通常比较恶劣，一次部署终生使用，所以更换电池就比较困难。</a:t>
            </a:r>
            <a:r>
              <a:rPr kumimoji="1" lang="zh-CN" altLang="en-US" sz="1200" b="0" i="0" u="none" strike="noStrike" kern="1200" cap="none" spc="0" normalizeH="0" baseline="0" noProof="0" smtClean="0">
                <a:ln>
                  <a:noFill/>
                </a:ln>
                <a:solidFill>
                  <a:srgbClr val="6633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如何节省电源、最大化网络生命周期？</a:t>
            </a:r>
            <a:r>
              <a:rPr kumimoji="1" lang="zh-CN" altLang="en-US" sz="1200" b="0" i="0" u="none" strike="noStrike" kern="1200" cap="none" spc="0" normalizeH="0" baseline="0" noProof="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低功耗设计是第二个关键技术！</a:t>
            </a:r>
            <a:endParaRPr kumimoji="1" lang="zh-CN" altLang="en-US" sz="1200" b="0" i="0" u="none" strike="noStrike" kern="1200" cap="none" spc="0" normalizeH="0" baseline="0" noProof="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457200" marR="0" lvl="1" indent="0" algn="just" defTabSz="914400" rtl="0" eaLnBrk="1" fontAlgn="base" latinLnBrk="0" hangingPunct="1">
              <a:lnSpc>
                <a:spcPct val="90000"/>
              </a:lnSpc>
              <a:spcBef>
                <a:spcPct val="20000"/>
              </a:spcBef>
              <a:spcAft>
                <a:spcPct val="0"/>
              </a:spcAft>
              <a:buClr>
                <a:schemeClr val="hlink"/>
              </a:buClr>
              <a:buSzPct val="50000"/>
              <a:buFont typeface="Monotype Sorts" pitchFamily="2" charset="2"/>
              <a:buNone/>
              <a:defRPr/>
            </a:pPr>
            <a:endParaRPr kumimoji="1" lang="en-US" altLang="zh-CN" sz="13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lnSpc>
                <a:spcPct val="100000"/>
              </a:lnSpc>
            </a:pPr>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
        <p:nvSpPr>
          <p:cNvPr id="115715" name="Rectangle 2"/>
          <p:cNvSpPr>
            <a:spLocks noGrp="1" noRot="1" noChangeAspect="1" noTextEdit="1"/>
          </p:cNvSpPr>
          <p:nvPr>
            <p:ph type="sldImg"/>
          </p:nvPr>
        </p:nvSpPr>
        <p:spPr/>
      </p:sp>
      <p:sp>
        <p:nvSpPr>
          <p:cNvPr id="1609731" name="Rectangle 3"/>
          <p:cNvSpPr>
            <a:spLocks noGrp="1" noChangeArrowheads="1"/>
          </p:cNvSpPr>
          <p:nvPr>
            <p:ph type="body" idx="1"/>
          </p:nvPr>
        </p:nvSpPr>
        <p:spPr/>
        <p:txBody>
          <a:bodyPr wrap="square" lIns="91440" tIns="45720" rIns="91440" bIns="45720" numCol="1" anchor="t" anchorCtr="0" compatLnSpc="1"/>
          <a:lstStyle/>
          <a:p>
            <a:pPr marL="457200" marR="0" lvl="1" indent="0" algn="l" defTabSz="914400" rtl="0" eaLnBrk="1" fontAlgn="base" latinLnBrk="0" hangingPunct="1">
              <a:lnSpc>
                <a:spcPct val="90000"/>
              </a:lnSpc>
              <a:spcBef>
                <a:spcPct val="30000"/>
              </a:spcBef>
              <a:spcAft>
                <a:spcPct val="0"/>
              </a:spcAft>
              <a:buClrTx/>
              <a:buSzTx/>
              <a:buFontTx/>
              <a:buNone/>
              <a:defRPr/>
            </a:pPr>
            <a:r>
              <a:rPr kumimoji="1" lang="zh-CN" altLang="en-US" sz="1300" b="0"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华文行楷" panose="02010800040101010101" pitchFamily="2" charset="-122"/>
                <a:cs typeface="+mn-cs"/>
              </a:rPr>
              <a:t>节点体积小，处理器和存储器性能有限，不允许进行复杂算法的运算</a:t>
            </a:r>
            <a:r>
              <a:rPr kumimoji="1" lang="zh-CN" altLang="en-US" sz="1200" b="0"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。因此，嵌入式操作系统设计是第三个关键技术！</a:t>
            </a:r>
            <a:endParaRPr kumimoji="1" lang="zh-CN" altLang="en-US" sz="1200" b="0"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1" fontAlgn="base" latinLnBrk="0" hangingPunct="1">
              <a:lnSpc>
                <a:spcPct val="90000"/>
              </a:lnSpc>
              <a:spcBef>
                <a:spcPct val="30000"/>
              </a:spcBef>
              <a:spcAft>
                <a:spcPct val="0"/>
              </a:spcAft>
              <a:buClrTx/>
              <a:buSzTx/>
              <a:buFontTx/>
              <a:buNone/>
              <a:defRPr/>
            </a:pPr>
            <a:endParaRPr kumimoji="1" lang="zh-CN" altLang="en-US" sz="1200" b="0"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95000"/>
              </a:lnSpc>
              <a:spcBef>
                <a:spcPct val="20000"/>
              </a:spcBef>
              <a:spcAft>
                <a:spcPct val="0"/>
              </a:spcAft>
              <a:buClr>
                <a:schemeClr val="hlink"/>
              </a:buClr>
              <a:buSzPct val="50000"/>
              <a:buFont typeface="Monotype Sorts" pitchFamily="2" charset="2"/>
              <a:buNone/>
              <a:defRPr/>
            </a:pPr>
            <a:endPar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lnSpc>
                <a:spcPct val="100000"/>
              </a:lnSpc>
            </a:pPr>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
        <p:nvSpPr>
          <p:cNvPr id="116739" name="Rectangle 2"/>
          <p:cNvSpPr>
            <a:spLocks noGrp="1" noRot="1" noChangeAspect="1" noTextEdit="1"/>
          </p:cNvSpPr>
          <p:nvPr>
            <p:ph type="sldImg"/>
          </p:nvPr>
        </p:nvSpPr>
        <p:spPr/>
      </p:sp>
      <p:sp>
        <p:nvSpPr>
          <p:cNvPr id="1611779" name="Rectangle 3"/>
          <p:cNvSpPr>
            <a:spLocks noGrp="1" noChangeArrowheads="1"/>
          </p:cNvSpPr>
          <p:nvPr>
            <p:ph type="body" idx="1"/>
          </p:nvPr>
        </p:nvSpPr>
        <p:spPr/>
        <p:txBody>
          <a:bodyPr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zh-CN" altLang="en-US" sz="1400" b="0" i="0" u="none" strike="noStrike" kern="1200" cap="none" spc="0" normalizeH="0" baseline="0" noProof="0" smtClean="0">
                <a:ln>
                  <a:noFill/>
                </a:ln>
                <a:solidFill>
                  <a:schemeClr val="bg2"/>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mn-cs"/>
              </a:rPr>
              <a:t>传感器网络作为一种自组织的动态网络，没有基站支撑，由于</a:t>
            </a:r>
            <a:r>
              <a:rPr kumimoji="1" lang="zh-CN" altLang="en-US" sz="14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mn-cs"/>
              </a:rPr>
              <a:t>节点失效、新节点加入，导致网络拓扑结构的动态性，需要自动愈合。</a:t>
            </a:r>
            <a:r>
              <a:rPr kumimoji="1" lang="zh-CN" altLang="en-US" sz="1200" b="0" i="0" u="none" strike="noStrike" kern="1200" cap="none" spc="0" normalizeH="0" baseline="0" noProof="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多跳自组织的网络路由协议是第四个关键技术！</a:t>
            </a:r>
            <a:endParaRPr kumimoji="1" lang="zh-CN" altLang="en-US" sz="1200" b="0" i="0" u="none" strike="noStrike" kern="1200" cap="none" spc="0" normalizeH="0" baseline="0" noProof="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lnSpc>
                <a:spcPct val="100000"/>
              </a:lnSpc>
            </a:pPr>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
        <p:nvSpPr>
          <p:cNvPr id="117763" name="Rectangle 2"/>
          <p:cNvSpPr>
            <a:spLocks noGrp="1" noRot="1" noChangeAspect="1" noTextEdit="1"/>
          </p:cNvSpPr>
          <p:nvPr>
            <p:ph type="sldImg"/>
          </p:nvPr>
        </p:nvSpPr>
        <p:spPr/>
      </p:sp>
      <p:sp>
        <p:nvSpPr>
          <p:cNvPr id="1613827" name="Rectangle 3"/>
          <p:cNvSpPr>
            <a:spLocks noGrp="1" noChangeArrowheads="1"/>
          </p:cNvSpPr>
          <p:nvPr>
            <p:ph type="body" idx="1"/>
          </p:nvPr>
        </p:nvSpPr>
        <p:spPr/>
        <p:txBody>
          <a:bodyPr wrap="square" lIns="91440" tIns="45720" rIns="91440" bIns="45720" numCol="1" anchor="t" anchorCtr="0" compatLnSpc="1"/>
          <a:lstStyle/>
          <a:p>
            <a:pPr marL="457200" marR="0" lvl="1" indent="0" algn="l" defTabSz="914400" rtl="0" eaLnBrk="1" fontAlgn="base" latinLnBrk="0" hangingPunct="1">
              <a:lnSpc>
                <a:spcPct val="100000"/>
              </a:lnSpc>
              <a:spcBef>
                <a:spcPct val="30000"/>
              </a:spcBef>
              <a:spcAft>
                <a:spcPct val="0"/>
              </a:spcAft>
              <a:buClrTx/>
              <a:buSzTx/>
              <a:buFontTx/>
              <a:buNone/>
              <a:defRPr/>
            </a:pPr>
            <a:endParaRPr kumimoji="1" lang="zh-CN" altLang="en-US" sz="1200" b="0"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lnSpc>
                <a:spcPct val="100000"/>
              </a:lnSpc>
            </a:pPr>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
        <p:nvSpPr>
          <p:cNvPr id="118787" name="Rectangle 2"/>
          <p:cNvSpPr>
            <a:spLocks noGrp="1" noRot="1" noChangeAspect="1" noTextEdit="1"/>
          </p:cNvSpPr>
          <p:nvPr>
            <p:ph type="sldImg"/>
          </p:nvPr>
        </p:nvSpPr>
        <p:spPr/>
      </p:sp>
      <p:sp>
        <p:nvSpPr>
          <p:cNvPr id="1615875" name="Rectangle 3"/>
          <p:cNvSpPr>
            <a:spLocks noGrp="1" noChangeArrowheads="1"/>
          </p:cNvSpPr>
          <p:nvPr>
            <p:ph type="body" idx="1"/>
          </p:nvPr>
        </p:nvSpPr>
        <p:spPr/>
        <p:txBody>
          <a:bodyPr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1" lang="en-US" altLang="zh-CN" sz="1400" b="0" i="0" u="none" strike="noStrike" kern="1200" cap="none" spc="0" normalizeH="0" baseline="0" noProof="0" dirty="0" smtClean="0">
              <a:ln>
                <a:noFill/>
              </a:ln>
              <a:solidFill>
                <a:schemeClr val="bg2"/>
              </a:solidFill>
              <a:effectLst>
                <a:outerShdw blurRad="38100" dist="38100" dir="2700000" algn="tl">
                  <a:srgbClr val="C0C0C0"/>
                </a:outerShdw>
              </a:effectLst>
              <a:uLnTx/>
              <a:uFillTx/>
              <a:latin typeface="华文行楷" panose="02010800040101010101" pitchFamily="2" charset="-122"/>
              <a:ea typeface="华文行楷" panose="0201080004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noFill/>
          <a:ln>
            <a:miter lim="800000"/>
          </a:ln>
        </p:spPr>
        <p:txBody>
          <a:bodyPr/>
          <a:lstStyle/>
          <a:p>
            <a:fld id="{D8D53E18-3B59-4F23-8FE0-6A647BBF19BD}" type="slidenum">
              <a:rPr lang="en-US" altLang="zh-CN"/>
            </a:fld>
            <a:endParaRPr lang="en-US" altLang="zh-CN"/>
          </a:p>
        </p:txBody>
      </p:sp>
      <p:sp>
        <p:nvSpPr>
          <p:cNvPr id="92163" name="Rectangle 2"/>
          <p:cNvSpPr>
            <a:spLocks noGrp="1" noRot="1" noChangeAspect="1" noChangeArrowheads="1" noTextEdit="1"/>
          </p:cNvSpPr>
          <p:nvPr>
            <p:ph type="sldImg"/>
          </p:nvPr>
        </p:nvSpPr>
        <p:spPr bwMode="auto">
          <a:noFill/>
          <a:ln>
            <a:solidFill>
              <a:srgbClr val="000000"/>
            </a:solidFill>
            <a:miter lim="800000"/>
          </a:ln>
        </p:spPr>
      </p:sp>
      <p:sp>
        <p:nvSpPr>
          <p:cNvPr id="92164"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先介绍民用领域的情况。</a:t>
            </a:r>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ln>
            <a:miter lim="800000"/>
          </a:ln>
        </p:spPr>
        <p:txBody>
          <a:bodyPr/>
          <a:lstStyle/>
          <a:p>
            <a:fld id="{AB664428-FAA2-4F88-B25E-47F2A2D200C9}" type="slidenum">
              <a:rPr lang="en-US" altLang="zh-CN"/>
            </a:fld>
            <a:endParaRPr lang="en-US" altLang="zh-CN"/>
          </a:p>
        </p:txBody>
      </p:sp>
      <p:sp>
        <p:nvSpPr>
          <p:cNvPr id="94211" name="Rectangle 2"/>
          <p:cNvSpPr>
            <a:spLocks noGrp="1" noRot="1" noChangeAspect="1" noChangeArrowheads="1" noTextEdit="1"/>
          </p:cNvSpPr>
          <p:nvPr>
            <p:ph type="sldImg"/>
          </p:nvPr>
        </p:nvSpPr>
        <p:spPr bwMode="auto">
          <a:noFill/>
          <a:ln>
            <a:solidFill>
              <a:srgbClr val="000000"/>
            </a:solidFill>
            <a:miter lim="800000"/>
          </a:ln>
        </p:spPr>
      </p:sp>
      <p:sp>
        <p:nvSpPr>
          <p:cNvPr id="94212"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在美军的未来战斗系统中，布置在道路两侧的传感器网络探测出通行的车辆目标信号，传输给士兵的手持终端设备，实现战场警戒功能。</a:t>
            </a:r>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ln>
            <a:miter lim="800000"/>
          </a:ln>
        </p:spPr>
        <p:txBody>
          <a:bodyPr/>
          <a:lstStyle/>
          <a:p>
            <a:fld id="{ACD5C725-A050-40D2-B842-68DF34D563F1}" type="slidenum">
              <a:rPr lang="en-US" altLang="zh-CN"/>
            </a:fld>
            <a:endParaRPr lang="en-US" altLang="zh-CN"/>
          </a:p>
        </p:txBody>
      </p:sp>
      <p:sp>
        <p:nvSpPr>
          <p:cNvPr id="95235" name="Rectangle 2"/>
          <p:cNvSpPr>
            <a:spLocks noGrp="1" noRot="1" noChangeAspect="1" noChangeArrowheads="1" noTextEdit="1"/>
          </p:cNvSpPr>
          <p:nvPr>
            <p:ph type="sldImg"/>
          </p:nvPr>
        </p:nvSpPr>
        <p:spPr bwMode="auto">
          <a:noFill/>
          <a:ln>
            <a:solidFill>
              <a:srgbClr val="000000"/>
            </a:solidFill>
            <a:miter lim="800000"/>
          </a:ln>
        </p:spPr>
      </p:sp>
      <p:sp>
        <p:nvSpPr>
          <p:cNvPr id="95236"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还可以用于火力打击后的目标毁伤效果评估。图中的黄色圆点就是微型传感器，在装甲目标受到飞机轰炸以及近程和远程火炮打击之后，传感器将目标毁伤效果传送回指挥所。</a:t>
            </a:r>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ln>
            <a:miter lim="800000"/>
          </a:ln>
        </p:spPr>
        <p:txBody>
          <a:bodyPr/>
          <a:lstStyle/>
          <a:p>
            <a:fld id="{22A581F6-9E17-4D36-B43C-9611138E3AF1}" type="slidenum">
              <a:rPr lang="en-US" altLang="zh-CN"/>
            </a:fld>
            <a:endParaRPr lang="en-US" altLang="zh-CN"/>
          </a:p>
        </p:txBody>
      </p:sp>
      <p:sp>
        <p:nvSpPr>
          <p:cNvPr id="68611" name="Rectangle 2"/>
          <p:cNvSpPr>
            <a:spLocks noGrp="1" noRot="1" noChangeAspect="1" noChangeArrowheads="1" noTextEdit="1"/>
          </p:cNvSpPr>
          <p:nvPr>
            <p:ph type="sldImg"/>
          </p:nvPr>
        </p:nvSpPr>
        <p:spPr bwMode="auto">
          <a:noFill/>
          <a:ln>
            <a:solidFill>
              <a:srgbClr val="000000"/>
            </a:solidFill>
            <a:miter lim="800000"/>
          </a:ln>
        </p:spPr>
      </p:sp>
      <p:sp>
        <p:nvSpPr>
          <p:cNvPr id="68612" name="Rectangle 3"/>
          <p:cNvSpPr>
            <a:spLocks noGrp="1" noChangeArrowheads="1"/>
          </p:cNvSpPr>
          <p:nvPr>
            <p:ph type="body" idx="1"/>
          </p:nvPr>
        </p:nvSpPr>
        <p:spPr bwMode="auto">
          <a:noFill/>
        </p:spPr>
        <p:txBody>
          <a:bodyPr wrap="square" numCol="1" anchor="t" anchorCtr="0" compatLnSpc="1"/>
          <a:lstStyle/>
          <a:p>
            <a:pPr eaLnBrk="1" hangingPunct="1">
              <a:lnSpc>
                <a:spcPct val="145000"/>
              </a:lnSpc>
              <a:spcBef>
                <a:spcPct val="0"/>
              </a:spcBef>
            </a:pPr>
            <a:endParaRPr lang="zh-CN" altLang="en-US" sz="1600" smtClean="0">
              <a:solidFill>
                <a:schemeClr val="bg2"/>
              </a:solidFill>
              <a:latin typeface="黑体" panose="02010600030101010101" pitchFamily="49" charset="-122"/>
              <a:ea typeface="黑体" panose="02010600030101010101" pitchFamily="49" charset="-122"/>
            </a:endParaRPr>
          </a:p>
          <a:p>
            <a:pPr eaLnBrk="1" hangingPunct="1">
              <a:spcBef>
                <a:spcPct val="20000"/>
              </a:spcBef>
            </a:pPr>
            <a:endParaRPr lang="zh-CN" altLang="en-US" smtClean="0"/>
          </a:p>
          <a:p>
            <a:pPr eaLnBrk="1" hangingPunct="1">
              <a:lnSpc>
                <a:spcPct val="145000"/>
              </a:lnSpc>
              <a:spcBef>
                <a:spcPct val="0"/>
              </a:spcBef>
            </a:pPr>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ln>
            <a:miter lim="800000"/>
          </a:ln>
        </p:spPr>
        <p:txBody>
          <a:bodyPr/>
          <a:lstStyle/>
          <a:p>
            <a:fld id="{21E370D8-DBAE-4589-97AD-9E213E134C7E}" type="slidenum">
              <a:rPr lang="en-US" altLang="zh-CN"/>
            </a:fld>
            <a:endParaRPr lang="en-US" altLang="zh-CN"/>
          </a:p>
        </p:txBody>
      </p:sp>
      <p:sp>
        <p:nvSpPr>
          <p:cNvPr id="96259" name="Rectangle 2"/>
          <p:cNvSpPr>
            <a:spLocks noGrp="1" noRot="1" noChangeAspect="1" noChangeArrowheads="1" noTextEdit="1"/>
          </p:cNvSpPr>
          <p:nvPr>
            <p:ph type="sldImg"/>
          </p:nvPr>
        </p:nvSpPr>
        <p:spPr bwMode="auto">
          <a:noFill/>
          <a:ln>
            <a:solidFill>
              <a:srgbClr val="000000"/>
            </a:solidFill>
            <a:miter lim="800000"/>
          </a:ln>
        </p:spPr>
      </p:sp>
      <p:sp>
        <p:nvSpPr>
          <p:cNvPr id="96260"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最近美军装备的枪声定位系统，用于打击恐怖分子和战场上的狙击手。部署在街道或道路两侧的声响传感器，检测轻武器射击时产生的枪口爆炸波，以及子弹飞行时产生的震动冲击波，这些声波信号通过传感器网络传送给附近的计算机，计算出射手的坐标位置。</a:t>
            </a:r>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ln>
            <a:miter lim="800000"/>
          </a:ln>
        </p:spPr>
        <p:txBody>
          <a:bodyPr/>
          <a:lstStyle/>
          <a:p>
            <a:fld id="{45CCD1F6-D35A-43D0-801E-24CF72DA9AC7}" type="slidenum">
              <a:rPr lang="en-US" altLang="zh-CN"/>
            </a:fld>
            <a:endParaRPr lang="en-US" altLang="zh-CN"/>
          </a:p>
        </p:txBody>
      </p:sp>
      <p:sp>
        <p:nvSpPr>
          <p:cNvPr id="98307" name="Rectangle 2"/>
          <p:cNvSpPr>
            <a:spLocks noGrp="1" noRot="1" noChangeAspect="1" noChangeArrowheads="1" noTextEdit="1"/>
          </p:cNvSpPr>
          <p:nvPr>
            <p:ph type="sldImg"/>
          </p:nvPr>
        </p:nvSpPr>
        <p:spPr bwMode="auto">
          <a:noFill/>
          <a:ln>
            <a:solidFill>
              <a:srgbClr val="000000"/>
            </a:solidFill>
            <a:miter lim="800000"/>
          </a:ln>
        </p:spPr>
      </p:sp>
      <p:sp>
        <p:nvSpPr>
          <p:cNvPr id="98308"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dirty="0" smtClean="0">
                <a:solidFill>
                  <a:schemeClr val="bg2"/>
                </a:solidFill>
              </a:rPr>
              <a:t>　　</a:t>
            </a:r>
            <a:r>
              <a:rPr lang="en-US" altLang="zh-CN" dirty="0" smtClean="0">
                <a:solidFill>
                  <a:schemeClr val="bg2"/>
                </a:solidFill>
              </a:rPr>
              <a:t>2002</a:t>
            </a:r>
            <a:r>
              <a:rPr lang="zh-CN" altLang="en-US" dirty="0" smtClean="0">
                <a:solidFill>
                  <a:schemeClr val="bg2"/>
                </a:solidFill>
              </a:rPr>
              <a:t>年美军在俄亥俄州大规模试验了“沙地直线”项目系统，也就是地面战场无线传感器网络，能够检测出入侵的高金属含量目标。</a:t>
            </a:r>
            <a:endParaRPr lang="zh-CN" altLang="en-US" dirty="0" smtClean="0">
              <a:solidFill>
                <a:schemeClr val="bg2"/>
              </a:solidFill>
            </a:endParaRPr>
          </a:p>
          <a:p>
            <a:pPr eaLnBrk="1" hangingPunct="1">
              <a:spcBef>
                <a:spcPct val="0"/>
              </a:spcBef>
            </a:pPr>
            <a:r>
              <a:rPr lang="zh-CN" altLang="en-US" dirty="0" smtClean="0">
                <a:solidFill>
                  <a:schemeClr val="bg2"/>
                </a:solidFill>
              </a:rPr>
              <a:t>　图中示例是部署的两幅对应的网格状传感器网络，红色的连线和箭头表示无线通信的传输路线。</a:t>
            </a:r>
            <a:endParaRPr lang="zh-CN" altLang="en-US" dirty="0" smtClean="0">
              <a:solidFill>
                <a:schemeClr val="bg2"/>
              </a:solidFill>
            </a:endParaRPr>
          </a:p>
          <a:p>
            <a:pPr eaLnBrk="1" hangingPunct="1">
              <a:spcBef>
                <a:spcPct val="0"/>
              </a:spcBef>
            </a:pPr>
            <a:r>
              <a:rPr lang="zh-CN" altLang="en-US" dirty="0" smtClean="0">
                <a:solidFill>
                  <a:schemeClr val="bg2"/>
                </a:solidFill>
              </a:rPr>
              <a:t>　主要解决对地面战场目标的探测、分类和跟踪问题，它将机动目标分为徒手人员、武装人员和车辆三种类型。</a:t>
            </a:r>
            <a:endParaRPr lang="zh-CN" altLang="en-US" dirty="0" smtClean="0">
              <a:solidFill>
                <a:schemeClr val="bg2"/>
              </a:solidFill>
            </a:endParaRPr>
          </a:p>
          <a:p>
            <a:pPr eaLnBrk="1" hangingPunct="1">
              <a:spcBef>
                <a:spcPct val="0"/>
              </a:spcBef>
            </a:pPr>
            <a:r>
              <a:rPr lang="zh-CN" altLang="en-US" dirty="0" smtClean="0">
                <a:solidFill>
                  <a:schemeClr val="bg2"/>
                </a:solidFill>
              </a:rPr>
              <a:t>　由于战场环境复杂，传感器节点必须进行封装，以便于保护精密电子元器件。</a:t>
            </a:r>
            <a:endParaRPr lang="zh-CN" altLang="en-US" dirty="0" smtClean="0">
              <a:solidFill>
                <a:schemeClr val="bg2"/>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lnSpc>
                <a:spcPct val="100000"/>
              </a:lnSpc>
            </a:pPr>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
        <p:nvSpPr>
          <p:cNvPr id="109571" name="Rectangle 2"/>
          <p:cNvSpPr>
            <a:spLocks noGrp="1" noRot="1" noChangeAspect="1" noTextEdit="1"/>
          </p:cNvSpPr>
          <p:nvPr>
            <p:ph type="sldImg"/>
          </p:nvPr>
        </p:nvSpPr>
        <p:spPr/>
      </p:sp>
      <p:sp>
        <p:nvSpPr>
          <p:cNvPr id="109572" name="Rectangle 3"/>
          <p:cNvSpPr>
            <a:spLocks noGrp="1"/>
          </p:cNvSpPr>
          <p:nvPr>
            <p:ph type="body" idx="1"/>
          </p:nvPr>
        </p:nvSpPr>
        <p:spPr/>
        <p:txBody>
          <a:bodyPr wrap="square" lIns="91440" tIns="45720" rIns="91440" bIns="45720" anchor="t"/>
          <a:lstStyle/>
          <a:p>
            <a:pPr lvl="0" eaLnBrk="1" hangingPunct="1"/>
            <a:r>
              <a:rPr lang="zh-CN" altLang="en-US" dirty="0"/>
              <a:t>这里给出两种封装例子。一种是</a:t>
            </a:r>
            <a:r>
              <a:rPr lang="zh-CN" altLang="en-US" dirty="0">
                <a:solidFill>
                  <a:schemeClr val="bg2"/>
                </a:solidFill>
              </a:rPr>
              <a:t>密封形的封装罩。它表面光滑，可以滚动，自动调整姿态位置，在任何姿态下都能使光线照射到里面的太阳能电池板。</a:t>
            </a:r>
            <a:endParaRPr lang="zh-CN" altLang="en-US" dirty="0">
              <a:solidFill>
                <a:schemeClr val="bg2"/>
              </a:solidFill>
            </a:endParaRPr>
          </a:p>
          <a:p>
            <a:pPr lvl="0" eaLnBrk="1" hangingPunct="1"/>
            <a:r>
              <a:rPr lang="zh-CN" altLang="en-US" dirty="0">
                <a:solidFill>
                  <a:schemeClr val="bg2"/>
                </a:solidFill>
              </a:rPr>
              <a:t>　设计这种罩体的关键是将传感器元器件，安装在一个万向节机械装置的固定架上，并与罩壳相连，万向节机件围绕罩体横轴可以自由旋转，保证了传感器和天线的方向始终是朝上的。</a:t>
            </a:r>
            <a:endParaRPr lang="zh-CN" altLang="en-US" dirty="0">
              <a:solidFill>
                <a:schemeClr val="bg2"/>
              </a:solidFill>
            </a:endParaRPr>
          </a:p>
          <a:p>
            <a:pPr lvl="0" eaLnBrk="1" hangingPunct="1">
              <a:lnSpc>
                <a:spcPct val="130000"/>
              </a:lnSpc>
              <a:spcBef>
                <a:spcPct val="15000"/>
              </a:spcBef>
            </a:pPr>
            <a:endParaRPr lang="en-US" altLang="zh-CN" dirty="0">
              <a:solidFill>
                <a:schemeClr val="bg2"/>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lnSpc>
                <a:spcPct val="100000"/>
              </a:lnSpc>
            </a:pPr>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
        <p:nvSpPr>
          <p:cNvPr id="110595" name="Rectangle 2"/>
          <p:cNvSpPr>
            <a:spLocks noGrp="1" noRot="1" noChangeAspect="1" noTextEdit="1"/>
          </p:cNvSpPr>
          <p:nvPr>
            <p:ph type="sldImg"/>
          </p:nvPr>
        </p:nvSpPr>
        <p:spPr/>
      </p:sp>
      <p:sp>
        <p:nvSpPr>
          <p:cNvPr id="110596" name="Rectangle 3"/>
          <p:cNvSpPr>
            <a:spLocks noGrp="1"/>
          </p:cNvSpPr>
          <p:nvPr>
            <p:ph type="body" idx="1"/>
          </p:nvPr>
        </p:nvSpPr>
        <p:spPr/>
        <p:txBody>
          <a:bodyPr wrap="square" lIns="91440" tIns="45720" rIns="91440" bIns="45720" anchor="t"/>
          <a:lstStyle/>
          <a:p>
            <a:pPr lvl="0" eaLnBrk="1" hangingPunct="1"/>
            <a:r>
              <a:rPr lang="zh-CN" altLang="en-US" dirty="0">
                <a:solidFill>
                  <a:schemeClr val="bg2"/>
                </a:solidFill>
              </a:rPr>
              <a:t>另一种是锥形罩结构，它可以像交通锥一样，从空中扔下，然后自己调整姿态，由于底基重量大，在出现意外情况时仍然能够自动正位，保证图中所示的天线指向天空。</a:t>
            </a:r>
            <a:endParaRPr lang="zh-CN" altLang="en-US" dirty="0">
              <a:solidFill>
                <a:schemeClr val="bg2"/>
              </a:solidFill>
            </a:endParaRPr>
          </a:p>
          <a:p>
            <a:pPr lvl="0" eaLnBrk="1" hangingPunct="1"/>
            <a:r>
              <a:rPr lang="zh-CN" altLang="en-US" dirty="0">
                <a:solidFill>
                  <a:schemeClr val="bg2"/>
                </a:solidFill>
              </a:rPr>
              <a:t>在锥形罩这种有趣的设计中，它的“悬垂钟摆”式电路板由天线悬挂着，可以由飞机抛撒下来，落地后自动组网。</a:t>
            </a:r>
            <a:endParaRPr lang="zh-CN" altLang="en-US" dirty="0">
              <a:solidFill>
                <a:schemeClr val="bg2"/>
              </a:solidFill>
            </a:endParaRPr>
          </a:p>
          <a:p>
            <a:pPr lvl="0" eaLnBrk="1" hangingPunct="1"/>
            <a:endParaRPr lang="en-US" altLang="zh-CN" dirty="0">
              <a:solidFill>
                <a:schemeClr val="bg2"/>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ln>
            <a:miter lim="800000"/>
          </a:ln>
        </p:spPr>
        <p:txBody>
          <a:bodyPr/>
          <a:lstStyle/>
          <a:p>
            <a:fld id="{D0AF5E85-4BB8-407F-BD32-441AA2370701}" type="slidenum">
              <a:rPr lang="en-US" altLang="zh-CN"/>
            </a:fld>
            <a:endParaRPr lang="en-US" altLang="zh-CN"/>
          </a:p>
        </p:txBody>
      </p:sp>
      <p:sp>
        <p:nvSpPr>
          <p:cNvPr id="99331" name="Rectangle 2"/>
          <p:cNvSpPr>
            <a:spLocks noGrp="1" noRot="1" noChangeAspect="1" noChangeArrowheads="1" noTextEdit="1"/>
          </p:cNvSpPr>
          <p:nvPr>
            <p:ph type="sldImg"/>
          </p:nvPr>
        </p:nvSpPr>
        <p:spPr bwMode="auto">
          <a:noFill/>
          <a:ln>
            <a:solidFill>
              <a:srgbClr val="000000"/>
            </a:solidFill>
            <a:miter lim="800000"/>
          </a:ln>
        </p:spPr>
      </p:sp>
      <p:sp>
        <p:nvSpPr>
          <p:cNvPr id="99332"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采用位移传感器测量桥梁建筑的应力，确保桥梁长期处于正常状态。</a:t>
            </a:r>
            <a:endParaRPr lang="zh-CN" altLang="en-US" smtClean="0"/>
          </a:p>
          <a:p>
            <a:pPr eaLnBrk="1" hangingPunct="1">
              <a:spcBef>
                <a:spcPct val="0"/>
              </a:spcBef>
            </a:pPr>
            <a:r>
              <a:rPr lang="zh-CN" altLang="en-US" smtClean="0"/>
              <a:t>用于检测人类慢性疾病的指标，特别是中老年人的健康监护。</a:t>
            </a:r>
            <a:endParaRPr lang="zh-CN" altLang="en-US" smtClean="0"/>
          </a:p>
          <a:p>
            <a:pPr eaLnBrk="1" hangingPunct="1">
              <a:spcBef>
                <a:spcPct val="0"/>
              </a:spcBef>
            </a:pPr>
            <a:r>
              <a:rPr lang="zh-CN" altLang="en-US" smtClean="0"/>
              <a:t>对海洋表面的污染程度进行监测，采用飞机收集数据。</a:t>
            </a:r>
            <a:endParaRPr lang="zh-CN" altLang="en-US" smtClean="0"/>
          </a:p>
          <a:p>
            <a:pPr eaLnBrk="1" hangingPunct="1">
              <a:spcBef>
                <a:spcPct val="0"/>
              </a:spcBef>
            </a:pPr>
            <a:r>
              <a:rPr lang="zh-CN" altLang="en-US" smtClean="0"/>
              <a:t>利用移动机器人和固定采集点，对生态环境进行监测。</a:t>
            </a:r>
            <a:endParaRPr lang="zh-CN" altLang="en-US" smtClean="0"/>
          </a:p>
          <a:p>
            <a:pPr eaLnBrk="1" hangingPunct="1">
              <a:spcBef>
                <a:spcPct val="0"/>
              </a:spcBef>
            </a:pPr>
            <a:endParaRPr lang="en-US"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ln>
            <a:miter lim="800000"/>
          </a:ln>
        </p:spPr>
        <p:txBody>
          <a:bodyPr/>
          <a:lstStyle/>
          <a:p>
            <a:fld id="{C3D67E06-AACC-46E1-9499-8F00FC0AD101}" type="slidenum">
              <a:rPr lang="en-US" altLang="zh-CN"/>
            </a:fld>
            <a:endParaRPr lang="en-US" altLang="zh-CN"/>
          </a:p>
        </p:txBody>
      </p:sp>
      <p:sp>
        <p:nvSpPr>
          <p:cNvPr id="100355" name="Rectangle 2"/>
          <p:cNvSpPr>
            <a:spLocks noGrp="1" noRot="1" noChangeAspect="1" noChangeArrowheads="1" noTextEdit="1"/>
          </p:cNvSpPr>
          <p:nvPr>
            <p:ph type="sldImg"/>
          </p:nvPr>
        </p:nvSpPr>
        <p:spPr bwMode="auto">
          <a:noFill/>
          <a:ln>
            <a:solidFill>
              <a:srgbClr val="000000"/>
            </a:solidFill>
            <a:miter lim="800000"/>
          </a:ln>
        </p:spPr>
      </p:sp>
      <p:sp>
        <p:nvSpPr>
          <p:cNvPr id="100356"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z="1000" smtClean="0">
                <a:solidFill>
                  <a:srgbClr val="FF0000"/>
                </a:solidFill>
              </a:rPr>
              <a:t>实时监控电力高压线的应力、温度和震动，在大雪覆盖时可以快速诊断出故障发生的地点。</a:t>
            </a:r>
            <a:endParaRPr lang="zh-CN" altLang="en-US" sz="1000" smtClean="0">
              <a:solidFill>
                <a:srgbClr val="FF0000"/>
              </a:solidFill>
            </a:endParaRPr>
          </a:p>
          <a:p>
            <a:pPr eaLnBrk="1" hangingPunct="1">
              <a:spcBef>
                <a:spcPct val="0"/>
              </a:spcBef>
            </a:pPr>
            <a:r>
              <a:rPr lang="zh-CN" altLang="en-US" sz="1000" smtClean="0">
                <a:solidFill>
                  <a:srgbClr val="FF0000"/>
                </a:solidFill>
              </a:rPr>
              <a:t>监测高尔夫球场草皮植被的湿度，以便适时地喷洒浇水。</a:t>
            </a:r>
            <a:endParaRPr lang="zh-CN" altLang="en-US" sz="1000" smtClean="0">
              <a:solidFill>
                <a:srgbClr val="FF0000"/>
              </a:solidFill>
            </a:endParaRPr>
          </a:p>
          <a:p>
            <a:pPr eaLnBrk="1" hangingPunct="1">
              <a:spcBef>
                <a:spcPct val="0"/>
              </a:spcBef>
            </a:pPr>
            <a:r>
              <a:rPr lang="zh-CN" altLang="en-US" smtClean="0"/>
              <a:t>监测葡萄园的温室气候，因为葡萄园温湿度的细微变化对葡萄酒的质量影响很大。</a:t>
            </a:r>
            <a:endParaRPr lang="zh-CN" altLang="en-US" smtClean="0"/>
          </a:p>
          <a:p>
            <a:pPr eaLnBrk="1" hangingPunct="1">
              <a:spcBef>
                <a:spcPct val="0"/>
              </a:spcBef>
            </a:pPr>
            <a:r>
              <a:rPr lang="zh-CN" altLang="en-US" smtClean="0"/>
              <a:t>监测道路状况，如大雾、地面积水、冰冻。</a:t>
            </a:r>
            <a:endParaRPr lang="zh-CN" altLang="en-US" smtClean="0"/>
          </a:p>
          <a:p>
            <a:pPr eaLnBrk="1" hangingPunct="1">
              <a:spcBef>
                <a:spcPct val="0"/>
              </a:spcBef>
            </a:pPr>
            <a:endParaRPr lang="zh-CN" altLang="en-US" smtClean="0"/>
          </a:p>
          <a:p>
            <a:pPr eaLnBrk="1" hangingPunct="1">
              <a:spcBef>
                <a:spcPct val="0"/>
              </a:spcBef>
            </a:pPr>
            <a:endParaRPr lang="zh-CN" altLang="en-US" sz="1000" smtClean="0">
              <a:solidFill>
                <a:srgbClr val="FF0000"/>
              </a:solidFill>
            </a:endParaRPr>
          </a:p>
          <a:p>
            <a:pPr eaLnBrk="1" hangingPunct="1">
              <a:spcBef>
                <a:spcPct val="0"/>
              </a:spcBef>
            </a:pPr>
            <a:endParaRPr lang="en-US" altLang="zh-CN" sz="1000" smtClean="0">
              <a:solidFill>
                <a:srgbClr val="FF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ln>
            <a:miter lim="800000"/>
          </a:ln>
        </p:spPr>
        <p:txBody>
          <a:bodyPr/>
          <a:lstStyle/>
          <a:p>
            <a:fld id="{D2455132-B6C5-473D-9A0F-2BB55B9E84FA}" type="slidenum">
              <a:rPr lang="en-US" altLang="zh-CN"/>
            </a:fld>
            <a:endParaRPr lang="en-US" altLang="zh-CN"/>
          </a:p>
        </p:txBody>
      </p:sp>
      <p:sp>
        <p:nvSpPr>
          <p:cNvPr id="101379" name="Rectangle 2"/>
          <p:cNvSpPr>
            <a:spLocks noGrp="1" noRot="1" noChangeAspect="1" noChangeArrowheads="1" noTextEdit="1"/>
          </p:cNvSpPr>
          <p:nvPr>
            <p:ph type="sldImg"/>
          </p:nvPr>
        </p:nvSpPr>
        <p:spPr bwMode="auto">
          <a:noFill/>
          <a:ln>
            <a:solidFill>
              <a:srgbClr val="000000"/>
            </a:solidFill>
            <a:miter lim="800000"/>
          </a:ln>
        </p:spPr>
      </p:sp>
      <p:sp>
        <p:nvSpPr>
          <p:cNvPr id="1574915" name="Rectangle 3"/>
          <p:cNvSpPr>
            <a:spLocks noGrp="1" noChangeArrowheads="1"/>
          </p:cNvSpPr>
          <p:nvPr>
            <p:ph type="body" idx="1"/>
          </p:nvPr>
        </p:nvSpPr>
        <p:spPr/>
        <p:txBody>
          <a:bodyPr/>
          <a:lstStyle/>
          <a:p>
            <a:pPr eaLnBrk="1" fontAlgn="auto" hangingPunct="1">
              <a:spcBef>
                <a:spcPts val="0"/>
              </a:spcBef>
              <a:spcAft>
                <a:spcPts val="0"/>
              </a:spcAft>
              <a:defRPr/>
            </a:pPr>
            <a:r>
              <a:rPr lang="zh-CN" altLang="en-US"/>
              <a:t>最近新闻媒体报道了一些大型的传感器网络应用工程项目，例如</a:t>
            </a:r>
            <a:r>
              <a:rPr lang="zh-CN" altLang="en-US" sz="700">
                <a:solidFill>
                  <a:srgbClr val="6633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韩国济州岛的智能渔场系统，主要是实现了自动收集</a:t>
            </a:r>
            <a:r>
              <a:rPr lang="zh-CN" altLang="en-US">
                <a:effectLst>
                  <a:outerShdw blurRad="38100" dist="38100" dir="2700000" algn="tl">
                    <a:srgbClr val="C0C0C0"/>
                  </a:outerShdw>
                </a:effectLst>
              </a:rPr>
              <a:t>渔场饲养环境的参数，确定投放饲料的数量</a:t>
            </a:r>
            <a:r>
              <a:rPr lang="zh-CN" altLang="en-US"/>
              <a:t> </a:t>
            </a:r>
            <a:r>
              <a:rPr lang="zh-CN" altLang="en-US" sz="700">
                <a:solidFill>
                  <a:srgbClr val="6633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endParaRPr lang="zh-CN" altLang="en-US" sz="700">
              <a:solidFill>
                <a:srgbClr val="6633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p>
            <a:pPr eaLnBrk="1" fontAlgn="auto" hangingPunct="1">
              <a:spcBef>
                <a:spcPts val="0"/>
              </a:spcBef>
              <a:spcAft>
                <a:spcPts val="0"/>
              </a:spcAft>
              <a:defRPr/>
            </a:pPr>
            <a:r>
              <a:rPr lang="zh-CN" altLang="en-US" sz="600">
                <a:solidFill>
                  <a:srgbClr val="6633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北京大兴区菊花生产基地使用无线传感器网络，采集</a:t>
            </a:r>
            <a:r>
              <a:rPr lang="zh-CN" altLang="en-US">
                <a:effectLst>
                  <a:outerShdw blurRad="38100" dist="38100" dir="2700000" algn="tl">
                    <a:srgbClr val="C0C0C0"/>
                  </a:outerShdw>
                </a:effectLst>
              </a:rPr>
              <a:t>日光温室和土壤的温湿度参数，提高了菊花生产的管理水平，使得生产成本至少下降了</a:t>
            </a:r>
            <a:r>
              <a:rPr lang="en-US" altLang="zh-CN">
                <a:effectLst>
                  <a:outerShdw blurRad="38100" dist="38100" dir="2700000" algn="tl">
                    <a:srgbClr val="C0C0C0"/>
                  </a:outerShdw>
                </a:effectLst>
              </a:rPr>
              <a:t>25%</a:t>
            </a:r>
            <a:r>
              <a:rPr lang="zh-CN" altLang="en-US">
                <a:effectLst>
                  <a:outerShdw blurRad="38100" dist="38100" dir="2700000" algn="tl">
                    <a:srgbClr val="C0C0C0"/>
                  </a:outerShdw>
                </a:effectLst>
              </a:rPr>
              <a:t>。他们采用</a:t>
            </a:r>
            <a:r>
              <a:rPr lang="zh-CN" altLang="en-US"/>
              <a:t>克尔斯博公司提供的产品，这个公司是全球最大的传感器网络产品制造商。</a:t>
            </a:r>
            <a:endParaRPr lang="zh-CN" altLang="en-US" sz="700">
              <a:solidFill>
                <a:srgbClr val="6633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noFill/>
          <a:ln>
            <a:miter lim="800000"/>
          </a:ln>
        </p:spPr>
        <p:txBody>
          <a:bodyPr/>
          <a:lstStyle/>
          <a:p>
            <a:fld id="{59BF9C58-D8E6-4551-9437-EDEFF80B4FAB}" type="slidenum">
              <a:rPr lang="en-US" altLang="zh-CN"/>
            </a:fld>
            <a:endParaRPr lang="en-US" altLang="zh-CN"/>
          </a:p>
        </p:txBody>
      </p:sp>
      <p:sp>
        <p:nvSpPr>
          <p:cNvPr id="102403" name="Rectangle 2"/>
          <p:cNvSpPr>
            <a:spLocks noGrp="1" noRot="1" noChangeAspect="1" noChangeArrowheads="1" noTextEdit="1"/>
          </p:cNvSpPr>
          <p:nvPr>
            <p:ph type="sldImg"/>
          </p:nvPr>
        </p:nvSpPr>
        <p:spPr bwMode="auto">
          <a:noFill/>
          <a:ln>
            <a:solidFill>
              <a:srgbClr val="000000"/>
            </a:solidFill>
            <a:miter lim="800000"/>
          </a:ln>
        </p:spPr>
      </p:sp>
      <p:sp>
        <p:nvSpPr>
          <p:cNvPr id="1576963" name="Rectangle 3"/>
          <p:cNvSpPr>
            <a:spLocks noGrp="1" noChangeArrowheads="1"/>
          </p:cNvSpPr>
          <p:nvPr>
            <p:ph type="body" idx="1"/>
          </p:nvPr>
        </p:nvSpPr>
        <p:spPr/>
        <p:txBody>
          <a:bodyPr/>
          <a:lstStyle/>
          <a:p>
            <a:pPr eaLnBrk="1" fontAlgn="auto" hangingPunct="1">
              <a:spcBef>
                <a:spcPts val="0"/>
              </a:spcBef>
              <a:spcAft>
                <a:spcPts val="0"/>
              </a:spcAft>
              <a:defRPr/>
            </a:pPr>
            <a:r>
              <a:rPr lang="zh-CN" altLang="en-US">
                <a:effectLst>
                  <a:outerShdw blurRad="38100" dist="38100" dir="2700000" algn="tl">
                    <a:srgbClr val="C0C0C0"/>
                  </a:outerShdw>
                </a:effectLst>
              </a:rPr>
              <a:t>沈阳玫瑰园采用传感器网络设备，实现了整个玫瑰花观光温室参数的自动采集</a:t>
            </a:r>
            <a:r>
              <a:rPr lang="zh-CN" altLang="en-US"/>
              <a:t> 。</a:t>
            </a:r>
            <a:endParaRPr lang="zh-CN" altLang="en-US"/>
          </a:p>
          <a:p>
            <a:pPr eaLnBrk="1" fontAlgn="auto" hangingPunct="1">
              <a:spcBef>
                <a:spcPts val="0"/>
              </a:spcBef>
              <a:spcAft>
                <a:spcPts val="0"/>
              </a:spcAft>
              <a:defRPr/>
            </a:pPr>
            <a:r>
              <a:rPr lang="zh-CN" altLang="en-US"/>
              <a:t>浙江温州的奶牛牧场，结合传感器网络和射频识别技术，给奶牛戴上身份标识，防止走失。</a:t>
            </a:r>
            <a:endParaRPr lang="zh-CN" altLang="en-US"/>
          </a:p>
          <a:p>
            <a:pPr eaLnBrk="1" fontAlgn="auto" hangingPunct="1">
              <a:spcBef>
                <a:spcPts val="0"/>
              </a:spcBef>
              <a:spcAft>
                <a:spcPts val="0"/>
              </a:spcAft>
              <a:defRPr/>
            </a:pPr>
            <a:endParaRPr lang="zh-CN" altLang="en-US"/>
          </a:p>
          <a:p>
            <a:pPr eaLnBrk="1" fontAlgn="auto" hangingPunct="1">
              <a:spcBef>
                <a:spcPts val="0"/>
              </a:spcBef>
              <a:spcAft>
                <a:spcPts val="0"/>
              </a:spcAft>
              <a:defRPr/>
            </a:pPr>
            <a:r>
              <a:rPr lang="zh-CN" altLang="en-US"/>
              <a:t>应用方面还有很多，目前传感器网络节点的出货量已经超过</a:t>
            </a:r>
            <a:r>
              <a:rPr lang="en-US" altLang="zh-CN"/>
              <a:t>1</a:t>
            </a:r>
            <a:r>
              <a:rPr lang="zh-CN" altLang="en-US"/>
              <a:t>亿。国际领先公司如</a:t>
            </a:r>
            <a:r>
              <a:rPr lang="en-US" altLang="zh-CN"/>
              <a:t>Cisco</a:t>
            </a:r>
            <a:r>
              <a:rPr lang="zh-CN" altLang="en-US"/>
              <a:t>、</a:t>
            </a:r>
            <a:r>
              <a:rPr lang="en-US" altLang="zh-CN"/>
              <a:t>Intel</a:t>
            </a:r>
            <a:r>
              <a:rPr lang="zh-CN" altLang="en-US"/>
              <a:t>等都在自己的领域实现了各种应用和服务。</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ln>
            <a:miter lim="800000"/>
          </a:ln>
        </p:spPr>
        <p:txBody>
          <a:bodyPr/>
          <a:lstStyle/>
          <a:p>
            <a:fld id="{7061305D-BC8D-44BD-AF81-E8E65F63393B}" type="slidenum">
              <a:rPr lang="en-US" altLang="zh-CN"/>
            </a:fld>
            <a:endParaRPr lang="en-US" altLang="zh-CN"/>
          </a:p>
        </p:txBody>
      </p:sp>
      <p:sp>
        <p:nvSpPr>
          <p:cNvPr id="103427" name="Rectangle 2"/>
          <p:cNvSpPr>
            <a:spLocks noGrp="1" noRot="1" noChangeAspect="1" noChangeArrowheads="1" noTextEdit="1"/>
          </p:cNvSpPr>
          <p:nvPr>
            <p:ph type="sldImg"/>
          </p:nvPr>
        </p:nvSpPr>
        <p:spPr bwMode="auto">
          <a:noFill/>
          <a:ln>
            <a:solidFill>
              <a:srgbClr val="000000"/>
            </a:solidFill>
            <a:miter lim="800000"/>
          </a:ln>
        </p:spPr>
      </p:sp>
      <p:sp>
        <p:nvSpPr>
          <p:cNvPr id="103428"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在停车场智能引导停车泊位。</a:t>
            </a:r>
            <a:endParaRPr lang="zh-CN" altLang="en-US" smtClean="0"/>
          </a:p>
          <a:p>
            <a:pPr eaLnBrk="1" hangingPunct="1">
              <a:spcBef>
                <a:spcPct val="0"/>
              </a:spcBef>
            </a:pPr>
            <a:r>
              <a:rPr lang="zh-CN" altLang="en-US" smtClean="0"/>
              <a:t>对列车铁轨的状态是否正常进行监测。</a:t>
            </a:r>
            <a:endParaRPr lang="zh-CN" altLang="en-US" smtClean="0"/>
          </a:p>
          <a:p>
            <a:pPr eaLnBrk="1" hangingPunct="1">
              <a:spcBef>
                <a:spcPct val="0"/>
              </a:spcBef>
            </a:pPr>
            <a:r>
              <a:rPr lang="zh-CN" altLang="en-US" smtClean="0"/>
              <a:t>在高速公路系统，辅助完成不停车收费功能。</a:t>
            </a:r>
            <a:endParaRPr lang="zh-CN" altLang="en-US" smtClean="0"/>
          </a:p>
          <a:p>
            <a:pPr eaLnBrk="1" hangingPunct="1">
              <a:spcBef>
                <a:spcPct val="0"/>
              </a:spcBef>
            </a:pPr>
            <a:r>
              <a:rPr lang="zh-CN" altLang="en-US" smtClean="0"/>
              <a:t>在物流系统中，监测物资的保存状态和数量。</a:t>
            </a:r>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ln>
            <a:miter lim="800000"/>
          </a:ln>
        </p:spPr>
        <p:txBody>
          <a:bodyPr/>
          <a:lstStyle/>
          <a:p>
            <a:fld id="{6B35ACFD-8853-457B-B06C-23849A7928E1}" type="slidenum">
              <a:rPr lang="en-US" altLang="zh-CN"/>
            </a:fld>
            <a:endParaRPr lang="en-US" altLang="zh-CN"/>
          </a:p>
        </p:txBody>
      </p:sp>
      <p:sp>
        <p:nvSpPr>
          <p:cNvPr id="104451" name="Rectangle 2"/>
          <p:cNvSpPr>
            <a:spLocks noGrp="1" noRot="1" noChangeAspect="1" noChangeArrowheads="1" noTextEdit="1"/>
          </p:cNvSpPr>
          <p:nvPr>
            <p:ph type="sldImg"/>
          </p:nvPr>
        </p:nvSpPr>
        <p:spPr bwMode="auto">
          <a:noFill/>
          <a:ln>
            <a:solidFill>
              <a:srgbClr val="000000"/>
            </a:solidFill>
            <a:miter lim="800000"/>
          </a:ln>
        </p:spPr>
      </p:sp>
      <p:sp>
        <p:nvSpPr>
          <p:cNvPr id="104452"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采用位移传感器测量桥梁建筑的应力，确保桥梁长期处于正常状态。</a:t>
            </a:r>
            <a:endParaRPr lang="zh-CN" altLang="en-US" smtClean="0"/>
          </a:p>
          <a:p>
            <a:pPr eaLnBrk="1" hangingPunct="1">
              <a:spcBef>
                <a:spcPct val="0"/>
              </a:spcBef>
            </a:pPr>
            <a:r>
              <a:rPr lang="zh-CN" altLang="en-US" smtClean="0"/>
              <a:t>用于检测人类慢性疾病的指标，特别是中老年人的健康监护。</a:t>
            </a:r>
            <a:endParaRPr lang="zh-CN" altLang="en-US" smtClean="0"/>
          </a:p>
          <a:p>
            <a:pPr eaLnBrk="1" hangingPunct="1">
              <a:spcBef>
                <a:spcPct val="0"/>
              </a:spcBef>
            </a:pPr>
            <a:r>
              <a:rPr lang="zh-CN" altLang="en-US" smtClean="0"/>
              <a:t>对海洋表面的污染程度进行监测，采用飞机收集数据。</a:t>
            </a:r>
            <a:endParaRPr lang="zh-CN" altLang="en-US" smtClean="0"/>
          </a:p>
          <a:p>
            <a:pPr eaLnBrk="1" hangingPunct="1">
              <a:spcBef>
                <a:spcPct val="0"/>
              </a:spcBef>
            </a:pPr>
            <a:r>
              <a:rPr lang="zh-CN" altLang="en-US" smtClean="0"/>
              <a:t>利用移动机器人和固定采集点，对生态环境进行监测。</a:t>
            </a:r>
            <a:endParaRPr lang="zh-CN" altLang="en-US" smtClean="0"/>
          </a:p>
          <a:p>
            <a:pPr eaLnBrk="1" hangingPunct="1">
              <a:spcBef>
                <a:spcPct val="0"/>
              </a:spcBef>
            </a:pPr>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p:sp>
      <p:sp>
        <p:nvSpPr>
          <p:cNvPr id="1187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t>项目要</a:t>
            </a:r>
            <a:r>
              <a:rPr lang="zh-CN" altLang="zh-CN" smtClean="0"/>
              <a:t>搭建一个碳排放碳汇监测的大规模无线传感网系统，在森林、湖泊、城市</a:t>
            </a:r>
            <a:r>
              <a:rPr lang="zh-CN" altLang="en-US" smtClean="0"/>
              <a:t>的工业区、生活区</a:t>
            </a:r>
            <a:r>
              <a:rPr lang="zh-CN" altLang="zh-CN" smtClean="0"/>
              <a:t>等区域部署大量的传感器节点，将二氧化碳浓度、温度、</a:t>
            </a:r>
            <a:r>
              <a:rPr lang="zh-CN" altLang="en-US" smtClean="0"/>
              <a:t>湿度</a:t>
            </a:r>
            <a:r>
              <a:rPr lang="zh-CN" altLang="zh-CN" smtClean="0"/>
              <a:t>、风力</a:t>
            </a:r>
            <a:r>
              <a:rPr lang="zh-CN" altLang="en-US" smtClean="0"/>
              <a:t>、</a:t>
            </a:r>
            <a:r>
              <a:rPr lang="zh-CN" altLang="zh-CN" smtClean="0"/>
              <a:t>风向等多维感知数据</a:t>
            </a:r>
            <a:r>
              <a:rPr lang="zh-CN" altLang="en-US" smtClean="0"/>
              <a:t>以</a:t>
            </a:r>
            <a:r>
              <a:rPr lang="zh-CN" altLang="zh-CN" smtClean="0"/>
              <a:t>多跳传输的方式传回基站，通过对数据的融合分析处理</a:t>
            </a:r>
            <a:r>
              <a:rPr lang="zh-CN" altLang="en-US" smtClean="0"/>
              <a:t>与统计，</a:t>
            </a:r>
            <a:r>
              <a:rPr lang="zh-CN" altLang="zh-CN" smtClean="0"/>
              <a:t>最终显示监测区域的碳排放与吸收情况</a:t>
            </a:r>
            <a:r>
              <a:rPr lang="zh-CN" altLang="en-US" smtClean="0"/>
              <a:t>。在我们的系统中，无线传感网可以有效的感知环境信息，是连接物理世界与数字世界的桥梁。</a:t>
            </a:r>
            <a:endParaRPr lang="zh-CN" altLang="en-US" smtClean="0"/>
          </a:p>
          <a:p>
            <a:pPr eaLnBrk="1" hangingPunct="1">
              <a:spcBef>
                <a:spcPct val="0"/>
              </a:spcBef>
            </a:pPr>
            <a:endParaRPr lang="zh-CN" altLang="zh-CN" smtClean="0"/>
          </a:p>
        </p:txBody>
      </p:sp>
      <p:sp>
        <p:nvSpPr>
          <p:cNvPr id="1187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DE50929-576C-479D-9112-BFBB38506199}" type="slidenum">
              <a:rPr lang="zh-CN" altLang="en-US" smtClean="0">
                <a:latin typeface="Calibri" panose="020F0502020204030204" pitchFamily="34" charset="0"/>
              </a:rPr>
            </a:fld>
            <a:endParaRPr lang="zh-CN" altLang="en-US" smtClean="0">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ln>
            <a:miter lim="800000"/>
          </a:ln>
        </p:spPr>
        <p:txBody>
          <a:bodyPr/>
          <a:lstStyle/>
          <a:p>
            <a:fld id="{C06119C1-B618-4C80-B9AA-C467958B349A}" type="slidenum">
              <a:rPr lang="en-US" altLang="zh-CN"/>
            </a:fld>
            <a:endParaRPr lang="en-US" altLang="zh-CN"/>
          </a:p>
        </p:txBody>
      </p:sp>
      <p:sp>
        <p:nvSpPr>
          <p:cNvPr id="105475" name="Rectangle 2"/>
          <p:cNvSpPr>
            <a:spLocks noGrp="1" noRot="1" noChangeAspect="1" noChangeArrowheads="1" noTextEdit="1"/>
          </p:cNvSpPr>
          <p:nvPr>
            <p:ph type="sldImg"/>
          </p:nvPr>
        </p:nvSpPr>
        <p:spPr bwMode="auto">
          <a:noFill/>
          <a:ln>
            <a:solidFill>
              <a:srgbClr val="000000"/>
            </a:solidFill>
            <a:miter lim="800000"/>
          </a:ln>
        </p:spPr>
      </p:sp>
      <p:sp>
        <p:nvSpPr>
          <p:cNvPr id="1523715" name="Rectangle 3"/>
          <p:cNvSpPr>
            <a:spLocks noGrp="1" noChangeArrowheads="1"/>
          </p:cNvSpPr>
          <p:nvPr>
            <p:ph type="body" idx="1"/>
          </p:nvPr>
        </p:nvSpPr>
        <p:spPr/>
        <p:txBody>
          <a:bodyPr/>
          <a:lstStyle/>
          <a:p>
            <a:pPr eaLnBrk="1" fontAlgn="auto" hangingPunct="1">
              <a:spcBef>
                <a:spcPts val="0"/>
              </a:spcBef>
              <a:spcAft>
                <a:spcPts val="0"/>
              </a:spcAft>
              <a:defRPr/>
            </a:pPr>
            <a:r>
              <a:rPr lang="en-US" altLang="zh-CN"/>
              <a:t> </a:t>
            </a:r>
            <a:r>
              <a:rPr lang="zh-CN" altLang="en-US"/>
              <a:t>　 一个典型的早期应用例子是</a:t>
            </a:r>
            <a:r>
              <a:rPr lang="zh-CN" altLang="en-US">
                <a:solidFill>
                  <a:srgbClr val="663300"/>
                </a:solidFill>
                <a:effectLst>
                  <a:outerShdw blurRad="38100" dist="38100" dir="2700000" algn="tl">
                    <a:srgbClr val="C0C0C0"/>
                  </a:outerShdw>
                </a:effectLst>
              </a:rPr>
              <a:t>大鸭岛海燕监测</a:t>
            </a:r>
            <a:r>
              <a:rPr lang="zh-CN" altLang="en-US"/>
              <a:t>。 </a:t>
            </a:r>
            <a:endParaRPr lang="zh-CN" altLang="en-US"/>
          </a:p>
          <a:p>
            <a:pPr eaLnBrk="1" fontAlgn="auto" hangingPunct="1">
              <a:spcBef>
                <a:spcPts val="0"/>
              </a:spcBef>
              <a:spcAft>
                <a:spcPts val="0"/>
              </a:spcAft>
              <a:defRPr/>
            </a:pPr>
            <a:r>
              <a:rPr lang="zh-CN" altLang="en-US"/>
              <a:t>作家高尔基笔下赞扬的海燕，现在已经成为了一种濒临灭绝的鸟类。它们特别惧怕人类的打扰，美国缅因州大鸭岛属于自然保护区，上面居住栖息着很多海燕。</a:t>
            </a:r>
            <a:endParaRPr lang="zh-CN" altLang="en-US"/>
          </a:p>
          <a:p>
            <a:pPr eaLnBrk="1" fontAlgn="auto" hangingPunct="1">
              <a:spcBef>
                <a:spcPts val="0"/>
              </a:spcBef>
              <a:spcAft>
                <a:spcPts val="0"/>
              </a:spcAft>
              <a:defRPr/>
            </a:pPr>
            <a:r>
              <a:rPr lang="zh-CN" altLang="en-US"/>
              <a:t>　　</a:t>
            </a:r>
            <a:r>
              <a:rPr lang="en-US" altLang="zh-CN"/>
              <a:t>2002</a:t>
            </a:r>
            <a:r>
              <a:rPr lang="zh-CN" altLang="en-US"/>
              <a:t>年英特尔研究人员传感器放置在海燕鸟巢附近，获取海燕生活环境的数据。他们使用的传感器包括光、湿度、气压、红外、图像等，通过无线自组网，将数据经卫星传输到加州的服务器，实现了对敏感野生动物的无人干扰监测。</a:t>
            </a:r>
            <a:endParaRPr lang="zh-CN" altLang="en-US"/>
          </a:p>
          <a:p>
            <a:pPr eaLnBrk="1" fontAlgn="auto" hangingPunct="1">
              <a:spcBef>
                <a:spcPts val="0"/>
              </a:spcBef>
              <a:spcAft>
                <a:spcPts val="0"/>
              </a:spcAft>
              <a:defRPr/>
            </a:pPr>
            <a:endParaRPr lang="zh-CN" altLang="en-US"/>
          </a:p>
          <a:p>
            <a:pPr eaLnBrk="1" fontAlgn="auto" hangingPunct="1">
              <a:spcBef>
                <a:spcPts val="0"/>
              </a:spcBef>
              <a:spcAft>
                <a:spcPts val="0"/>
              </a:spcAft>
              <a:defRPr/>
            </a:pPr>
            <a:r>
              <a:rPr lang="zh-CN" altLang="en-US"/>
              <a:t>其它的应用非常多，例如。</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2D22BDE-67FD-44DF-8929-BE31002D5537}" type="slidenum">
              <a:rPr lang="en-US" altLang="zh-CN" smtClean="0"/>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anose="020B0604020202020204" pitchFamily="34" charset="0"/>
                <a:ea typeface="宋体" panose="02010600030101010101" pitchFamily="2" charset="-122"/>
              </a:defRPr>
            </a:lvl1pPr>
            <a:lvl2pPr marL="742950" indent="-285750" defTabSz="933450" eaLnBrk="0" hangingPunct="0">
              <a:defRPr>
                <a:solidFill>
                  <a:schemeClr val="tx1"/>
                </a:solidFill>
                <a:latin typeface="Arial" panose="020B0604020202020204" pitchFamily="34" charset="0"/>
                <a:ea typeface="宋体" panose="02010600030101010101" pitchFamily="2" charset="-122"/>
              </a:defRPr>
            </a:lvl2pPr>
            <a:lvl3pPr marL="1143000" indent="-228600" defTabSz="933450" eaLnBrk="0" hangingPunct="0">
              <a:defRPr>
                <a:solidFill>
                  <a:schemeClr val="tx1"/>
                </a:solidFill>
                <a:latin typeface="Arial" panose="020B0604020202020204" pitchFamily="34" charset="0"/>
                <a:ea typeface="宋体" panose="02010600030101010101" pitchFamily="2" charset="-122"/>
              </a:defRPr>
            </a:lvl3pPr>
            <a:lvl4pPr marL="1600200" indent="-228600" defTabSz="933450" eaLnBrk="0" hangingPunct="0">
              <a:defRPr>
                <a:solidFill>
                  <a:schemeClr val="tx1"/>
                </a:solidFill>
                <a:latin typeface="Arial" panose="020B0604020202020204" pitchFamily="34" charset="0"/>
                <a:ea typeface="宋体" panose="02010600030101010101" pitchFamily="2" charset="-122"/>
              </a:defRPr>
            </a:lvl4pPr>
            <a:lvl5pPr marL="2057400" indent="-228600" defTabSz="933450" eaLnBrk="0" hangingPunct="0">
              <a:defRPr>
                <a:solidFill>
                  <a:schemeClr val="tx1"/>
                </a:solidFill>
                <a:latin typeface="Arial" panose="020B0604020202020204" pitchFamily="34" charset="0"/>
                <a:ea typeface="宋体" panose="02010600030101010101" pitchFamily="2" charset="-122"/>
              </a:defRPr>
            </a:lvl5pPr>
            <a:lvl6pPr marL="25146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462190E1-C874-4A95-8A5A-998935200CF5}"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112644" name="Rectangle 2"/>
          <p:cNvSpPr>
            <a:spLocks noGrp="1" noRot="1" noChangeAspect="1" noChangeArrowheads="1" noTextEdit="1"/>
          </p:cNvSpPr>
          <p:nvPr>
            <p:ph type="sldImg"/>
          </p:nvPr>
        </p:nvSpPr>
        <p:spPr>
          <a:xfrm>
            <a:off x="381000" y="685800"/>
            <a:ext cx="6096000" cy="3430588"/>
          </a:xfrm>
        </p:spPr>
      </p:sp>
      <p:sp>
        <p:nvSpPr>
          <p:cNvPr id="112645"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2D22BDE-67FD-44DF-8929-BE31002D5537}" type="slidenum">
              <a:rPr lang="en-US" altLang="zh-CN" smtClean="0"/>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anose="020B0604020202020204" pitchFamily="34" charset="0"/>
                <a:ea typeface="宋体" panose="02010600030101010101" pitchFamily="2" charset="-122"/>
              </a:defRPr>
            </a:lvl1pPr>
            <a:lvl2pPr marL="742950" indent="-285750" defTabSz="933450" eaLnBrk="0" hangingPunct="0">
              <a:defRPr>
                <a:solidFill>
                  <a:schemeClr val="tx1"/>
                </a:solidFill>
                <a:latin typeface="Arial" panose="020B0604020202020204" pitchFamily="34" charset="0"/>
                <a:ea typeface="宋体" panose="02010600030101010101" pitchFamily="2" charset="-122"/>
              </a:defRPr>
            </a:lvl2pPr>
            <a:lvl3pPr marL="1143000" indent="-228600" defTabSz="933450" eaLnBrk="0" hangingPunct="0">
              <a:defRPr>
                <a:solidFill>
                  <a:schemeClr val="tx1"/>
                </a:solidFill>
                <a:latin typeface="Arial" panose="020B0604020202020204" pitchFamily="34" charset="0"/>
                <a:ea typeface="宋体" panose="02010600030101010101" pitchFamily="2" charset="-122"/>
              </a:defRPr>
            </a:lvl3pPr>
            <a:lvl4pPr marL="1600200" indent="-228600" defTabSz="933450" eaLnBrk="0" hangingPunct="0">
              <a:defRPr>
                <a:solidFill>
                  <a:schemeClr val="tx1"/>
                </a:solidFill>
                <a:latin typeface="Arial" panose="020B0604020202020204" pitchFamily="34" charset="0"/>
                <a:ea typeface="宋体" panose="02010600030101010101" pitchFamily="2" charset="-122"/>
              </a:defRPr>
            </a:lvl4pPr>
            <a:lvl5pPr marL="2057400" indent="-228600" defTabSz="933450" eaLnBrk="0" hangingPunct="0">
              <a:defRPr>
                <a:solidFill>
                  <a:schemeClr val="tx1"/>
                </a:solidFill>
                <a:latin typeface="Arial" panose="020B0604020202020204" pitchFamily="34" charset="0"/>
                <a:ea typeface="宋体" panose="02010600030101010101" pitchFamily="2" charset="-122"/>
              </a:defRPr>
            </a:lvl5pPr>
            <a:lvl6pPr marL="25146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462190E1-C874-4A95-8A5A-998935200CF5}"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112644" name="Rectangle 2"/>
          <p:cNvSpPr>
            <a:spLocks noGrp="1" noRot="1" noChangeAspect="1" noChangeArrowheads="1" noTextEdit="1"/>
          </p:cNvSpPr>
          <p:nvPr>
            <p:ph type="sldImg"/>
          </p:nvPr>
        </p:nvSpPr>
        <p:spPr>
          <a:xfrm>
            <a:off x="381000" y="685800"/>
            <a:ext cx="6096000" cy="3430588"/>
          </a:xfrm>
        </p:spPr>
      </p:sp>
      <p:sp>
        <p:nvSpPr>
          <p:cNvPr id="112645"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2D22BDE-67FD-44DF-8929-BE31002D5537}" type="slidenum">
              <a:rPr lang="en-US" altLang="zh-CN" smtClean="0"/>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anose="020B0604020202020204" pitchFamily="34" charset="0"/>
                <a:ea typeface="宋体" panose="02010600030101010101" pitchFamily="2" charset="-122"/>
              </a:defRPr>
            </a:lvl1pPr>
            <a:lvl2pPr marL="742950" indent="-285750" defTabSz="933450" eaLnBrk="0" hangingPunct="0">
              <a:defRPr>
                <a:solidFill>
                  <a:schemeClr val="tx1"/>
                </a:solidFill>
                <a:latin typeface="Arial" panose="020B0604020202020204" pitchFamily="34" charset="0"/>
                <a:ea typeface="宋体" panose="02010600030101010101" pitchFamily="2" charset="-122"/>
              </a:defRPr>
            </a:lvl2pPr>
            <a:lvl3pPr marL="1143000" indent="-228600" defTabSz="933450" eaLnBrk="0" hangingPunct="0">
              <a:defRPr>
                <a:solidFill>
                  <a:schemeClr val="tx1"/>
                </a:solidFill>
                <a:latin typeface="Arial" panose="020B0604020202020204" pitchFamily="34" charset="0"/>
                <a:ea typeface="宋体" panose="02010600030101010101" pitchFamily="2" charset="-122"/>
              </a:defRPr>
            </a:lvl3pPr>
            <a:lvl4pPr marL="1600200" indent="-228600" defTabSz="933450" eaLnBrk="0" hangingPunct="0">
              <a:defRPr>
                <a:solidFill>
                  <a:schemeClr val="tx1"/>
                </a:solidFill>
                <a:latin typeface="Arial" panose="020B0604020202020204" pitchFamily="34" charset="0"/>
                <a:ea typeface="宋体" panose="02010600030101010101" pitchFamily="2" charset="-122"/>
              </a:defRPr>
            </a:lvl4pPr>
            <a:lvl5pPr marL="2057400" indent="-228600" defTabSz="933450" eaLnBrk="0" hangingPunct="0">
              <a:defRPr>
                <a:solidFill>
                  <a:schemeClr val="tx1"/>
                </a:solidFill>
                <a:latin typeface="Arial" panose="020B0604020202020204" pitchFamily="34" charset="0"/>
                <a:ea typeface="宋体" panose="02010600030101010101" pitchFamily="2" charset="-122"/>
              </a:defRPr>
            </a:lvl5pPr>
            <a:lvl6pPr marL="25146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462190E1-C874-4A95-8A5A-998935200CF5}"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112644" name="Rectangle 2"/>
          <p:cNvSpPr>
            <a:spLocks noGrp="1" noRot="1" noChangeAspect="1" noChangeArrowheads="1" noTextEdit="1"/>
          </p:cNvSpPr>
          <p:nvPr>
            <p:ph type="sldImg"/>
          </p:nvPr>
        </p:nvSpPr>
        <p:spPr>
          <a:xfrm>
            <a:off x="381000" y="685800"/>
            <a:ext cx="6096000" cy="3430588"/>
          </a:xfrm>
        </p:spPr>
      </p:sp>
      <p:sp>
        <p:nvSpPr>
          <p:cNvPr id="112645"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ln>
            <a:miter lim="800000"/>
          </a:ln>
        </p:spPr>
        <p:txBody>
          <a:bodyPr/>
          <a:lstStyle/>
          <a:p>
            <a:fld id="{BEFD6331-5A7E-4AB3-B851-22F438D0C74B}" type="slidenum">
              <a:rPr lang="en-US" altLang="zh-CN"/>
            </a:fld>
            <a:endParaRPr lang="en-US" altLang="zh-CN"/>
          </a:p>
        </p:txBody>
      </p:sp>
      <p:sp>
        <p:nvSpPr>
          <p:cNvPr id="110595" name="Rectangle 2"/>
          <p:cNvSpPr>
            <a:spLocks noGrp="1" noRot="1" noChangeAspect="1" noChangeArrowheads="1" noTextEdit="1"/>
          </p:cNvSpPr>
          <p:nvPr>
            <p:ph type="sldImg"/>
          </p:nvPr>
        </p:nvSpPr>
        <p:spPr bwMode="auto">
          <a:noFill/>
          <a:ln>
            <a:solidFill>
              <a:srgbClr val="000000"/>
            </a:solidFill>
            <a:miter lim="800000"/>
          </a:ln>
        </p:spPr>
      </p:sp>
      <p:sp>
        <p:nvSpPr>
          <p:cNvPr id="110596"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dirty="0" smtClean="0"/>
              <a:t>　　第一阶段：</a:t>
            </a:r>
            <a:r>
              <a:rPr lang="zh-CN" altLang="en-US" dirty="0" smtClean="0">
                <a:solidFill>
                  <a:schemeClr val="bg2"/>
                </a:solidFill>
                <a:ea typeface="黑体" panose="02010600030101010101" pitchFamily="49" charset="-122"/>
              </a:rPr>
              <a:t>最早可以追溯二十世纪</a:t>
            </a:r>
            <a:r>
              <a:rPr lang="en-US" altLang="zh-CN" dirty="0" smtClean="0">
                <a:solidFill>
                  <a:schemeClr val="bg2"/>
                </a:solidFill>
                <a:ea typeface="黑体" panose="02010600030101010101" pitchFamily="49" charset="-122"/>
              </a:rPr>
              <a:t>70</a:t>
            </a:r>
            <a:r>
              <a:rPr lang="zh-CN" altLang="en-US" dirty="0" smtClean="0">
                <a:solidFill>
                  <a:schemeClr val="bg2"/>
                </a:solidFill>
                <a:ea typeface="黑体" panose="02010600030101010101" pitchFamily="49" charset="-122"/>
              </a:rPr>
              <a:t>年代越战时期使用的传统的传感器系统。当年美越双方在密林覆盖的</a:t>
            </a:r>
            <a:r>
              <a:rPr lang="zh-CN" altLang="zh-CN" dirty="0" smtClean="0">
                <a:solidFill>
                  <a:schemeClr val="bg2"/>
                </a:solidFill>
                <a:latin typeface="Times New Roman" panose="02020603050405020304" pitchFamily="18" charset="0"/>
                <a:ea typeface="黑体" panose="02010600030101010101" pitchFamily="49" charset="-122"/>
              </a:rPr>
              <a:t>“</a:t>
            </a:r>
            <a:r>
              <a:rPr lang="zh-CN" altLang="zh-CN" dirty="0" smtClean="0">
                <a:solidFill>
                  <a:schemeClr val="bg2"/>
                </a:solidFill>
                <a:latin typeface="黑体" panose="02010600030101010101" pitchFamily="49" charset="-122"/>
                <a:ea typeface="黑体" panose="02010600030101010101" pitchFamily="49" charset="-122"/>
              </a:rPr>
              <a:t>胡志明小道</a:t>
            </a:r>
            <a:r>
              <a:rPr lang="zh-CN" altLang="zh-CN" dirty="0" smtClean="0">
                <a:solidFill>
                  <a:schemeClr val="bg2"/>
                </a:solidFill>
                <a:latin typeface="Times New Roman" panose="02020603050405020304" pitchFamily="18" charset="0"/>
                <a:ea typeface="黑体" panose="02010600030101010101" pitchFamily="49" charset="-122"/>
              </a:rPr>
              <a:t>”</a:t>
            </a:r>
            <a:r>
              <a:rPr lang="zh-CN" altLang="zh-CN" dirty="0" smtClean="0">
                <a:solidFill>
                  <a:schemeClr val="bg2"/>
                </a:solidFill>
                <a:latin typeface="黑体" panose="02010600030101010101" pitchFamily="49" charset="-122"/>
                <a:ea typeface="黑体" panose="02010600030101010101" pitchFamily="49" charset="-122"/>
              </a:rPr>
              <a:t>进行了一场血腥较量，这条道路是</a:t>
            </a:r>
            <a:r>
              <a:rPr lang="zh-CN" altLang="en-US" dirty="0" smtClean="0"/>
              <a:t>胡志明部队向南方游击队源源不断输送物资的秘密通道，美军曾经绞尽脑汁动用航空兵狂轰滥炸</a:t>
            </a:r>
            <a:r>
              <a:rPr lang="en-US" altLang="zh-CN" dirty="0" smtClean="0"/>
              <a:t>,</a:t>
            </a:r>
            <a:r>
              <a:rPr lang="zh-CN" altLang="en-US" dirty="0" smtClean="0"/>
              <a:t>但效果不大。后来，美军投放了</a:t>
            </a:r>
            <a:r>
              <a:rPr lang="en-US" altLang="zh-CN" dirty="0" smtClean="0"/>
              <a:t>2</a:t>
            </a:r>
            <a:r>
              <a:rPr lang="zh-CN" altLang="en-US" dirty="0" smtClean="0"/>
              <a:t>万多个“热带树”传感器。</a:t>
            </a:r>
            <a:endParaRPr lang="zh-CN"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ln>
            <a:miter lim="800000"/>
          </a:ln>
        </p:spPr>
        <p:txBody>
          <a:bodyPr/>
          <a:lstStyle/>
          <a:p>
            <a:fld id="{BEFD6331-5A7E-4AB3-B851-22F438D0C74B}" type="slidenum">
              <a:rPr lang="en-US" altLang="zh-CN"/>
            </a:fld>
            <a:endParaRPr lang="en-US" altLang="zh-CN"/>
          </a:p>
        </p:txBody>
      </p:sp>
      <p:sp>
        <p:nvSpPr>
          <p:cNvPr id="110595" name="Rectangle 2"/>
          <p:cNvSpPr>
            <a:spLocks noGrp="1" noRot="1" noChangeAspect="1" noChangeArrowheads="1" noTextEdit="1"/>
          </p:cNvSpPr>
          <p:nvPr>
            <p:ph type="sldImg"/>
          </p:nvPr>
        </p:nvSpPr>
        <p:spPr bwMode="auto">
          <a:noFill/>
          <a:ln>
            <a:solidFill>
              <a:srgbClr val="000000"/>
            </a:solidFill>
            <a:miter lim="800000"/>
          </a:ln>
        </p:spPr>
      </p:sp>
      <p:sp>
        <p:nvSpPr>
          <p:cNvPr id="110596"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dirty="0" smtClean="0"/>
              <a:t>　　第一阶段：</a:t>
            </a:r>
            <a:r>
              <a:rPr lang="zh-CN" altLang="en-US" dirty="0" smtClean="0">
                <a:solidFill>
                  <a:schemeClr val="bg2"/>
                </a:solidFill>
                <a:ea typeface="黑体" panose="02010600030101010101" pitchFamily="49" charset="-122"/>
              </a:rPr>
              <a:t>最早可以追溯二十世纪</a:t>
            </a:r>
            <a:r>
              <a:rPr lang="en-US" altLang="zh-CN" dirty="0" smtClean="0">
                <a:solidFill>
                  <a:schemeClr val="bg2"/>
                </a:solidFill>
                <a:ea typeface="黑体" panose="02010600030101010101" pitchFamily="49" charset="-122"/>
              </a:rPr>
              <a:t>70</a:t>
            </a:r>
            <a:r>
              <a:rPr lang="zh-CN" altLang="en-US" dirty="0" smtClean="0">
                <a:solidFill>
                  <a:schemeClr val="bg2"/>
                </a:solidFill>
                <a:ea typeface="黑体" panose="02010600030101010101" pitchFamily="49" charset="-122"/>
              </a:rPr>
              <a:t>年代越战时期使用的传统的传感器系统。当年美越双方在密林覆盖的</a:t>
            </a:r>
            <a:r>
              <a:rPr lang="zh-CN" altLang="zh-CN" dirty="0" smtClean="0">
                <a:solidFill>
                  <a:schemeClr val="bg2"/>
                </a:solidFill>
                <a:latin typeface="Times New Roman" panose="02020603050405020304" pitchFamily="18" charset="0"/>
                <a:ea typeface="黑体" panose="02010600030101010101" pitchFamily="49" charset="-122"/>
              </a:rPr>
              <a:t>“</a:t>
            </a:r>
            <a:r>
              <a:rPr lang="zh-CN" altLang="zh-CN" dirty="0" smtClean="0">
                <a:solidFill>
                  <a:schemeClr val="bg2"/>
                </a:solidFill>
                <a:latin typeface="黑体" panose="02010600030101010101" pitchFamily="49" charset="-122"/>
                <a:ea typeface="黑体" panose="02010600030101010101" pitchFamily="49" charset="-122"/>
              </a:rPr>
              <a:t>胡志明小道</a:t>
            </a:r>
            <a:r>
              <a:rPr lang="zh-CN" altLang="zh-CN" dirty="0" smtClean="0">
                <a:solidFill>
                  <a:schemeClr val="bg2"/>
                </a:solidFill>
                <a:latin typeface="Times New Roman" panose="02020603050405020304" pitchFamily="18" charset="0"/>
                <a:ea typeface="黑体" panose="02010600030101010101" pitchFamily="49" charset="-122"/>
              </a:rPr>
              <a:t>”</a:t>
            </a:r>
            <a:r>
              <a:rPr lang="zh-CN" altLang="zh-CN" dirty="0" smtClean="0">
                <a:solidFill>
                  <a:schemeClr val="bg2"/>
                </a:solidFill>
                <a:latin typeface="黑体" panose="02010600030101010101" pitchFamily="49" charset="-122"/>
                <a:ea typeface="黑体" panose="02010600030101010101" pitchFamily="49" charset="-122"/>
              </a:rPr>
              <a:t>进行了一场血腥较量，这条道路是</a:t>
            </a:r>
            <a:r>
              <a:rPr lang="zh-CN" altLang="en-US" dirty="0" smtClean="0"/>
              <a:t>胡志明部队向南方游击队源源不断输送物资的秘密通道，美军曾经绞尽脑汁动用航空兵狂轰滥炸</a:t>
            </a:r>
            <a:r>
              <a:rPr lang="en-US" altLang="zh-CN" dirty="0" smtClean="0"/>
              <a:t>,</a:t>
            </a:r>
            <a:r>
              <a:rPr lang="zh-CN" altLang="en-US" dirty="0" smtClean="0"/>
              <a:t>但效果不大。后来，美军投放了</a:t>
            </a:r>
            <a:r>
              <a:rPr lang="en-US" altLang="zh-CN" dirty="0" smtClean="0"/>
              <a:t>2</a:t>
            </a:r>
            <a:r>
              <a:rPr lang="zh-CN" altLang="en-US" dirty="0" smtClean="0"/>
              <a:t>万多个“热带树”传感器。</a:t>
            </a:r>
            <a:endParaRPr lang="zh-CN"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首页">
    <p:bg>
      <p:bgPr>
        <a:blipFill dpi="0" rotWithShape="1">
          <a:blip r:embed="rId2" cstate="print">
            <a:lum/>
          </a:blip>
          <a:srcRect/>
          <a:stretch>
            <a:fillRect t="-28000" b="-28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Tree>
  </p:cSld>
  <p:clrMapOvr>
    <a:masterClrMapping/>
  </p:clrMapOvr>
  <p:transition spd="slow">
    <p:comb/>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24417" y="260350"/>
            <a:ext cx="11243733" cy="504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642938"/>
            <a:ext cx="10972800" cy="7747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a:xfrm>
            <a:off x="609600" y="6356351"/>
            <a:ext cx="2844800" cy="365125"/>
          </a:xfrm>
          <a:prstGeom prst="rect">
            <a:avLst/>
          </a:prstGeom>
        </p:spPr>
        <p:txBody>
          <a:bodyPr/>
          <a:lstStyle>
            <a:lvl1pPr>
              <a:defRPr/>
            </a:lvl1pPr>
          </a:lstStyle>
          <a:p>
            <a:pPr>
              <a:defRPr/>
            </a:pPr>
            <a:fld id="{1D95D038-90B5-4DEF-9180-08039166D58B}" type="datetimeFigureOut">
              <a:rPr lang="zh-CN" altLang="en-US"/>
            </a:fld>
            <a:endParaRPr lang="zh-CN" altLang="en-US"/>
          </a:p>
        </p:txBody>
      </p:sp>
      <p:sp>
        <p:nvSpPr>
          <p:cNvPr id="6" name="页脚占位符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296A8F90-5A3D-4E69-965A-0EC4E86D6E8D}"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cover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84800" cy="4525963"/>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8"/>
            <a:ext cx="5384800" cy="2187575"/>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p:cover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10" name="TextBox 3"/>
          <p:cNvSpPr txBox="1"/>
          <p:nvPr userDrawn="1"/>
        </p:nvSpPr>
        <p:spPr>
          <a:xfrm>
            <a:off x="2280569" y="692254"/>
            <a:ext cx="1451475" cy="369332"/>
          </a:xfrm>
          <a:prstGeom prst="rect">
            <a:avLst/>
          </a:prstGeom>
          <a:noFill/>
        </p:spPr>
        <p:txBody>
          <a:bodyPr wrap="square">
            <a:spAutoFit/>
          </a:bodyPr>
          <a:lstStyle/>
          <a:p>
            <a:pPr algn="l">
              <a:defRPr/>
            </a:pPr>
            <a:r>
              <a:rPr lang="zh-CN" altLang="en-US" sz="1800" b="0" dirty="0" smtClean="0">
                <a:solidFill>
                  <a:schemeClr val="tx1">
                    <a:lumMod val="65000"/>
                    <a:lumOff val="35000"/>
                  </a:schemeClr>
                </a:solidFill>
                <a:latin typeface="微软雅黑" panose="020B0503020204020204" pitchFamily="34" charset="-122"/>
                <a:ea typeface="微软雅黑" panose="020B0503020204020204" pitchFamily="34" charset="-122"/>
              </a:rPr>
              <a:t>目录页</a:t>
            </a:r>
            <a:endParaRPr lang="zh-CN" altLang="en-US" sz="18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24"/>
          <p:cNvSpPr>
            <a:spLocks noChangeArrowheads="1"/>
          </p:cNvSpPr>
          <p:nvPr userDrawn="1"/>
        </p:nvSpPr>
        <p:spPr bwMode="auto">
          <a:xfrm>
            <a:off x="1056757" y="704309"/>
            <a:ext cx="1079839" cy="492443"/>
          </a:xfrm>
          <a:prstGeom prst="rect">
            <a:avLst/>
          </a:prstGeom>
          <a:noFill/>
          <a:ln w="9525">
            <a:noFill/>
            <a:miter lim="800000"/>
          </a:ln>
        </p:spPr>
        <p:txBody>
          <a:bodyPr wrap="square" lIns="0" tIns="0" rIns="0" bIns="0">
            <a:spAutoFit/>
          </a:bodyPr>
          <a:lstStyle/>
          <a:p>
            <a:pPr algn="ctr"/>
            <a:r>
              <a:rPr lang="en-US" altLang="zh-CN" sz="1600" b="0" dirty="0" smtClean="0">
                <a:solidFill>
                  <a:schemeClr val="bg1"/>
                </a:solidFill>
                <a:ea typeface="微软雅黑" panose="020B0503020204020204" pitchFamily="34" charset="-122"/>
                <a:cs typeface="Arial Unicode MS" panose="020B0604020202020204" pitchFamily="34" charset="-122"/>
              </a:rPr>
              <a:t>CONTENTS</a:t>
            </a:r>
            <a:endParaRPr lang="en-US" altLang="zh-CN" sz="1600" b="0" dirty="0" smtClean="0">
              <a:solidFill>
                <a:schemeClr val="bg1"/>
              </a:solidFill>
              <a:ea typeface="微软雅黑" panose="020B0503020204020204" pitchFamily="34" charset="-122"/>
              <a:cs typeface="Arial Unicode MS" panose="020B0604020202020204" pitchFamily="34" charset="-122"/>
            </a:endParaRPr>
          </a:p>
          <a:p>
            <a:pPr algn="ctr"/>
            <a:r>
              <a:rPr lang="en-US" altLang="zh-CN" sz="1600" b="0" dirty="0" smtClean="0">
                <a:solidFill>
                  <a:schemeClr val="bg1"/>
                </a:solidFill>
                <a:ea typeface="微软雅黑" panose="020B0503020204020204" pitchFamily="34" charset="-122"/>
                <a:cs typeface="Arial Unicode MS" panose="020B0604020202020204" pitchFamily="34" charset="-122"/>
              </a:rPr>
              <a:t> PAGE</a:t>
            </a:r>
            <a:endParaRPr lang="en-US" altLang="zh-CN" sz="1600" b="0" dirty="0">
              <a:solidFill>
                <a:schemeClr val="bg1"/>
              </a:solidFill>
              <a:ea typeface="微软雅黑" panose="020B0503020204020204" pitchFamily="34" charset="-122"/>
              <a:cs typeface="Arial Unicode MS" panose="020B0604020202020204" pitchFamily="34" charset="-122"/>
            </a:endParaRPr>
          </a:p>
        </p:txBody>
      </p:sp>
      <p:grpSp>
        <p:nvGrpSpPr>
          <p:cNvPr id="4" name="Group 4"/>
          <p:cNvGrpSpPr/>
          <p:nvPr userDrawn="1"/>
        </p:nvGrpSpPr>
        <p:grpSpPr bwMode="auto">
          <a:xfrm>
            <a:off x="3504508" y="1707158"/>
            <a:ext cx="6911975" cy="1092200"/>
            <a:chOff x="0" y="0"/>
            <a:chExt cx="4354" cy="688"/>
          </a:xfrm>
        </p:grpSpPr>
        <p:sp>
          <p:nvSpPr>
            <p:cNvPr id="5" name="Rectangle 5"/>
            <p:cNvSpPr>
              <a:spLocks noChangeArrowheads="1"/>
            </p:cNvSpPr>
            <p:nvPr/>
          </p:nvSpPr>
          <p:spPr bwMode="auto">
            <a:xfrm>
              <a:off x="0" y="54"/>
              <a:ext cx="4354" cy="453"/>
            </a:xfrm>
            <a:prstGeom prst="rect">
              <a:avLst/>
            </a:pr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6" name="Rectangle 6"/>
            <p:cNvSpPr>
              <a:spLocks noChangeArrowheads="1"/>
            </p:cNvSpPr>
            <p:nvPr/>
          </p:nvSpPr>
          <p:spPr bwMode="auto">
            <a:xfrm>
              <a:off x="181" y="0"/>
              <a:ext cx="1497" cy="326"/>
            </a:xfrm>
            <a:prstGeom prst="rect">
              <a:avLst/>
            </a:prstGeom>
            <a:gradFill rotWithShape="1">
              <a:gsLst>
                <a:gs pos="0">
                  <a:srgbClr val="333399"/>
                </a:gs>
                <a:gs pos="100000">
                  <a:srgbClr val="BBE0E3"/>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7" name="AutoShape 9"/>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sp>
          <p:nvSpPr>
            <p:cNvPr id="8" name="AutoShape 10"/>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grpSp>
      <p:grpSp>
        <p:nvGrpSpPr>
          <p:cNvPr id="9" name="Group 11"/>
          <p:cNvGrpSpPr/>
          <p:nvPr userDrawn="1"/>
        </p:nvGrpSpPr>
        <p:grpSpPr bwMode="auto">
          <a:xfrm>
            <a:off x="3504508" y="2772370"/>
            <a:ext cx="6911975" cy="1092200"/>
            <a:chOff x="0" y="0"/>
            <a:chExt cx="4354" cy="688"/>
          </a:xfrm>
        </p:grpSpPr>
        <p:sp>
          <p:nvSpPr>
            <p:cNvPr id="12" name="Rectangle 12"/>
            <p:cNvSpPr>
              <a:spLocks noChangeArrowheads="1"/>
            </p:cNvSpPr>
            <p:nvPr/>
          </p:nvSpPr>
          <p:spPr bwMode="auto">
            <a:xfrm>
              <a:off x="0" y="54"/>
              <a:ext cx="4354" cy="453"/>
            </a:xfrm>
            <a:prstGeom prst="rect">
              <a:avLst/>
            </a:pr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13" name="Rectangle 13"/>
            <p:cNvSpPr>
              <a:spLocks noChangeArrowheads="1"/>
            </p:cNvSpPr>
            <p:nvPr/>
          </p:nvSpPr>
          <p:spPr bwMode="auto">
            <a:xfrm>
              <a:off x="181" y="0"/>
              <a:ext cx="1497" cy="326"/>
            </a:xfrm>
            <a:prstGeom prst="rect">
              <a:avLst/>
            </a:prstGeom>
            <a:gradFill rotWithShape="1">
              <a:gsLst>
                <a:gs pos="0">
                  <a:srgbClr val="333399"/>
                </a:gs>
                <a:gs pos="100000">
                  <a:srgbClr val="BBE0E3"/>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14" name="AutoShape 16"/>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sp>
          <p:nvSpPr>
            <p:cNvPr id="15" name="AutoShape 17"/>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grpSp>
      <p:grpSp>
        <p:nvGrpSpPr>
          <p:cNvPr id="16" name="Group 18"/>
          <p:cNvGrpSpPr/>
          <p:nvPr userDrawn="1"/>
        </p:nvGrpSpPr>
        <p:grpSpPr bwMode="auto">
          <a:xfrm>
            <a:off x="3504508" y="3810595"/>
            <a:ext cx="6911975" cy="1092200"/>
            <a:chOff x="0" y="0"/>
            <a:chExt cx="4354" cy="688"/>
          </a:xfrm>
        </p:grpSpPr>
        <p:sp>
          <p:nvSpPr>
            <p:cNvPr id="17" name="Rectangle 19"/>
            <p:cNvSpPr>
              <a:spLocks noChangeArrowheads="1"/>
            </p:cNvSpPr>
            <p:nvPr/>
          </p:nvSpPr>
          <p:spPr bwMode="auto">
            <a:xfrm>
              <a:off x="0" y="54"/>
              <a:ext cx="4354" cy="453"/>
            </a:xfrm>
            <a:prstGeom prst="rect">
              <a:avLst/>
            </a:pr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18" name="Rectangle 20"/>
            <p:cNvSpPr>
              <a:spLocks noChangeArrowheads="1"/>
            </p:cNvSpPr>
            <p:nvPr/>
          </p:nvSpPr>
          <p:spPr bwMode="auto">
            <a:xfrm>
              <a:off x="181" y="0"/>
              <a:ext cx="1497" cy="326"/>
            </a:xfrm>
            <a:prstGeom prst="rect">
              <a:avLst/>
            </a:prstGeom>
            <a:gradFill rotWithShape="1">
              <a:gsLst>
                <a:gs pos="0">
                  <a:srgbClr val="333399"/>
                </a:gs>
                <a:gs pos="100000">
                  <a:srgbClr val="BBE0E3"/>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19" name="AutoShape 23"/>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sp>
          <p:nvSpPr>
            <p:cNvPr id="20" name="AutoShape 24"/>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grpSp>
      <p:grpSp>
        <p:nvGrpSpPr>
          <p:cNvPr id="21" name="Group 25"/>
          <p:cNvGrpSpPr/>
          <p:nvPr userDrawn="1"/>
        </p:nvGrpSpPr>
        <p:grpSpPr bwMode="auto">
          <a:xfrm>
            <a:off x="3504508" y="4875808"/>
            <a:ext cx="6911975" cy="1092200"/>
            <a:chOff x="0" y="0"/>
            <a:chExt cx="4354" cy="688"/>
          </a:xfrm>
        </p:grpSpPr>
        <p:sp>
          <p:nvSpPr>
            <p:cNvPr id="22" name="Rectangle 26"/>
            <p:cNvSpPr>
              <a:spLocks noChangeArrowheads="1"/>
            </p:cNvSpPr>
            <p:nvPr/>
          </p:nvSpPr>
          <p:spPr bwMode="auto">
            <a:xfrm>
              <a:off x="0" y="54"/>
              <a:ext cx="4354" cy="453"/>
            </a:xfrm>
            <a:prstGeom prst="rect">
              <a:avLst/>
            </a:pr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23" name="Rectangle 27"/>
            <p:cNvSpPr>
              <a:spLocks noChangeArrowheads="1"/>
            </p:cNvSpPr>
            <p:nvPr/>
          </p:nvSpPr>
          <p:spPr bwMode="auto">
            <a:xfrm>
              <a:off x="181" y="0"/>
              <a:ext cx="1497" cy="326"/>
            </a:xfrm>
            <a:prstGeom prst="rect">
              <a:avLst/>
            </a:prstGeom>
            <a:gradFill rotWithShape="1">
              <a:gsLst>
                <a:gs pos="0">
                  <a:srgbClr val="333399"/>
                </a:gs>
                <a:gs pos="100000">
                  <a:srgbClr val="BBE0E3"/>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panose="020B0604020202020204" pitchFamily="34" charset="0"/>
                <a:ea typeface="华文细黑" panose="02010600040101010101" pitchFamily="2" charset="-122"/>
              </a:endParaRPr>
            </a:p>
          </p:txBody>
        </p:sp>
        <p:sp>
          <p:nvSpPr>
            <p:cNvPr id="24" name="AutoShape 30"/>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sp>
          <p:nvSpPr>
            <p:cNvPr id="25" name="AutoShape 31"/>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panose="020B0604020202020204" pitchFamily="34" charset="0"/>
              </a:endParaRPr>
            </a:p>
          </p:txBody>
        </p:sp>
      </p:grpSp>
      <p:sp>
        <p:nvSpPr>
          <p:cNvPr id="26" name="TextBox 1"/>
          <p:cNvSpPr txBox="1"/>
          <p:nvPr userDrawn="1"/>
        </p:nvSpPr>
        <p:spPr>
          <a:xfrm>
            <a:off x="4195069" y="1700811"/>
            <a:ext cx="1728787" cy="523220"/>
          </a:xfrm>
          <a:prstGeom prst="rect">
            <a:avLst/>
          </a:prstGeom>
          <a:noFill/>
        </p:spPr>
        <p:txBody>
          <a:bodyPr>
            <a:spAutoFit/>
          </a:bodyPr>
          <a:lstStyle/>
          <a:p>
            <a:pPr fontAlgn="base">
              <a:spcBef>
                <a:spcPct val="0"/>
              </a:spcBef>
              <a:spcAft>
                <a:spcPct val="0"/>
              </a:spcAft>
              <a:defRPr/>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第一部分</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TextBox 65"/>
          <p:cNvSpPr txBox="1"/>
          <p:nvPr userDrawn="1"/>
        </p:nvSpPr>
        <p:spPr>
          <a:xfrm>
            <a:off x="4204597" y="2770788"/>
            <a:ext cx="1728787" cy="523220"/>
          </a:xfrm>
          <a:prstGeom prst="rect">
            <a:avLst/>
          </a:prstGeom>
          <a:noFill/>
        </p:spPr>
        <p:txBody>
          <a:bodyPr>
            <a:spAutoFit/>
          </a:bodyPr>
          <a:lstStyle/>
          <a:p>
            <a:pPr fontAlgn="base">
              <a:spcBef>
                <a:spcPct val="0"/>
              </a:spcBef>
              <a:spcAft>
                <a:spcPct val="0"/>
              </a:spcAft>
              <a:defRPr/>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第二部分</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TextBox 66"/>
          <p:cNvSpPr txBox="1"/>
          <p:nvPr userDrawn="1"/>
        </p:nvSpPr>
        <p:spPr>
          <a:xfrm>
            <a:off x="4204597" y="3818537"/>
            <a:ext cx="1728787" cy="523220"/>
          </a:xfrm>
          <a:prstGeom prst="rect">
            <a:avLst/>
          </a:prstGeom>
          <a:noFill/>
        </p:spPr>
        <p:txBody>
          <a:bodyPr>
            <a:spAutoFit/>
          </a:bodyPr>
          <a:lstStyle/>
          <a:p>
            <a:pPr fontAlgn="base">
              <a:spcBef>
                <a:spcPct val="0"/>
              </a:spcBef>
              <a:spcAft>
                <a:spcPct val="0"/>
              </a:spcAft>
              <a:defRPr/>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第三部分</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TextBox 67"/>
          <p:cNvSpPr txBox="1"/>
          <p:nvPr userDrawn="1"/>
        </p:nvSpPr>
        <p:spPr>
          <a:xfrm>
            <a:off x="4204597" y="4878988"/>
            <a:ext cx="1728787" cy="523220"/>
          </a:xfrm>
          <a:prstGeom prst="rect">
            <a:avLst/>
          </a:prstGeom>
          <a:noFill/>
        </p:spPr>
        <p:txBody>
          <a:bodyPr>
            <a:spAutoFit/>
          </a:bodyPr>
          <a:lstStyle/>
          <a:p>
            <a:pPr fontAlgn="base">
              <a:spcBef>
                <a:spcPct val="0"/>
              </a:spcBef>
              <a:spcAft>
                <a:spcPct val="0"/>
              </a:spcAft>
              <a:defRPr/>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第四部分</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 name="TextBox 64"/>
          <p:cNvSpPr txBox="1"/>
          <p:nvPr userDrawn="1"/>
        </p:nvSpPr>
        <p:spPr>
          <a:xfrm>
            <a:off x="6647761" y="1924645"/>
            <a:ext cx="3457575" cy="400050"/>
          </a:xfrm>
          <a:prstGeom prst="rect">
            <a:avLst/>
          </a:prstGeom>
          <a:noFill/>
        </p:spPr>
        <p:txBody>
          <a:bodyPr>
            <a:spAutoFit/>
          </a:bodyPr>
          <a:lstStyle/>
          <a:p>
            <a:pPr fontAlgn="base">
              <a:spcBef>
                <a:spcPct val="0"/>
              </a:spcBef>
              <a:spcAft>
                <a:spcPct val="0"/>
              </a:spcAft>
              <a:defRP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资源与人力资源</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TextBox 69"/>
          <p:cNvSpPr txBox="1"/>
          <p:nvPr userDrawn="1"/>
        </p:nvSpPr>
        <p:spPr>
          <a:xfrm>
            <a:off x="6662049" y="2989858"/>
            <a:ext cx="3457575" cy="400110"/>
          </a:xfrm>
          <a:prstGeom prst="rect">
            <a:avLst/>
          </a:prstGeom>
          <a:noFill/>
        </p:spPr>
        <p:txBody>
          <a:bodyPr>
            <a:spAutoFit/>
          </a:bodyPr>
          <a:lstStyle/>
          <a:p>
            <a:pPr fontAlgn="base">
              <a:spcBef>
                <a:spcPct val="0"/>
              </a:spcBef>
              <a:spcAft>
                <a:spcPct val="0"/>
              </a:spcAft>
              <a:defRP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人事管理与人力资源管理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TextBox 70"/>
          <p:cNvSpPr txBox="1"/>
          <p:nvPr userDrawn="1"/>
        </p:nvSpPr>
        <p:spPr>
          <a:xfrm>
            <a:off x="6662043" y="4056658"/>
            <a:ext cx="3744912" cy="400110"/>
          </a:xfrm>
          <a:prstGeom prst="rect">
            <a:avLst/>
          </a:prstGeom>
          <a:noFill/>
        </p:spPr>
        <p:txBody>
          <a:bodyPr>
            <a:spAutoFit/>
          </a:bodyPr>
          <a:lstStyle/>
          <a:p>
            <a:pPr fontAlgn="base">
              <a:spcBef>
                <a:spcPct val="0"/>
              </a:spcBef>
              <a:spcAft>
                <a:spcPct val="0"/>
              </a:spcAft>
              <a:defRP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中国人力资源管理的四个阶段</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TextBox 71"/>
          <p:cNvSpPr txBox="1"/>
          <p:nvPr userDrawn="1"/>
        </p:nvSpPr>
        <p:spPr>
          <a:xfrm>
            <a:off x="6662045" y="5104408"/>
            <a:ext cx="3455987" cy="400050"/>
          </a:xfrm>
          <a:prstGeom prst="rect">
            <a:avLst/>
          </a:prstGeom>
          <a:noFill/>
        </p:spPr>
        <p:txBody>
          <a:bodyPr>
            <a:spAutoFit/>
          </a:bodyPr>
          <a:lstStyle/>
          <a:p>
            <a:pPr fontAlgn="base">
              <a:spcBef>
                <a:spcPct val="0"/>
              </a:spcBef>
              <a:spcAft>
                <a:spcPct val="0"/>
              </a:spcAft>
              <a:defRPr/>
            </a:pP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rPr>
              <a:t>人力资源从业概述</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TextBox 68"/>
          <p:cNvSpPr txBox="1"/>
          <p:nvPr userDrawn="1"/>
        </p:nvSpPr>
        <p:spPr>
          <a:xfrm>
            <a:off x="2235113" y="2672365"/>
            <a:ext cx="923330" cy="2973387"/>
          </a:xfrm>
          <a:prstGeom prst="rect">
            <a:avLst/>
          </a:prstGeom>
          <a:noFill/>
        </p:spPr>
        <p:txBody>
          <a:bodyPr vert="eaVert">
            <a:spAutoFit/>
          </a:bodyPr>
          <a:lstStyle/>
          <a:p>
            <a:pPr fontAlgn="base">
              <a:spcBef>
                <a:spcPct val="0"/>
              </a:spcBef>
              <a:spcAft>
                <a:spcPct val="0"/>
              </a:spcAft>
              <a:defRPr/>
            </a:pPr>
            <a:r>
              <a:rPr lang="zh-CN" altLang="en-US" sz="4800" b="1" dirty="0" smtClean="0">
                <a:solidFill>
                  <a:srgbClr val="00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主要内容</a:t>
            </a:r>
            <a:endParaRPr lang="zh-CN" altLang="en-US" sz="4800" b="1" dirty="0">
              <a:solidFill>
                <a:srgbClr val="00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1+#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TextBox 3"/>
          <p:cNvSpPr txBox="1"/>
          <p:nvPr userDrawn="1"/>
        </p:nvSpPr>
        <p:spPr>
          <a:xfrm>
            <a:off x="2280573" y="692256"/>
            <a:ext cx="3167527" cy="369332"/>
          </a:xfrm>
          <a:prstGeom prst="rect">
            <a:avLst/>
          </a:prstGeom>
          <a:noFill/>
        </p:spPr>
        <p:txBody>
          <a:bodyPr wrap="square">
            <a:spAutoFit/>
          </a:bodyPr>
          <a:lstStyle/>
          <a:p>
            <a:pPr algn="l">
              <a:defRPr/>
            </a:pPr>
            <a:r>
              <a:rPr lang="zh-CN" altLang="en-US" sz="1800" b="0" dirty="0" smtClean="0">
                <a:solidFill>
                  <a:schemeClr val="tx1">
                    <a:lumMod val="65000"/>
                    <a:lumOff val="35000"/>
                  </a:schemeClr>
                </a:solidFill>
                <a:latin typeface="微软雅黑" panose="020B0503020204020204" pitchFamily="34" charset="-122"/>
                <a:ea typeface="微软雅黑" panose="020B0503020204020204" pitchFamily="34" charset="-122"/>
              </a:rPr>
              <a:t>人事管理与人力资源管理</a:t>
            </a:r>
            <a:endParaRPr lang="zh-CN" altLang="en-US" sz="1800" b="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24"/>
          <p:cNvSpPr>
            <a:spLocks noChangeArrowheads="1"/>
          </p:cNvSpPr>
          <p:nvPr userDrawn="1"/>
        </p:nvSpPr>
        <p:spPr bwMode="auto">
          <a:xfrm>
            <a:off x="1056757" y="565810"/>
            <a:ext cx="1079839" cy="630942"/>
          </a:xfrm>
          <a:prstGeom prst="rect">
            <a:avLst/>
          </a:prstGeom>
          <a:noFill/>
          <a:ln w="9525">
            <a:noFill/>
            <a:miter lim="800000"/>
          </a:ln>
        </p:spPr>
        <p:txBody>
          <a:bodyPr wrap="square" lIns="0" tIns="0" rIns="0" bIns="0">
            <a:spAutoFit/>
          </a:bodyPr>
          <a:lstStyle/>
          <a:p>
            <a:pPr algn="ctr">
              <a:lnSpc>
                <a:spcPct val="150000"/>
              </a:lnSpc>
            </a:pPr>
            <a:r>
              <a:rPr lang="zh-CN" altLang="en-US" sz="1800" b="1" dirty="0" smtClean="0">
                <a:solidFill>
                  <a:schemeClr val="bg1"/>
                </a:solidFill>
                <a:ea typeface="微软雅黑" panose="020B0503020204020204" pitchFamily="34" charset="-122"/>
                <a:cs typeface="Arial Unicode MS" panose="020B0604020202020204" pitchFamily="34" charset="-122"/>
              </a:rPr>
              <a:t>第二章</a:t>
            </a:r>
            <a:endParaRPr lang="en-US" altLang="zh-CN" sz="1800" b="1" dirty="0" smtClean="0">
              <a:solidFill>
                <a:schemeClr val="bg1"/>
              </a:solidFill>
              <a:ea typeface="微软雅黑" panose="020B0503020204020204" pitchFamily="34" charset="-122"/>
              <a:cs typeface="Arial Unicode MS" panose="020B0604020202020204" pitchFamily="34" charset="-122"/>
            </a:endParaRPr>
          </a:p>
          <a:p>
            <a:pPr algn="ctr"/>
            <a:r>
              <a:rPr lang="zh-CN" altLang="en-US" sz="1400" b="0" dirty="0" smtClean="0">
                <a:solidFill>
                  <a:schemeClr val="bg1"/>
                </a:solidFill>
                <a:ea typeface="微软雅黑" panose="020B0503020204020204" pitchFamily="34" charset="-122"/>
                <a:cs typeface="Arial Unicode MS" panose="020B0604020202020204" pitchFamily="34" charset="-122"/>
              </a:rPr>
              <a:t>正文</a:t>
            </a:r>
            <a:endParaRPr lang="en-US" altLang="zh-CN" sz="1400" b="0" dirty="0">
              <a:solidFill>
                <a:schemeClr val="bg1"/>
              </a:solidFill>
              <a:ea typeface="微软雅黑" panose="020B0503020204020204" pitchFamily="34" charset="-122"/>
              <a:cs typeface="Arial Unicode MS" panose="020B0604020202020204" pitchFamily="34" charset="-122"/>
            </a:endParaRPr>
          </a:p>
        </p:txBody>
      </p:sp>
      <p:sp>
        <p:nvSpPr>
          <p:cNvPr id="7" name="矩形 6"/>
          <p:cNvSpPr/>
          <p:nvPr userDrawn="1"/>
        </p:nvSpPr>
        <p:spPr>
          <a:xfrm>
            <a:off x="5088151" y="692254"/>
            <a:ext cx="2267661"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2.2 </a:t>
            </a:r>
            <a:r>
              <a:rPr lang="en-US" altLang="zh-CN" sz="1800" b="0" dirty="0" smtClean="0">
                <a:solidFill>
                  <a:schemeClr val="bg1"/>
                </a:solidFill>
                <a:ea typeface="微软雅黑" panose="020B0503020204020204" pitchFamily="34" charset="-122"/>
                <a:cs typeface="Arial Unicode MS" panose="020B0604020202020204" pitchFamily="34" charset="-122"/>
              </a:rPr>
              <a:t> </a:t>
            </a:r>
            <a:r>
              <a:rPr lang="zh-CN" altLang="en-US" sz="1800" b="0" baseline="0" dirty="0" smtClean="0">
                <a:solidFill>
                  <a:schemeClr val="bg1"/>
                </a:solidFill>
                <a:ea typeface="微软雅黑" panose="020B0503020204020204" pitchFamily="34" charset="-122"/>
                <a:cs typeface="Arial Unicode MS" panose="020B0604020202020204" pitchFamily="34" charset="-122"/>
              </a:rPr>
              <a:t>人力资源管理</a:t>
            </a:r>
            <a:endParaRPr lang="en-US" altLang="zh-CN" sz="1400" b="0" dirty="0" smtClean="0">
              <a:solidFill>
                <a:schemeClr val="bg1"/>
              </a:solidFill>
              <a:ea typeface="微软雅黑" panose="020B0503020204020204" pitchFamily="34" charset="-122"/>
              <a:cs typeface="Arial Unicode MS" panose="020B0604020202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尾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3"/>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8"/>
            <a:ext cx="2844800" cy="365125"/>
          </a:xfrm>
          <a:prstGeom prst="rect">
            <a:avLst/>
          </a:prstGeom>
        </p:spPr>
        <p:txBody>
          <a:bodyPr/>
          <a:lstStyle>
            <a:lvl1pPr>
              <a:defRPr/>
            </a:lvl1pPr>
          </a:lstStyle>
          <a:p>
            <a:pPr>
              <a:defRPr/>
            </a:pPr>
            <a:fld id="{DFCBD113-544D-42C8-A1A8-4157321161CD}" type="datetimeFigureOut">
              <a:rPr lang="zh-CN" altLang="en-US"/>
            </a:fld>
            <a:endParaRPr lang="zh-CN" altLang="en-US"/>
          </a:p>
        </p:txBody>
      </p:sp>
      <p:sp>
        <p:nvSpPr>
          <p:cNvPr id="5" name="页脚占位符 4"/>
          <p:cNvSpPr>
            <a:spLocks noGrp="1"/>
          </p:cNvSpPr>
          <p:nvPr>
            <p:ph type="ftr" sz="quarter" idx="11"/>
          </p:nvPr>
        </p:nvSpPr>
        <p:spPr>
          <a:xfrm>
            <a:off x="4165600" y="6356358"/>
            <a:ext cx="3860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600" y="6356358"/>
            <a:ext cx="2844800" cy="365125"/>
          </a:xfrm>
          <a:prstGeom prst="rect">
            <a:avLst/>
          </a:prstGeom>
        </p:spPr>
        <p:txBody>
          <a:bodyPr/>
          <a:lstStyle>
            <a:lvl1pPr>
              <a:defRPr/>
            </a:lvl1pPr>
          </a:lstStyle>
          <a:p>
            <a:pPr>
              <a:defRPr/>
            </a:pPr>
            <a:fld id="{13CA4149-6E4A-4024-A1F5-EA955721A5AF}" type="slidenum">
              <a:rPr lang="zh-CN" altLang="en-US"/>
            </a:fld>
            <a:endParaRPr lang="zh-CN" altLang="en-US"/>
          </a:p>
        </p:txBody>
      </p:sp>
    </p:spTree>
  </p:cSld>
  <p:clrMapOvr>
    <a:masterClrMapping/>
  </p:clrMapOvr>
  <p:transition spd="med">
    <p:split orient="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5" name="对角圆角矩形 4"/>
          <p:cNvSpPr/>
          <p:nvPr userDrawn="1"/>
        </p:nvSpPr>
        <p:spPr>
          <a:xfrm>
            <a:off x="952464" y="71414"/>
            <a:ext cx="8023856" cy="714356"/>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56640" y="88900"/>
            <a:ext cx="10583976" cy="679450"/>
          </a:xfrm>
          <a:prstGeom prst="rect">
            <a:avLst/>
          </a:prstGeom>
        </p:spPr>
        <p:txBody>
          <a:bodyPr/>
          <a:lstStyle>
            <a:lvl1pPr algn="l">
              <a:defRPr sz="36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914400" y="1071245"/>
            <a:ext cx="10730230" cy="4611370"/>
          </a:xfrm>
          <a:prstGeom prst="rect">
            <a:avLst/>
          </a:prstGeom>
        </p:spPr>
        <p:txBody>
          <a:bodyPr/>
          <a:lstStyle>
            <a:lvl1pPr algn="just">
              <a:defRPr>
                <a:latin typeface="微软雅黑" panose="020B0503020204020204" pitchFamily="34" charset="-122"/>
                <a:ea typeface="微软雅黑" panose="020B0503020204020204" pitchFamily="34" charset="-122"/>
              </a:defRPr>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页脚占位符 3"/>
          <p:cNvSpPr>
            <a:spLocks noGrp="1"/>
          </p:cNvSpPr>
          <p:nvPr>
            <p:ph type="ftr" sz="quarter" idx="10"/>
          </p:nvPr>
        </p:nvSpPr>
        <p:spPr>
          <a:xfrm>
            <a:off x="624417" y="6524625"/>
            <a:ext cx="10261600" cy="273050"/>
          </a:xfrm>
          <a:prstGeom prst="rect">
            <a:avLst/>
          </a:prstGeom>
        </p:spPr>
        <p:txBody>
          <a:bodyPr vert="horz" wrap="square" lIns="91440" tIns="45720" rIns="91440" bIns="45720" numCol="1" anchor="t" anchorCtr="0" compatLnSpc="1"/>
          <a:lstStyle>
            <a:lvl1pPr eaLnBrk="0" hangingPunct="0">
              <a:defRPr>
                <a:ea typeface="宋体" panose="02010600030101010101" pitchFamily="2" charset="-122"/>
              </a:defRPr>
            </a:lvl1pPr>
          </a:lstStyle>
          <a:p>
            <a:pPr>
              <a:defRPr/>
            </a:pP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5" name="对角圆角矩形 4"/>
          <p:cNvSpPr/>
          <p:nvPr userDrawn="1"/>
        </p:nvSpPr>
        <p:spPr>
          <a:xfrm>
            <a:off x="952464" y="71414"/>
            <a:ext cx="8023856" cy="714356"/>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56640" y="88900"/>
            <a:ext cx="10583976" cy="679450"/>
          </a:xfrm>
          <a:prstGeom prst="rect">
            <a:avLst/>
          </a:prstGeom>
        </p:spPr>
        <p:txBody>
          <a:bodyPr/>
          <a:lstStyle>
            <a:lvl1pPr algn="l">
              <a:defRPr sz="36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页脚占位符 3"/>
          <p:cNvSpPr>
            <a:spLocks noGrp="1"/>
          </p:cNvSpPr>
          <p:nvPr>
            <p:ph type="ftr" sz="quarter" idx="10"/>
          </p:nvPr>
        </p:nvSpPr>
        <p:spPr>
          <a:xfrm>
            <a:off x="624417" y="6524625"/>
            <a:ext cx="10261600" cy="273050"/>
          </a:xfrm>
          <a:prstGeom prst="rect">
            <a:avLst/>
          </a:prstGeom>
        </p:spPr>
        <p:txBody>
          <a:bodyPr vert="horz" wrap="square" lIns="91440" tIns="45720" rIns="91440" bIns="45720" numCol="1" anchor="t" anchorCtr="0" compatLnSpc="1"/>
          <a:lstStyle>
            <a:lvl1pPr eaLnBrk="0" hangingPunct="0">
              <a:defRPr>
                <a:ea typeface="宋体" panose="02010600030101010101" pitchFamily="2" charset="-122"/>
              </a:defRPr>
            </a:lvl1pPr>
          </a:lstStyle>
          <a:p>
            <a:pPr>
              <a:defRPr/>
            </a:pP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52464" y="44624"/>
            <a:ext cx="10688152" cy="839788"/>
          </a:xfrm>
          <a:prstGeom prst="rect">
            <a:avLst/>
          </a:prstGeom>
        </p:spPr>
        <p:txBody>
          <a:bodyPr/>
          <a:lstStyle>
            <a:lvl1pPr marL="0" algn="l" defTabSz="914400" rtl="0" eaLnBrk="1" latinLnBrk="0" hangingPunct="1">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911424" y="1071546"/>
            <a:ext cx="10729192" cy="4611687"/>
          </a:xfrm>
          <a:prstGeom prst="rect">
            <a:avLst/>
          </a:prstGeom>
        </p:spPr>
        <p:txBody>
          <a:bodyPr/>
          <a:lstStyle>
            <a:lvl1pPr algn="just">
              <a:defRPr>
                <a:latin typeface="微软雅黑" panose="020B0503020204020204" pitchFamily="34" charset="-122"/>
                <a:ea typeface="微软雅黑" panose="020B0503020204020204" pitchFamily="34" charset="-122"/>
              </a:defRPr>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页脚占位符 3"/>
          <p:cNvSpPr>
            <a:spLocks noGrp="1"/>
          </p:cNvSpPr>
          <p:nvPr>
            <p:ph type="ftr" sz="quarter" idx="10"/>
          </p:nvPr>
        </p:nvSpPr>
        <p:spPr>
          <a:xfrm>
            <a:off x="624417" y="6524625"/>
            <a:ext cx="10261600" cy="273050"/>
          </a:xfrm>
          <a:prstGeom prst="rect">
            <a:avLst/>
          </a:prstGeom>
        </p:spPr>
        <p:txBody>
          <a:bodyPr vert="horz" wrap="square" lIns="91440" tIns="45720" rIns="91440" bIns="45720" numCol="1" anchor="t" anchorCtr="0" compatLnSpc="1"/>
          <a:lstStyle>
            <a:lvl1pPr eaLnBrk="0" hangingPunct="0">
              <a:defRPr>
                <a:ea typeface="宋体" panose="02010600030101010101" pitchFamily="2" charset="-122"/>
              </a:defRPr>
            </a:lvl1pPr>
          </a:lstStyle>
          <a:p>
            <a:pPr>
              <a:defRPr/>
            </a:pP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52464" y="44624"/>
            <a:ext cx="10688152" cy="839788"/>
          </a:xfrm>
          <a:prstGeom prst="rect">
            <a:avLst/>
          </a:prstGeom>
        </p:spPr>
        <p:txBody>
          <a:bodyPr/>
          <a:lstStyle>
            <a:lvl1pPr marL="0" algn="ctr" defTabSz="914400" rtl="0" eaLnBrk="1" latinLnBrk="0" hangingPunct="1">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dirty="0" smtClean="0"/>
              <a:t>单击此处编辑母版标题样式</a:t>
            </a:r>
            <a:endParaRPr lang="zh-CN" altLang="en-US" dirty="0"/>
          </a:p>
        </p:txBody>
      </p:sp>
      <p:sp>
        <p:nvSpPr>
          <p:cNvPr id="4" name="页脚占位符 3"/>
          <p:cNvSpPr>
            <a:spLocks noGrp="1"/>
          </p:cNvSpPr>
          <p:nvPr>
            <p:ph type="ftr" sz="quarter" idx="10"/>
          </p:nvPr>
        </p:nvSpPr>
        <p:spPr>
          <a:xfrm>
            <a:off x="624417" y="6524625"/>
            <a:ext cx="10261600" cy="273050"/>
          </a:xfrm>
          <a:prstGeom prst="rect">
            <a:avLst/>
          </a:prstGeom>
        </p:spPr>
        <p:txBody>
          <a:bodyPr vert="horz" wrap="square" lIns="91440" tIns="45720" rIns="91440" bIns="45720" numCol="1" anchor="t" anchorCtr="0" compatLnSpc="1"/>
          <a:lstStyle>
            <a:lvl1pPr eaLnBrk="0" hangingPunct="0">
              <a:defRPr>
                <a:ea typeface="宋体" panose="02010600030101010101" pitchFamily="2" charset="-122"/>
              </a:defRPr>
            </a:lvl1pPr>
          </a:lstStyle>
          <a:p>
            <a:pPr>
              <a:defRPr/>
            </a:pP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弦形 5"/>
          <p:cNvSpPr/>
          <p:nvPr userDrawn="1"/>
        </p:nvSpPr>
        <p:spPr>
          <a:xfrm rot="6746465">
            <a:off x="5734413" y="6451453"/>
            <a:ext cx="720000" cy="719625"/>
          </a:xfrm>
          <a:prstGeom prst="chord">
            <a:avLst>
              <a:gd name="adj1" fmla="val 3577158"/>
              <a:gd name="adj2" fmla="val 15329001"/>
            </a:avLst>
          </a:prstGeom>
          <a:solidFill>
            <a:srgbClr val="3B7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dirty="0"/>
          </a:p>
        </p:txBody>
      </p:sp>
      <p:cxnSp>
        <p:nvCxnSpPr>
          <p:cNvPr id="7" name="直接连接符 6"/>
          <p:cNvCxnSpPr/>
          <p:nvPr userDrawn="1"/>
        </p:nvCxnSpPr>
        <p:spPr>
          <a:xfrm>
            <a:off x="6554163" y="6741368"/>
            <a:ext cx="5634665" cy="0"/>
          </a:xfrm>
          <a:prstGeom prst="line">
            <a:avLst/>
          </a:prstGeom>
          <a:ln w="22479">
            <a:solidFill>
              <a:srgbClr val="3B79CE"/>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6741368"/>
            <a:ext cx="5634665" cy="0"/>
          </a:xfrm>
          <a:prstGeom prst="line">
            <a:avLst/>
          </a:prstGeom>
          <a:ln w="22479">
            <a:solidFill>
              <a:srgbClr val="3B79CE"/>
            </a:solidFill>
          </a:ln>
        </p:spPr>
        <p:style>
          <a:lnRef idx="1">
            <a:schemeClr val="accent1"/>
          </a:lnRef>
          <a:fillRef idx="0">
            <a:schemeClr val="accent1"/>
          </a:fillRef>
          <a:effectRef idx="0">
            <a:schemeClr val="accent1"/>
          </a:effectRef>
          <a:fontRef idx="minor">
            <a:schemeClr val="tx1"/>
          </a:fontRef>
        </p:style>
      </p:cxnSp>
      <p:sp>
        <p:nvSpPr>
          <p:cNvPr id="10" name="弧形 9"/>
          <p:cNvSpPr/>
          <p:nvPr userDrawn="1"/>
        </p:nvSpPr>
        <p:spPr>
          <a:xfrm>
            <a:off x="5626604" y="6343232"/>
            <a:ext cx="935617" cy="936104"/>
          </a:xfrm>
          <a:prstGeom prst="arc">
            <a:avLst>
              <a:gd name="adj1" fmla="val 11317002"/>
              <a:gd name="adj2" fmla="val 21097504"/>
            </a:avLst>
          </a:prstGeom>
          <a:ln w="22479">
            <a:solidFill>
              <a:srgbClr val="3B79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11" name="TextBox 15"/>
          <p:cNvSpPr txBox="1"/>
          <p:nvPr userDrawn="1"/>
        </p:nvSpPr>
        <p:spPr>
          <a:xfrm>
            <a:off x="5894212" y="6531996"/>
            <a:ext cx="425116" cy="338554"/>
          </a:xfrm>
          <a:prstGeom prst="rect">
            <a:avLst/>
          </a:prstGeom>
          <a:noFill/>
        </p:spPr>
        <p:txBody>
          <a:bodyPr wrap="none" rtlCol="0">
            <a:spAutoFit/>
          </a:bodyPr>
          <a:lstStyle/>
          <a:p>
            <a:pPr algn="ctr"/>
            <a:fld id="{2EEF1883-7A0E-4F66-9932-E581691AD397}" type="slidenum">
              <a:rPr lang="zh-CN" altLang="en-US" sz="1600" smtClean="0">
                <a:solidFill>
                  <a:schemeClr val="bg1"/>
                </a:solidFill>
              </a:rPr>
            </a:fld>
            <a:endParaRPr lang="zh-CN" altLang="en-US" sz="1600" b="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userDrawn="1"/>
        </p:nvCxnSpPr>
        <p:spPr>
          <a:xfrm>
            <a:off x="952464" y="928670"/>
            <a:ext cx="10715700" cy="1588"/>
          </a:xfrm>
          <a:prstGeom prst="line">
            <a:avLst/>
          </a:prstGeom>
          <a:ln w="101600" cmpd="thickThin"/>
        </p:spPr>
        <p:style>
          <a:lnRef idx="1">
            <a:schemeClr val="accent1"/>
          </a:lnRef>
          <a:fillRef idx="0">
            <a:schemeClr val="accent1"/>
          </a:fillRef>
          <a:effectRef idx="0">
            <a:schemeClr val="accent1"/>
          </a:effectRef>
          <a:fontRef idx="minor">
            <a:schemeClr val="tx1"/>
          </a:fontRef>
        </p:style>
      </p:cxnSp>
      <p:pic>
        <p:nvPicPr>
          <p:cNvPr id="12" name="Picture 1" descr="C:\Users\Puhb\Pictures\川农图片\川农图标.jpg"/>
          <p:cNvPicPr>
            <a:picLocks noChangeAspect="1" noChangeArrowheads="1"/>
          </p:cNvPicPr>
          <p:nvPr userDrawn="1"/>
        </p:nvPicPr>
        <p:blipFill>
          <a:blip r:embed="rId15" cstate="print">
            <a:duotone>
              <a:schemeClr val="accent5">
                <a:shade val="45000"/>
                <a:satMod val="135000"/>
              </a:schemeClr>
              <a:prstClr val="white"/>
            </a:duotone>
          </a:blip>
          <a:srcRect/>
          <a:stretch>
            <a:fillRect/>
          </a:stretch>
        </p:blipFill>
        <p:spPr bwMode="auto">
          <a:xfrm>
            <a:off x="119336" y="116632"/>
            <a:ext cx="785818" cy="785818"/>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6" Type="http://schemas.openxmlformats.org/officeDocument/2006/relationships/notesSlide" Target="../notesSlides/notesSlide4.xml"/><Relationship Id="rId15" Type="http://schemas.openxmlformats.org/officeDocument/2006/relationships/slideLayout" Target="../slideLayouts/slideLayout6.xml"/><Relationship Id="rId14" Type="http://schemas.openxmlformats.org/officeDocument/2006/relationships/image" Target="../media/image32.jpeg"/><Relationship Id="rId13" Type="http://schemas.openxmlformats.org/officeDocument/2006/relationships/image" Target="../media/image31.jpeg"/><Relationship Id="rId12" Type="http://schemas.openxmlformats.org/officeDocument/2006/relationships/image" Target="../media/image30.jpeg"/><Relationship Id="rId11" Type="http://schemas.openxmlformats.org/officeDocument/2006/relationships/image" Target="../media/image29.png"/><Relationship Id="rId10" Type="http://schemas.openxmlformats.org/officeDocument/2006/relationships/image" Target="../media/image28.jpeg"/><Relationship Id="rId1" Type="http://schemas.openxmlformats.org/officeDocument/2006/relationships/image" Target="../media/image19.jpe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33.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3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37.jpe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39.jpeg"/><Relationship Id="rId1" Type="http://schemas.openxmlformats.org/officeDocument/2006/relationships/image" Target="../media/image38.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xml"/><Relationship Id="rId2" Type="http://schemas.openxmlformats.org/officeDocument/2006/relationships/image" Target="../media/image41.png"/><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9.xml"/><Relationship Id="rId2" Type="http://schemas.openxmlformats.org/officeDocument/2006/relationships/image" Target="../media/image43.png"/><Relationship Id="rId1"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44.wmf"/></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9.xml"/><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1.xml"/><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57.jpeg"/><Relationship Id="rId1" Type="http://schemas.openxmlformats.org/officeDocument/2006/relationships/image" Target="../media/image5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6.xml"/><Relationship Id="rId10" Type="http://schemas.microsoft.com/office/2007/relationships/diagramDrawing" Target="../diagrams/drawing2.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4.xml"/><Relationship Id="rId2" Type="http://schemas.openxmlformats.org/officeDocument/2006/relationships/image" Target="../media/image5.jpeg"/><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5.xml"/><Relationship Id="rId2" Type="http://schemas.openxmlformats.org/officeDocument/2006/relationships/image" Target="../media/image5.jpeg"/><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slide" Target="slide38.xml"/><Relationship Id="rId4" Type="http://schemas.openxmlformats.org/officeDocument/2006/relationships/slide" Target="slide37.xml"/><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 Target="slide3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slide" Target="slide3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slide" Target="slide3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slide" Target="slide3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slide" Target="slide3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slide" Target="slide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xml"/><Relationship Id="rId2" Type="http://schemas.openxmlformats.org/officeDocument/2006/relationships/image" Target="../media/image5.jpeg"/><Relationship Id="rId1" Type="http://schemas.openxmlformats.org/officeDocument/2006/relationships/image" Target="../media/image4.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7.xml"/><Relationship Id="rId2" Type="http://schemas.openxmlformats.org/officeDocument/2006/relationships/image" Target="../media/image5.jpeg"/><Relationship Id="rId1" Type="http://schemas.openxmlformats.org/officeDocument/2006/relationships/image" Target="../media/image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jpeg"/><Relationship Id="rId1" Type="http://schemas.openxmlformats.org/officeDocument/2006/relationships/image" Target="../media/image8.w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61.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64.emf"/><Relationship Id="rId2" Type="http://schemas.openxmlformats.org/officeDocument/2006/relationships/oleObject" Target="../embeddings/oleObject3.bin"/><Relationship Id="rId1" Type="http://schemas.openxmlformats.org/officeDocument/2006/relationships/image" Target="../media/image63.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vmlDrawing" Target="../drawings/vmlDrawing4.vml"/><Relationship Id="rId3" Type="http://schemas.openxmlformats.org/officeDocument/2006/relationships/slideLayout" Target="../slideLayouts/slideLayout9.xml"/><Relationship Id="rId2" Type="http://schemas.openxmlformats.org/officeDocument/2006/relationships/image" Target="../media/image65.emf"/><Relationship Id="rId1" Type="http://schemas.openxmlformats.org/officeDocument/2006/relationships/oleObject" Target="../embeddings/oleObject4.bin"/></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5.vml"/><Relationship Id="rId3" Type="http://schemas.openxmlformats.org/officeDocument/2006/relationships/slideLayout" Target="../slideLayouts/slideLayout9.xml"/><Relationship Id="rId2" Type="http://schemas.openxmlformats.org/officeDocument/2006/relationships/image" Target="../media/image66.emf"/><Relationship Id="rId1"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8.png"/><Relationship Id="rId1" Type="http://schemas.openxmlformats.org/officeDocument/2006/relationships/image" Target="../media/image67.wmf"/></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9.pn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vmlDrawing" Target="../drawings/vmlDrawing6.vml"/><Relationship Id="rId5" Type="http://schemas.openxmlformats.org/officeDocument/2006/relationships/slideLayout" Target="../slideLayouts/slideLayout9.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oleObject" Target="../embeddings/oleObject6.bin"/><Relationship Id="rId1" Type="http://schemas.openxmlformats.org/officeDocument/2006/relationships/image" Target="../media/image70.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4.xml"/><Relationship Id="rId5" Type="http://schemas.openxmlformats.org/officeDocument/2006/relationships/image" Target="../media/image76.jpeg"/><Relationship Id="rId4" Type="http://schemas.openxmlformats.org/officeDocument/2006/relationships/image" Target="NULL" TargetMode="External"/><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image" Target="../media/image73.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9.xml"/><Relationship Id="rId4" Type="http://schemas.openxmlformats.org/officeDocument/2006/relationships/image" Target="../media/image81.emf"/><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image" Target="../media/image78.emf"/></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9.xml"/><Relationship Id="rId5" Type="http://schemas.openxmlformats.org/officeDocument/2006/relationships/image" Target="../media/image86.wmf"/><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3.emf"/><Relationship Id="rId1" Type="http://schemas.openxmlformats.org/officeDocument/2006/relationships/image" Target="../media/image82.emf"/></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9.xml"/><Relationship Id="rId4" Type="http://schemas.openxmlformats.org/officeDocument/2006/relationships/image" Target="../media/image90.jpeg"/><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image" Target="../media/image87.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92.png"/><Relationship Id="rId1"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94.jpeg"/><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image" Target="../media/image95.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9.xml"/><Relationship Id="rId2" Type="http://schemas.openxmlformats.org/officeDocument/2006/relationships/image" Target="../media/image97.png"/><Relationship Id="rId1" Type="http://schemas.openxmlformats.org/officeDocument/2006/relationships/image" Target="../media/image96.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00.png"/><Relationship Id="rId1" Type="http://schemas.openxmlformats.org/officeDocument/2006/relationships/image" Target="../media/image99.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image" Target="../media/image101.jpe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9.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l="-18000" r="-18000"/>
          </a:stretch>
        </a:blipFill>
        <a:effectLst/>
      </p:bgPr>
    </p:bg>
    <p:spTree>
      <p:nvGrpSpPr>
        <p:cNvPr id="1" name=""/>
        <p:cNvGrpSpPr/>
        <p:nvPr/>
      </p:nvGrpSpPr>
      <p:grpSpPr>
        <a:xfrm>
          <a:off x="0" y="0"/>
          <a:ext cx="0" cy="0"/>
          <a:chOff x="0" y="0"/>
          <a:chExt cx="0" cy="0"/>
        </a:xfrm>
      </p:grpSpPr>
      <p:sp>
        <p:nvSpPr>
          <p:cNvPr id="2" name="Rectangle 2"/>
          <p:cNvSpPr txBox="1"/>
          <p:nvPr/>
        </p:nvSpPr>
        <p:spPr>
          <a:xfrm>
            <a:off x="263352" y="1127594"/>
            <a:ext cx="11668164" cy="3093494"/>
          </a:xfrm>
          <a:prstGeom prst="rect">
            <a:avLst/>
          </a:prstGeom>
        </p:spPr>
        <p:txBody>
          <a:bodyPr/>
          <a:lstStyle/>
          <a:p>
            <a:pPr marL="914400" indent="-914400" algn="ctr">
              <a:lnSpc>
                <a:spcPct val="150000"/>
              </a:lnSpc>
              <a:spcBef>
                <a:spcPct val="20000"/>
              </a:spcBef>
              <a:defRPr/>
            </a:pPr>
            <a:r>
              <a:rPr lang="zh-CN" altLang="en-US" sz="80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rPr>
              <a:t>无线传感器网络及其应用</a:t>
            </a:r>
            <a:endParaRPr lang="zh-CN" altLang="en-US" sz="8000" dirty="0" smtClean="0">
              <a:solidFill>
                <a:srgbClr val="FFFF00"/>
              </a:solidFill>
              <a:effectLst>
                <a:glow rad="139700">
                  <a:srgbClr val="FF0000"/>
                </a:glow>
              </a:effectLst>
              <a:latin typeface="黑体" panose="02010600030101010101" pitchFamily="49" charset="-122"/>
              <a:ea typeface="黑体" panose="02010600030101010101" pitchFamily="49" charset="-122"/>
              <a:sym typeface="Calibri" panose="020F0502020204030204" pitchFamily="34" charset="0"/>
            </a:endParaRPr>
          </a:p>
        </p:txBody>
      </p:sp>
      <p:sp>
        <p:nvSpPr>
          <p:cNvPr id="3" name="Rectangle 3"/>
          <p:cNvSpPr txBox="1"/>
          <p:nvPr/>
        </p:nvSpPr>
        <p:spPr>
          <a:xfrm>
            <a:off x="2309786" y="4012569"/>
            <a:ext cx="8429683" cy="1052736"/>
          </a:xfrm>
          <a:prstGeom prst="rect">
            <a:avLst/>
          </a:prstGeom>
        </p:spPr>
        <p:txBody>
          <a:bodyPr/>
          <a:lstStyle/>
          <a:p>
            <a:pPr lvl="0" algn="ctr">
              <a:spcBef>
                <a:spcPct val="20000"/>
              </a:spcBef>
              <a:defRPr/>
            </a:pPr>
            <a:r>
              <a:rPr lang="zh-CN" altLang="en-US" sz="4400" dirty="0" smtClean="0">
                <a:solidFill>
                  <a:srgbClr val="FF3300"/>
                </a:solidFill>
                <a:effectLst>
                  <a:glow rad="76200">
                    <a:srgbClr val="FFFF00"/>
                  </a:glow>
                </a:effectLst>
                <a:latin typeface="微软雅黑" panose="020B0503020204020204" pitchFamily="34" charset="-122"/>
                <a:ea typeface="微软雅黑" panose="020B0503020204020204" pitchFamily="34" charset="-122"/>
                <a:sym typeface="Calibri" panose="020F0502020204030204" pitchFamily="34" charset="0"/>
              </a:rPr>
              <a:t>授课教师：蒲海波</a:t>
            </a:r>
            <a:endParaRPr lang="en-US" altLang="zh-CN" sz="4400" dirty="0" smtClean="0">
              <a:solidFill>
                <a:srgbClr val="FF3300"/>
              </a:solidFill>
              <a:effectLst>
                <a:glow rad="76200">
                  <a:srgbClr val="FFFF00"/>
                </a:glow>
              </a:effectLst>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65290" y="1991917"/>
            <a:ext cx="886142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4940" y="2834880"/>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0014" y="4939906"/>
            <a:ext cx="42386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065" y="2597944"/>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5364" y="4320780"/>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377" y="3726656"/>
            <a:ext cx="423863"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1427" y="2820592"/>
            <a:ext cx="423863"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p:cNvCxnSpPr>
            <a:stCxn id="5" idx="3"/>
            <a:endCxn id="8" idx="2"/>
          </p:cNvCxnSpPr>
          <p:nvPr/>
        </p:nvCxnSpPr>
        <p:spPr>
          <a:xfrm flipV="1">
            <a:off x="3063876" y="4266012"/>
            <a:ext cx="1671638" cy="94416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275" y="3240882"/>
            <a:ext cx="3055938" cy="97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Straight Connector 45"/>
          <p:cNvCxnSpPr>
            <a:stCxn id="6" idx="3"/>
            <a:endCxn id="41" idx="1"/>
          </p:cNvCxnSpPr>
          <p:nvPr/>
        </p:nvCxnSpPr>
        <p:spPr>
          <a:xfrm flipV="1">
            <a:off x="6383340" y="2464595"/>
            <a:ext cx="1165225" cy="40362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9" idx="3"/>
            <a:endCxn id="48" idx="1"/>
          </p:cNvCxnSpPr>
          <p:nvPr/>
        </p:nvCxnSpPr>
        <p:spPr>
          <a:xfrm flipV="1">
            <a:off x="9285288" y="2564608"/>
            <a:ext cx="431800" cy="52625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2" name="Straight Arrow Connector 1041"/>
          <p:cNvCxnSpPr>
            <a:stCxn id="8" idx="3"/>
          </p:cNvCxnSpPr>
          <p:nvPr/>
        </p:nvCxnSpPr>
        <p:spPr>
          <a:xfrm flipV="1">
            <a:off x="4948239" y="3944542"/>
            <a:ext cx="793750" cy="51197"/>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224338" y="3211118"/>
            <a:ext cx="1268412" cy="302419"/>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 idx="2"/>
          </p:cNvCxnSpPr>
          <p:nvPr/>
        </p:nvCxnSpPr>
        <p:spPr>
          <a:xfrm>
            <a:off x="6172201" y="3137297"/>
            <a:ext cx="261938" cy="376238"/>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8023227" y="4064795"/>
            <a:ext cx="608013" cy="472679"/>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8183564" y="3264695"/>
            <a:ext cx="690562" cy="248841"/>
          </a:xfrm>
          <a:prstGeom prst="straightConnector1">
            <a:avLst/>
          </a:prstGeom>
          <a:ln w="38100">
            <a:solidFill>
              <a:srgbClr val="92D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566988" y="2943226"/>
            <a:ext cx="144462"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3" name="Rectangle 72"/>
          <p:cNvSpPr/>
          <p:nvPr/>
        </p:nvSpPr>
        <p:spPr>
          <a:xfrm>
            <a:off x="7477127" y="2565799"/>
            <a:ext cx="144463"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5" name="Rectangle 74"/>
          <p:cNvSpPr/>
          <p:nvPr/>
        </p:nvSpPr>
        <p:spPr>
          <a:xfrm>
            <a:off x="3216276" y="5264946"/>
            <a:ext cx="142875"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6" name="Rectangle 75"/>
          <p:cNvSpPr/>
          <p:nvPr/>
        </p:nvSpPr>
        <p:spPr>
          <a:xfrm>
            <a:off x="5016501" y="4076702"/>
            <a:ext cx="142875"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8" name="Rectangle 77"/>
          <p:cNvSpPr/>
          <p:nvPr/>
        </p:nvSpPr>
        <p:spPr>
          <a:xfrm>
            <a:off x="4379913" y="3083721"/>
            <a:ext cx="144462"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79" name="Rectangle 78"/>
          <p:cNvSpPr/>
          <p:nvPr/>
        </p:nvSpPr>
        <p:spPr>
          <a:xfrm>
            <a:off x="5942013" y="3111105"/>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0" name="Rectangle 79"/>
          <p:cNvSpPr/>
          <p:nvPr/>
        </p:nvSpPr>
        <p:spPr>
          <a:xfrm>
            <a:off x="8729663" y="3142061"/>
            <a:ext cx="144462"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1" name="Rectangle 80"/>
          <p:cNvSpPr/>
          <p:nvPr/>
        </p:nvSpPr>
        <p:spPr>
          <a:xfrm>
            <a:off x="8688388" y="4293395"/>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0014" y="3405187"/>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388" y="3105150"/>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0877" y="4267201"/>
            <a:ext cx="423863"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3002" y="4574382"/>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9115" y="5319712"/>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1290" y="5211368"/>
            <a:ext cx="422275"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4139" y="5392342"/>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564" y="2194323"/>
            <a:ext cx="423862"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stCxn id="33" idx="3"/>
            <a:endCxn id="8" idx="1"/>
          </p:cNvCxnSpPr>
          <p:nvPr/>
        </p:nvCxnSpPr>
        <p:spPr>
          <a:xfrm>
            <a:off x="3063876" y="3674271"/>
            <a:ext cx="1460500" cy="32146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7090" y="2295525"/>
            <a:ext cx="422275"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Straight Connector 56"/>
          <p:cNvCxnSpPr>
            <a:stCxn id="37" idx="1"/>
            <a:endCxn id="7" idx="2"/>
          </p:cNvCxnSpPr>
          <p:nvPr/>
        </p:nvCxnSpPr>
        <p:spPr>
          <a:xfrm flipH="1" flipV="1">
            <a:off x="8828090" y="4861322"/>
            <a:ext cx="581025" cy="72747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9" idx="0"/>
            <a:endCxn id="7" idx="1"/>
          </p:cNvCxnSpPr>
          <p:nvPr/>
        </p:nvCxnSpPr>
        <p:spPr>
          <a:xfrm flipV="1">
            <a:off x="7972426" y="4591050"/>
            <a:ext cx="642938" cy="62031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5" idx="2"/>
            <a:endCxn id="36" idx="0"/>
          </p:cNvCxnSpPr>
          <p:nvPr/>
        </p:nvCxnSpPr>
        <p:spPr>
          <a:xfrm flipH="1">
            <a:off x="6434138" y="4211242"/>
            <a:ext cx="468312" cy="363140"/>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492751" y="4992293"/>
            <a:ext cx="809625" cy="596503"/>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120902" y="4737498"/>
            <a:ext cx="519113" cy="377428"/>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133600" y="3111104"/>
            <a:ext cx="211138" cy="294084"/>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8527" y="2551512"/>
            <a:ext cx="42386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Straight Connector 81"/>
          <p:cNvCxnSpPr>
            <a:endCxn id="4" idx="1"/>
          </p:cNvCxnSpPr>
          <p:nvPr/>
        </p:nvCxnSpPr>
        <p:spPr>
          <a:xfrm>
            <a:off x="2544765" y="2820592"/>
            <a:ext cx="1400175" cy="28455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9691688" y="2711055"/>
            <a:ext cx="144462"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4" name="Rectangle 83"/>
          <p:cNvSpPr/>
          <p:nvPr/>
        </p:nvSpPr>
        <p:spPr>
          <a:xfrm>
            <a:off x="7788276" y="5264946"/>
            <a:ext cx="142875"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5" name="Rectangle 84"/>
          <p:cNvSpPr/>
          <p:nvPr/>
        </p:nvSpPr>
        <p:spPr>
          <a:xfrm>
            <a:off x="9429752" y="5643564"/>
            <a:ext cx="142875" cy="10715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6" name="Rectangle 85"/>
          <p:cNvSpPr/>
          <p:nvPr/>
        </p:nvSpPr>
        <p:spPr>
          <a:xfrm>
            <a:off x="5597527" y="5620942"/>
            <a:ext cx="144463"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7" name="Rectangle 86"/>
          <p:cNvSpPr/>
          <p:nvPr/>
        </p:nvSpPr>
        <p:spPr>
          <a:xfrm>
            <a:off x="6223002" y="4482704"/>
            <a:ext cx="142875" cy="1083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8" name="Rectangle 87"/>
          <p:cNvSpPr/>
          <p:nvPr/>
        </p:nvSpPr>
        <p:spPr>
          <a:xfrm>
            <a:off x="2236790" y="4537473"/>
            <a:ext cx="142875" cy="1083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9" name="Rectangle 88"/>
          <p:cNvSpPr/>
          <p:nvPr/>
        </p:nvSpPr>
        <p:spPr>
          <a:xfrm>
            <a:off x="1631952" y="3567114"/>
            <a:ext cx="142875"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0" name="Rectangle 89"/>
          <p:cNvSpPr/>
          <p:nvPr/>
        </p:nvSpPr>
        <p:spPr>
          <a:xfrm>
            <a:off x="2990852" y="3781427"/>
            <a:ext cx="144463"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91" name="Picture 9" descr="DataMap_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75" y="3040857"/>
            <a:ext cx="2857500" cy="120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7" descr="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363" y="3050382"/>
            <a:ext cx="2857500" cy="120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3" descr="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7425" y="3040857"/>
            <a:ext cx="2857500" cy="120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2" descr="LifeIndicator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875" y="3055145"/>
            <a:ext cx="2857500" cy="120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4139" y="2877743"/>
            <a:ext cx="42386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4265" y="3914776"/>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8902" y="3429000"/>
            <a:ext cx="42227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3489" y="5405437"/>
            <a:ext cx="423862"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Straight Arrow Connector 71"/>
          <p:cNvCxnSpPr>
            <a:stCxn id="65" idx="1"/>
          </p:cNvCxnSpPr>
          <p:nvPr/>
        </p:nvCxnSpPr>
        <p:spPr>
          <a:xfrm flipH="1">
            <a:off x="8294689" y="3699275"/>
            <a:ext cx="684212" cy="78581"/>
          </a:xfrm>
          <a:prstGeom prst="straightConnector1">
            <a:avLst/>
          </a:prstGeom>
          <a:ln w="381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10077452" y="2588421"/>
            <a:ext cx="379413" cy="279797"/>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68" idx="3"/>
            <a:endCxn id="40" idx="1"/>
          </p:cNvCxnSpPr>
          <p:nvPr/>
        </p:nvCxnSpPr>
        <p:spPr>
          <a:xfrm flipV="1">
            <a:off x="4197351" y="5662614"/>
            <a:ext cx="966788" cy="11906"/>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64" idx="1"/>
            <a:endCxn id="65" idx="3"/>
          </p:cNvCxnSpPr>
          <p:nvPr/>
        </p:nvCxnSpPr>
        <p:spPr>
          <a:xfrm flipH="1" flipV="1">
            <a:off x="9401175" y="3699273"/>
            <a:ext cx="573088" cy="48577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10429877" y="2711055"/>
            <a:ext cx="144463"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1" name="Rectangle 100"/>
          <p:cNvSpPr/>
          <p:nvPr/>
        </p:nvSpPr>
        <p:spPr>
          <a:xfrm>
            <a:off x="4224339" y="5481639"/>
            <a:ext cx="142875" cy="1071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2" name="Rectangle 101"/>
          <p:cNvSpPr/>
          <p:nvPr/>
        </p:nvSpPr>
        <p:spPr>
          <a:xfrm>
            <a:off x="9983788" y="3914777"/>
            <a:ext cx="144462" cy="108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3" name="Rectangle 102"/>
          <p:cNvSpPr/>
          <p:nvPr/>
        </p:nvSpPr>
        <p:spPr>
          <a:xfrm>
            <a:off x="9120188" y="3807620"/>
            <a:ext cx="144462" cy="1071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04" name="TextBox 103"/>
          <p:cNvSpPr txBox="1"/>
          <p:nvPr/>
        </p:nvSpPr>
        <p:spPr>
          <a:xfrm>
            <a:off x="2238377" y="3429000"/>
            <a:ext cx="7643813" cy="923330"/>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a:spAutoFit/>
          </a:bodyPr>
          <a:lstStyle/>
          <a:p>
            <a:pPr algn="ctr">
              <a:lnSpc>
                <a:spcPct val="90000"/>
              </a:lnSpc>
              <a:defRPr/>
            </a:pPr>
            <a:r>
              <a:rPr lang="zh-CN" altLang="en-US" sz="3000" b="1" dirty="0">
                <a:solidFill>
                  <a:srgbClr val="0000FF"/>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Arial" panose="020B0604020202020204" pitchFamily="34" charset="0"/>
              </a:rPr>
              <a:t>无线传感网是连接物理世界与</a:t>
            </a:r>
            <a:endParaRPr lang="en-US" altLang="zh-CN" sz="3000" b="1" dirty="0">
              <a:solidFill>
                <a:srgbClr val="0000FF"/>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Arial" panose="020B0604020202020204" pitchFamily="34" charset="0"/>
            </a:endParaRPr>
          </a:p>
          <a:p>
            <a:pPr algn="ctr">
              <a:lnSpc>
                <a:spcPct val="90000"/>
              </a:lnSpc>
              <a:defRPr/>
            </a:pPr>
            <a:r>
              <a:rPr lang="zh-CN" altLang="en-US" sz="3000" b="1" dirty="0">
                <a:solidFill>
                  <a:srgbClr val="0000FF"/>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Arial" panose="020B0604020202020204" pitchFamily="34" charset="0"/>
              </a:rPr>
              <a:t>数字世界的桥梁</a:t>
            </a:r>
            <a:endParaRPr lang="zh-CN" altLang="en-US" sz="3000" b="1" dirty="0">
              <a:solidFill>
                <a:srgbClr val="0000FF"/>
              </a:solidFill>
              <a:effectLst>
                <a:outerShdw blurRad="38100" dist="38100" dir="2700000" algn="tl">
                  <a:srgbClr val="000000">
                    <a:alpha val="43137"/>
                  </a:srgbClr>
                </a:outerShdw>
              </a:effectLst>
              <a:latin typeface="黑体" panose="02010600030101010101" pitchFamily="49" charset="-122"/>
              <a:ea typeface="黑体" panose="02010600030101010101" pitchFamily="49" charset="-122"/>
              <a:cs typeface="Arial" panose="020B0604020202020204" pitchFamily="34" charset="0"/>
            </a:endParaRPr>
          </a:p>
        </p:txBody>
      </p:sp>
      <p:grpSp>
        <p:nvGrpSpPr>
          <p:cNvPr id="134" name="组合 133"/>
          <p:cNvGrpSpPr/>
          <p:nvPr/>
        </p:nvGrpSpPr>
        <p:grpSpPr bwMode="auto">
          <a:xfrm>
            <a:off x="2012951" y="3429002"/>
            <a:ext cx="8154988" cy="2241946"/>
            <a:chOff x="489166" y="3429003"/>
            <a:chExt cx="8154832" cy="2989564"/>
          </a:xfrm>
        </p:grpSpPr>
        <p:grpSp>
          <p:nvGrpSpPr>
            <p:cNvPr id="21575" name="组合 117"/>
            <p:cNvGrpSpPr/>
            <p:nvPr/>
          </p:nvGrpSpPr>
          <p:grpSpPr bwMode="auto">
            <a:xfrm>
              <a:off x="489166" y="5080167"/>
              <a:ext cx="1202514" cy="1063476"/>
              <a:chOff x="571471" y="4990112"/>
              <a:chExt cx="2764909" cy="1867888"/>
            </a:xfrm>
          </p:grpSpPr>
          <p:pic>
            <p:nvPicPr>
              <p:cNvPr id="21589" name="Picture 4" descr="C:\Users\run\Desktop\2685384_010040637626_2.jpg"/>
              <p:cNvPicPr>
                <a:picLocks noChangeAspect="1" noChangeArrowheads="1"/>
              </p:cNvPicPr>
              <p:nvPr/>
            </p:nvPicPr>
            <p:blipFill>
              <a:blip r:embed="rId9" cstate="print">
                <a:extLst>
                  <a:ext uri="{28A0092B-C50C-407E-A947-70E740481C1C}">
                    <a14:useLocalDpi xmlns:a14="http://schemas.microsoft.com/office/drawing/2010/main" val="0"/>
                  </a:ext>
                </a:extLst>
              </a:blip>
              <a:srcRect b="7791"/>
              <a:stretch>
                <a:fillRect/>
              </a:stretch>
            </p:blipFill>
            <p:spPr bwMode="auto">
              <a:xfrm>
                <a:off x="571471" y="5403839"/>
                <a:ext cx="2571768" cy="145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矩形 111"/>
              <p:cNvSpPr/>
              <p:nvPr/>
            </p:nvSpPr>
            <p:spPr>
              <a:xfrm>
                <a:off x="571471" y="4990112"/>
                <a:ext cx="2602471" cy="42107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sz="1350"/>
              </a:p>
            </p:txBody>
          </p:sp>
          <p:sp>
            <p:nvSpPr>
              <p:cNvPr id="21591" name="TextBox 112"/>
              <p:cNvSpPr txBox="1">
                <a:spLocks noChangeArrowheads="1"/>
              </p:cNvSpPr>
              <p:nvPr/>
            </p:nvSpPr>
            <p:spPr bwMode="auto">
              <a:xfrm>
                <a:off x="1326825" y="5018297"/>
                <a:ext cx="2009555" cy="54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solidFill>
                      <a:schemeClr val="bg1"/>
                    </a:solidFill>
                    <a:latin typeface="Adobe 黑体 Std R"/>
                    <a:ea typeface="Adobe 黑体 Std R"/>
                    <a:cs typeface="Adobe 黑体 Std R"/>
                  </a:rPr>
                  <a:t>湖泊</a:t>
                </a:r>
                <a:endParaRPr lang="zh-CN" altLang="en-US" sz="900">
                  <a:solidFill>
                    <a:schemeClr val="bg1"/>
                  </a:solidFill>
                  <a:latin typeface="Adobe 黑体 Std R"/>
                  <a:ea typeface="Adobe 黑体 Std R"/>
                  <a:cs typeface="Adobe 黑体 Std R"/>
                </a:endParaRPr>
              </a:p>
            </p:txBody>
          </p:sp>
        </p:grpSp>
        <p:grpSp>
          <p:nvGrpSpPr>
            <p:cNvPr id="21576" name="组合 116"/>
            <p:cNvGrpSpPr/>
            <p:nvPr/>
          </p:nvGrpSpPr>
          <p:grpSpPr bwMode="auto">
            <a:xfrm>
              <a:off x="6072199" y="5286565"/>
              <a:ext cx="1524138" cy="1132002"/>
              <a:chOff x="7587273" y="5278998"/>
              <a:chExt cx="1597963" cy="1285507"/>
            </a:xfrm>
          </p:grpSpPr>
          <p:pic>
            <p:nvPicPr>
              <p:cNvPr id="21586" name="Picture 2" descr="C:\Users\run\Desktop\988.JPG"/>
              <p:cNvPicPr>
                <a:picLocks noChangeAspect="1" noChangeArrowheads="1"/>
              </p:cNvPicPr>
              <p:nvPr/>
            </p:nvPicPr>
            <p:blipFill>
              <a:blip r:embed="rId10" cstate="print">
                <a:extLst>
                  <a:ext uri="{28A0092B-C50C-407E-A947-70E740481C1C}">
                    <a14:useLocalDpi xmlns:a14="http://schemas.microsoft.com/office/drawing/2010/main" val="0"/>
                  </a:ext>
                </a:extLst>
              </a:blip>
              <a:srcRect l="20697" t="8113"/>
              <a:stretch>
                <a:fillRect/>
              </a:stretch>
            </p:blipFill>
            <p:spPr bwMode="auto">
              <a:xfrm>
                <a:off x="7587273" y="5572140"/>
                <a:ext cx="1556727" cy="99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矩形 113"/>
              <p:cNvSpPr/>
              <p:nvPr/>
            </p:nvSpPr>
            <p:spPr>
              <a:xfrm>
                <a:off x="7587376" y="5278998"/>
                <a:ext cx="1556178" cy="29388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sz="1350"/>
              </a:p>
            </p:txBody>
          </p:sp>
          <p:sp>
            <p:nvSpPr>
              <p:cNvPr id="21588" name="TextBox 114"/>
              <p:cNvSpPr txBox="1">
                <a:spLocks noChangeArrowheads="1"/>
              </p:cNvSpPr>
              <p:nvPr/>
            </p:nvSpPr>
            <p:spPr bwMode="auto">
              <a:xfrm>
                <a:off x="7827914" y="5297303"/>
                <a:ext cx="1357322" cy="34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solidFill>
                      <a:schemeClr val="bg1"/>
                    </a:solidFill>
                    <a:latin typeface="Adobe 黑体 Std R"/>
                    <a:ea typeface="Adobe 黑体 Std R"/>
                    <a:cs typeface="Adobe 黑体 Std R"/>
                  </a:rPr>
                  <a:t>    生活区</a:t>
                </a:r>
                <a:endParaRPr lang="zh-CN" altLang="en-US" sz="900">
                  <a:solidFill>
                    <a:schemeClr val="bg1"/>
                  </a:solidFill>
                  <a:latin typeface="Adobe 黑体 Std R"/>
                  <a:ea typeface="Adobe 黑体 Std R"/>
                  <a:cs typeface="Adobe 黑体 Std R"/>
                </a:endParaRPr>
              </a:p>
            </p:txBody>
          </p:sp>
        </p:grpSp>
        <p:grpSp>
          <p:nvGrpSpPr>
            <p:cNvPr id="21577" name="组合 122"/>
            <p:cNvGrpSpPr/>
            <p:nvPr/>
          </p:nvGrpSpPr>
          <p:grpSpPr bwMode="auto">
            <a:xfrm>
              <a:off x="571472" y="3429003"/>
              <a:ext cx="1500401" cy="1236501"/>
              <a:chOff x="2643173" y="2571744"/>
              <a:chExt cx="2357775" cy="1918899"/>
            </a:xfrm>
          </p:grpSpPr>
          <p:pic>
            <p:nvPicPr>
              <p:cNvPr id="21583" name="Picture 2" descr="C:\Users\run\Desktop\图片1.png"/>
              <p:cNvPicPr>
                <a:picLocks noChangeAspect="1" noChangeArrowheads="1"/>
              </p:cNvPicPr>
              <p:nvPr/>
            </p:nvPicPr>
            <p:blipFill>
              <a:blip r:embed="rId11" cstate="print">
                <a:extLst>
                  <a:ext uri="{28A0092B-C50C-407E-A947-70E740481C1C}">
                    <a14:useLocalDpi xmlns:a14="http://schemas.microsoft.com/office/drawing/2010/main" val="0"/>
                  </a:ext>
                </a:extLst>
              </a:blip>
              <a:srcRect l="26479"/>
              <a:stretch>
                <a:fillRect/>
              </a:stretch>
            </p:blipFill>
            <p:spPr bwMode="auto">
              <a:xfrm>
                <a:off x="2643173" y="2571744"/>
                <a:ext cx="2357455" cy="142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矩形 124"/>
              <p:cNvSpPr/>
              <p:nvPr/>
            </p:nvSpPr>
            <p:spPr>
              <a:xfrm>
                <a:off x="2643553" y="4000781"/>
                <a:ext cx="2357395" cy="42624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sz="1350"/>
              </a:p>
            </p:txBody>
          </p:sp>
          <p:sp>
            <p:nvSpPr>
              <p:cNvPr id="21585" name="TextBox 125"/>
              <p:cNvSpPr txBox="1">
                <a:spLocks noChangeArrowheads="1"/>
              </p:cNvSpPr>
              <p:nvPr/>
            </p:nvSpPr>
            <p:spPr bwMode="auto">
              <a:xfrm>
                <a:off x="3451084" y="4012964"/>
                <a:ext cx="1178727" cy="47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solidFill>
                      <a:schemeClr val="bg1"/>
                    </a:solidFill>
                    <a:latin typeface="Adobe 黑体 Std R"/>
                    <a:ea typeface="Adobe 黑体 Std R"/>
                    <a:cs typeface="Adobe 黑体 Std R"/>
                  </a:rPr>
                  <a:t>森林</a:t>
                </a:r>
                <a:endParaRPr lang="zh-CN" altLang="en-US" sz="900">
                  <a:solidFill>
                    <a:schemeClr val="bg1"/>
                  </a:solidFill>
                  <a:latin typeface="Adobe 黑体 Std R"/>
                  <a:ea typeface="Adobe 黑体 Std R"/>
                  <a:cs typeface="Adobe 黑体 Std R"/>
                </a:endParaRPr>
              </a:p>
            </p:txBody>
          </p:sp>
        </p:grpSp>
        <p:grpSp>
          <p:nvGrpSpPr>
            <p:cNvPr id="21578" name="组合 128"/>
            <p:cNvGrpSpPr/>
            <p:nvPr/>
          </p:nvGrpSpPr>
          <p:grpSpPr bwMode="auto">
            <a:xfrm>
              <a:off x="7572396" y="3717032"/>
              <a:ext cx="1071602" cy="1147810"/>
              <a:chOff x="3581400" y="247792"/>
              <a:chExt cx="2590800" cy="2615211"/>
            </a:xfrm>
          </p:grpSpPr>
          <p:pic>
            <p:nvPicPr>
              <p:cNvPr id="21579" name="图片 7" descr="说明: 珠江路-华山路.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1400" y="247792"/>
                <a:ext cx="2590800" cy="1101726"/>
              </a:xfrm>
              <a:prstGeom prst="rect">
                <a:avLst/>
              </a:prstGeom>
              <a:noFill/>
              <a:ln w="12700">
                <a:solidFill>
                  <a:srgbClr val="CCFFCC"/>
                </a:solidFill>
                <a:miter lim="800000"/>
                <a:headEnd/>
                <a:tailEnd/>
              </a:ln>
              <a:extLst>
                <a:ext uri="{909E8E84-426E-40DD-AFC4-6F175D3DCCD1}">
                  <a14:hiddenFill xmlns:a14="http://schemas.microsoft.com/office/drawing/2010/main">
                    <a:solidFill>
                      <a:srgbClr val="FFFFFF"/>
                    </a:solidFill>
                  </a14:hiddenFill>
                </a:ext>
              </a:extLst>
            </p:spPr>
          </p:pic>
          <p:sp>
            <p:nvSpPr>
              <p:cNvPr id="131" name="Rectangle 10"/>
              <p:cNvSpPr>
                <a:spLocks noChangeArrowheads="1"/>
              </p:cNvSpPr>
              <p:nvPr/>
            </p:nvSpPr>
            <p:spPr bwMode="auto">
              <a:xfrm>
                <a:off x="3581543" y="2228604"/>
                <a:ext cx="2590657" cy="633041"/>
              </a:xfrm>
              <a:prstGeom prst="rect">
                <a:avLst/>
              </a:prstGeom>
            </p:spPr>
            <p:style>
              <a:lnRef idx="1">
                <a:schemeClr val="accent5"/>
              </a:lnRef>
              <a:fillRef idx="3">
                <a:schemeClr val="accent5"/>
              </a:fillRef>
              <a:effectRef idx="2">
                <a:schemeClr val="accent5"/>
              </a:effectRef>
              <a:fontRef idx="minor">
                <a:schemeClr val="lt1"/>
              </a:fontRef>
            </p:style>
            <p:txBody>
              <a:bodyPr/>
              <a:lstStyle/>
              <a:p>
                <a:pPr marL="257175" indent="-257175" algn="ctr">
                  <a:spcBef>
                    <a:spcPct val="20000"/>
                  </a:spcBef>
                  <a:defRPr/>
                </a:pPr>
                <a:r>
                  <a:rPr lang="zh-CN" altLang="en-US" sz="900" dirty="0">
                    <a:solidFill>
                      <a:schemeClr val="bg1"/>
                    </a:solidFill>
                    <a:latin typeface="Adobe 黑体 Std R" pitchFamily="34" charset="-122"/>
                    <a:ea typeface="Adobe 黑体 Std R" pitchFamily="34" charset="-122"/>
                  </a:rPr>
                  <a:t>工业区</a:t>
                </a:r>
                <a:endParaRPr lang="en-US" altLang="zh-CN" sz="900" dirty="0">
                  <a:solidFill>
                    <a:schemeClr val="bg1"/>
                  </a:solidFill>
                  <a:latin typeface="Adobe 黑体 Std R" pitchFamily="34" charset="-122"/>
                  <a:ea typeface="Adobe 黑体 Std R" pitchFamily="34" charset="-122"/>
                </a:endParaRPr>
              </a:p>
            </p:txBody>
          </p:sp>
          <p:pic>
            <p:nvPicPr>
              <p:cNvPr id="21581" name="图片 2" descr="说明: C:\Users\THINK\Dropbox\Photos\Sample Album\Photo 11-6-14 16 43 08.jpe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81400" y="1314592"/>
                <a:ext cx="1295400" cy="969964"/>
              </a:xfrm>
              <a:prstGeom prst="rect">
                <a:avLst/>
              </a:prstGeom>
              <a:noFill/>
              <a:ln w="12700">
                <a:solidFill>
                  <a:srgbClr val="CCFFCC"/>
                </a:solidFill>
                <a:miter lim="800000"/>
                <a:headEnd/>
                <a:tailEnd/>
              </a:ln>
              <a:extLst>
                <a:ext uri="{909E8E84-426E-40DD-AFC4-6F175D3DCCD1}">
                  <a14:hiddenFill xmlns:a14="http://schemas.microsoft.com/office/drawing/2010/main">
                    <a:solidFill>
                      <a:srgbClr val="FFFFFF"/>
                    </a:solidFill>
                  </a14:hiddenFill>
                </a:ext>
              </a:extLst>
            </p:spPr>
          </p:pic>
          <p:pic>
            <p:nvPicPr>
              <p:cNvPr id="21582" name="图片 3" descr="说明: C:\Users\THINK\Dropbox\Photos\Sample Album\Photo 11-6-14 16 51 39.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76800" y="1314592"/>
                <a:ext cx="1295400" cy="969964"/>
              </a:xfrm>
              <a:prstGeom prst="rect">
                <a:avLst/>
              </a:prstGeom>
              <a:noFill/>
              <a:ln w="12700">
                <a:solidFill>
                  <a:srgbClr val="CCFFCC"/>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3" name="标题 2"/>
          <p:cNvSpPr>
            <a:spLocks noGrp="1"/>
          </p:cNvSpPr>
          <p:nvPr>
            <p:ph type="title"/>
          </p:nvPr>
        </p:nvSpPr>
        <p:spPr/>
        <p:txBody>
          <a:bodyPr/>
          <a:lstStyle/>
          <a:p>
            <a:r>
              <a:rPr lang="en-US" altLang="zh-CN" dirty="0"/>
              <a:t>1</a:t>
            </a:r>
            <a:r>
              <a:rPr lang="zh-CN" altLang="en-US" dirty="0"/>
              <a:t>、无线传感器网络的基本概念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20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34"/>
                                        </p:tgtEl>
                                      </p:cBhvr>
                                    </p:animEffect>
                                    <p:set>
                                      <p:cBhvr>
                                        <p:cTn id="17" dur="1" fill="hold">
                                          <p:stCondLst>
                                            <p:cond delay="999"/>
                                          </p:stCondLst>
                                        </p:cTn>
                                        <p:tgtEl>
                                          <p:spTgt spid="13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6" presetClass="emph" presetSubtype="0" repeatCount="indefinite" fill="hold" nodeType="clickEffect">
                                  <p:stCondLst>
                                    <p:cond delay="0"/>
                                  </p:stCondLst>
                                  <p:childTnLst>
                                    <p:animEffect transition="out" filter="fade">
                                      <p:cBhvr>
                                        <p:cTn id="63" dur="500" tmFilter="0, 0; .2, .5; .8, .5; 1, 0"/>
                                        <p:tgtEl>
                                          <p:spTgt spid="4"/>
                                        </p:tgtEl>
                                      </p:cBhvr>
                                    </p:animEffect>
                                    <p:animScale>
                                      <p:cBhvr>
                                        <p:cTn id="64" dur="250" autoRev="1" fill="hold"/>
                                        <p:tgtEl>
                                          <p:spTgt spid="4"/>
                                        </p:tgtEl>
                                      </p:cBhvr>
                                      <p:by x="105000" y="105000"/>
                                    </p:animScale>
                                  </p:childTnLst>
                                </p:cTn>
                              </p:par>
                              <p:par>
                                <p:cTn id="65" presetID="26" presetClass="emph" presetSubtype="0" repeatCount="indefinite" fill="hold" nodeType="withEffect">
                                  <p:stCondLst>
                                    <p:cond delay="0"/>
                                  </p:stCondLst>
                                  <p:childTnLst>
                                    <p:animEffect transition="out" filter="fade">
                                      <p:cBhvr>
                                        <p:cTn id="66" dur="500" tmFilter="0, 0; .2, .5; .8, .5; 1, 0"/>
                                        <p:tgtEl>
                                          <p:spTgt spid="6"/>
                                        </p:tgtEl>
                                      </p:cBhvr>
                                    </p:animEffect>
                                    <p:animScale>
                                      <p:cBhvr>
                                        <p:cTn id="67" dur="250" autoRev="1" fill="hold"/>
                                        <p:tgtEl>
                                          <p:spTgt spid="6"/>
                                        </p:tgtEl>
                                      </p:cBhvr>
                                      <p:by x="105000" y="105000"/>
                                    </p:animScale>
                                  </p:childTnLst>
                                </p:cTn>
                              </p:par>
                              <p:par>
                                <p:cTn id="68" presetID="26" presetClass="emph" presetSubtype="0" repeatCount="indefinite" fill="hold" nodeType="withEffect">
                                  <p:stCondLst>
                                    <p:cond delay="0"/>
                                  </p:stCondLst>
                                  <p:childTnLst>
                                    <p:animEffect transition="out" filter="fade">
                                      <p:cBhvr>
                                        <p:cTn id="69" dur="500" tmFilter="0, 0; .2, .5; .8, .5; 1, 0"/>
                                        <p:tgtEl>
                                          <p:spTgt spid="9"/>
                                        </p:tgtEl>
                                      </p:cBhvr>
                                    </p:animEffect>
                                    <p:animScale>
                                      <p:cBhvr>
                                        <p:cTn id="70" dur="250" autoRev="1" fill="hold"/>
                                        <p:tgtEl>
                                          <p:spTgt spid="9"/>
                                        </p:tgtEl>
                                      </p:cBhvr>
                                      <p:by x="105000" y="105000"/>
                                    </p:animScale>
                                  </p:childTnLst>
                                </p:cTn>
                              </p:par>
                              <p:par>
                                <p:cTn id="71" presetID="26" presetClass="emph" presetSubtype="0" repeatCount="indefinite" fill="hold" nodeType="withEffect">
                                  <p:stCondLst>
                                    <p:cond delay="0"/>
                                  </p:stCondLst>
                                  <p:childTnLst>
                                    <p:animEffect transition="out" filter="fade">
                                      <p:cBhvr>
                                        <p:cTn id="72" dur="500" tmFilter="0, 0; .2, .5; .8, .5; 1, 0"/>
                                        <p:tgtEl>
                                          <p:spTgt spid="7"/>
                                        </p:tgtEl>
                                      </p:cBhvr>
                                    </p:animEffect>
                                    <p:animScale>
                                      <p:cBhvr>
                                        <p:cTn id="73" dur="250" autoRev="1" fill="hold"/>
                                        <p:tgtEl>
                                          <p:spTgt spid="7"/>
                                        </p:tgtEl>
                                      </p:cBhvr>
                                      <p:by x="105000" y="105000"/>
                                    </p:animScale>
                                  </p:childTnLst>
                                </p:cTn>
                              </p:par>
                              <p:par>
                                <p:cTn id="74" presetID="26" presetClass="emph" presetSubtype="0" repeatCount="indefinite" fill="hold" nodeType="withEffect">
                                  <p:stCondLst>
                                    <p:cond delay="0"/>
                                  </p:stCondLst>
                                  <p:childTnLst>
                                    <p:animEffect transition="out" filter="fade">
                                      <p:cBhvr>
                                        <p:cTn id="75" dur="500" tmFilter="0, 0; .2, .5; .8, .5; 1, 0"/>
                                        <p:tgtEl>
                                          <p:spTgt spid="8"/>
                                        </p:tgtEl>
                                      </p:cBhvr>
                                    </p:animEffect>
                                    <p:animScale>
                                      <p:cBhvr>
                                        <p:cTn id="76" dur="250" autoRev="1" fill="hold"/>
                                        <p:tgtEl>
                                          <p:spTgt spid="8"/>
                                        </p:tgtEl>
                                      </p:cBhvr>
                                      <p:by x="105000" y="105000"/>
                                    </p:animScale>
                                  </p:childTnLst>
                                </p:cTn>
                              </p:par>
                              <p:par>
                                <p:cTn id="77" presetID="26" presetClass="emph" presetSubtype="0" repeatCount="indefinite" fill="hold" nodeType="withEffect">
                                  <p:stCondLst>
                                    <p:cond delay="0"/>
                                  </p:stCondLst>
                                  <p:childTnLst>
                                    <p:animEffect transition="out" filter="fade">
                                      <p:cBhvr>
                                        <p:cTn id="78" dur="500" tmFilter="0, 0; .2, .5; .8, .5; 1, 0"/>
                                        <p:tgtEl>
                                          <p:spTgt spid="5"/>
                                        </p:tgtEl>
                                      </p:cBhvr>
                                    </p:animEffect>
                                    <p:animScale>
                                      <p:cBhvr>
                                        <p:cTn id="79" dur="250" autoRev="1" fill="hold"/>
                                        <p:tgtEl>
                                          <p:spTgt spid="5"/>
                                        </p:tgtEl>
                                      </p:cBhvr>
                                      <p:by x="105000" y="105000"/>
                                    </p:animScale>
                                  </p:childTnLst>
                                </p:cTn>
                              </p:par>
                              <p:par>
                                <p:cTn id="80" presetID="26" presetClass="emph" presetSubtype="0" repeatCount="indefinite" fill="hold" nodeType="withEffect">
                                  <p:stCondLst>
                                    <p:cond delay="0"/>
                                  </p:stCondLst>
                                  <p:childTnLst>
                                    <p:animEffect transition="out" filter="fade">
                                      <p:cBhvr>
                                        <p:cTn id="81" dur="500" tmFilter="0, 0; .2, .5; .8, .5; 1, 0"/>
                                        <p:tgtEl>
                                          <p:spTgt spid="33"/>
                                        </p:tgtEl>
                                      </p:cBhvr>
                                    </p:animEffect>
                                    <p:animScale>
                                      <p:cBhvr>
                                        <p:cTn id="82" dur="250" autoRev="1" fill="hold"/>
                                        <p:tgtEl>
                                          <p:spTgt spid="33"/>
                                        </p:tgtEl>
                                      </p:cBhvr>
                                      <p:by x="105000" y="105000"/>
                                    </p:animScale>
                                  </p:childTnLst>
                                </p:cTn>
                              </p:par>
                              <p:par>
                                <p:cTn id="83" presetID="26" presetClass="emph" presetSubtype="0" repeatCount="indefinite" fill="hold" nodeType="withEffect">
                                  <p:stCondLst>
                                    <p:cond delay="0"/>
                                  </p:stCondLst>
                                  <p:childTnLst>
                                    <p:animEffect transition="out" filter="fade">
                                      <p:cBhvr>
                                        <p:cTn id="84" dur="500" tmFilter="0, 0; .2, .5; .8, .5; 1, 0"/>
                                        <p:tgtEl>
                                          <p:spTgt spid="34"/>
                                        </p:tgtEl>
                                      </p:cBhvr>
                                    </p:animEffect>
                                    <p:animScale>
                                      <p:cBhvr>
                                        <p:cTn id="85" dur="250" autoRev="1" fill="hold"/>
                                        <p:tgtEl>
                                          <p:spTgt spid="34"/>
                                        </p:tgtEl>
                                      </p:cBhvr>
                                      <p:by x="105000" y="105000"/>
                                    </p:animScale>
                                  </p:childTnLst>
                                </p:cTn>
                              </p:par>
                              <p:par>
                                <p:cTn id="86" presetID="26" presetClass="emph" presetSubtype="0" repeatCount="indefinite" fill="hold" nodeType="withEffect">
                                  <p:stCondLst>
                                    <p:cond delay="0"/>
                                  </p:stCondLst>
                                  <p:childTnLst>
                                    <p:animEffect transition="out" filter="fade">
                                      <p:cBhvr>
                                        <p:cTn id="87" dur="500" tmFilter="0, 0; .2, .5; .8, .5; 1, 0"/>
                                        <p:tgtEl>
                                          <p:spTgt spid="35"/>
                                        </p:tgtEl>
                                      </p:cBhvr>
                                    </p:animEffect>
                                    <p:animScale>
                                      <p:cBhvr>
                                        <p:cTn id="88" dur="250" autoRev="1" fill="hold"/>
                                        <p:tgtEl>
                                          <p:spTgt spid="35"/>
                                        </p:tgtEl>
                                      </p:cBhvr>
                                      <p:by x="105000" y="105000"/>
                                    </p:animScale>
                                  </p:childTnLst>
                                </p:cTn>
                              </p:par>
                              <p:par>
                                <p:cTn id="89" presetID="26" presetClass="emph" presetSubtype="0" repeatCount="indefinite" fill="hold" nodeType="withEffect">
                                  <p:stCondLst>
                                    <p:cond delay="0"/>
                                  </p:stCondLst>
                                  <p:childTnLst>
                                    <p:animEffect transition="out" filter="fade">
                                      <p:cBhvr>
                                        <p:cTn id="90" dur="500" tmFilter="0, 0; .2, .5; .8, .5; 1, 0"/>
                                        <p:tgtEl>
                                          <p:spTgt spid="36"/>
                                        </p:tgtEl>
                                      </p:cBhvr>
                                    </p:animEffect>
                                    <p:animScale>
                                      <p:cBhvr>
                                        <p:cTn id="91" dur="250" autoRev="1" fill="hold"/>
                                        <p:tgtEl>
                                          <p:spTgt spid="36"/>
                                        </p:tgtEl>
                                      </p:cBhvr>
                                      <p:by x="105000" y="105000"/>
                                    </p:animScale>
                                  </p:childTnLst>
                                </p:cTn>
                              </p:par>
                              <p:par>
                                <p:cTn id="92" presetID="26" presetClass="emph" presetSubtype="0" repeatCount="indefinite" fill="hold" nodeType="withEffect">
                                  <p:stCondLst>
                                    <p:cond delay="0"/>
                                  </p:stCondLst>
                                  <p:childTnLst>
                                    <p:animEffect transition="out" filter="fade">
                                      <p:cBhvr>
                                        <p:cTn id="93" dur="500" tmFilter="0, 0; .2, .5; .8, .5; 1, 0"/>
                                        <p:tgtEl>
                                          <p:spTgt spid="37"/>
                                        </p:tgtEl>
                                      </p:cBhvr>
                                    </p:animEffect>
                                    <p:animScale>
                                      <p:cBhvr>
                                        <p:cTn id="94" dur="250" autoRev="1" fill="hold"/>
                                        <p:tgtEl>
                                          <p:spTgt spid="37"/>
                                        </p:tgtEl>
                                      </p:cBhvr>
                                      <p:by x="105000" y="105000"/>
                                    </p:animScale>
                                  </p:childTnLst>
                                </p:cTn>
                              </p:par>
                              <p:par>
                                <p:cTn id="95" presetID="26" presetClass="emph" presetSubtype="0" repeatCount="indefinite" fill="hold" nodeType="withEffect">
                                  <p:stCondLst>
                                    <p:cond delay="0"/>
                                  </p:stCondLst>
                                  <p:childTnLst>
                                    <p:animEffect transition="out" filter="fade">
                                      <p:cBhvr>
                                        <p:cTn id="96" dur="500" tmFilter="0, 0; .2, .5; .8, .5; 1, 0"/>
                                        <p:tgtEl>
                                          <p:spTgt spid="39"/>
                                        </p:tgtEl>
                                      </p:cBhvr>
                                    </p:animEffect>
                                    <p:animScale>
                                      <p:cBhvr>
                                        <p:cTn id="97" dur="250" autoRev="1" fill="hold"/>
                                        <p:tgtEl>
                                          <p:spTgt spid="39"/>
                                        </p:tgtEl>
                                      </p:cBhvr>
                                      <p:by x="105000" y="105000"/>
                                    </p:animScale>
                                  </p:childTnLst>
                                </p:cTn>
                              </p:par>
                              <p:par>
                                <p:cTn id="98" presetID="26" presetClass="emph" presetSubtype="0" repeatCount="indefinite" fill="hold" nodeType="withEffect">
                                  <p:stCondLst>
                                    <p:cond delay="0"/>
                                  </p:stCondLst>
                                  <p:childTnLst>
                                    <p:animEffect transition="out" filter="fade">
                                      <p:cBhvr>
                                        <p:cTn id="99" dur="500" tmFilter="0, 0; .2, .5; .8, .5; 1, 0"/>
                                        <p:tgtEl>
                                          <p:spTgt spid="40"/>
                                        </p:tgtEl>
                                      </p:cBhvr>
                                    </p:animEffect>
                                    <p:animScale>
                                      <p:cBhvr>
                                        <p:cTn id="100" dur="250" autoRev="1" fill="hold"/>
                                        <p:tgtEl>
                                          <p:spTgt spid="40"/>
                                        </p:tgtEl>
                                      </p:cBhvr>
                                      <p:by x="105000" y="105000"/>
                                    </p:animScale>
                                  </p:childTnLst>
                                </p:cTn>
                              </p:par>
                              <p:par>
                                <p:cTn id="101" presetID="26" presetClass="emph" presetSubtype="0" repeatCount="indefinite" fill="hold" nodeType="withEffect">
                                  <p:stCondLst>
                                    <p:cond delay="0"/>
                                  </p:stCondLst>
                                  <p:childTnLst>
                                    <p:animEffect transition="out" filter="fade">
                                      <p:cBhvr>
                                        <p:cTn id="102" dur="500" tmFilter="0, 0; .2, .5; .8, .5; 1, 0"/>
                                        <p:tgtEl>
                                          <p:spTgt spid="41"/>
                                        </p:tgtEl>
                                      </p:cBhvr>
                                    </p:animEffect>
                                    <p:animScale>
                                      <p:cBhvr>
                                        <p:cTn id="103" dur="250" autoRev="1" fill="hold"/>
                                        <p:tgtEl>
                                          <p:spTgt spid="41"/>
                                        </p:tgtEl>
                                      </p:cBhvr>
                                      <p:by x="105000" y="105000"/>
                                    </p:animScale>
                                  </p:childTnLst>
                                </p:cTn>
                              </p:par>
                              <p:par>
                                <p:cTn id="104" presetID="26" presetClass="emph" presetSubtype="0" repeatCount="indefinite" fill="hold" nodeType="withEffect">
                                  <p:stCondLst>
                                    <p:cond delay="0"/>
                                  </p:stCondLst>
                                  <p:childTnLst>
                                    <p:animEffect transition="out" filter="fade">
                                      <p:cBhvr>
                                        <p:cTn id="105" dur="500" tmFilter="0, 0; .2, .5; .8, .5; 1, 0"/>
                                        <p:tgtEl>
                                          <p:spTgt spid="48"/>
                                        </p:tgtEl>
                                      </p:cBhvr>
                                    </p:animEffect>
                                    <p:animScale>
                                      <p:cBhvr>
                                        <p:cTn id="106" dur="250" autoRev="1" fill="hold"/>
                                        <p:tgtEl>
                                          <p:spTgt spid="48"/>
                                        </p:tgtEl>
                                      </p:cBhvr>
                                      <p:by x="105000" y="105000"/>
                                    </p:animScale>
                                  </p:childTnLst>
                                </p:cTn>
                              </p:par>
                              <p:par>
                                <p:cTn id="107" presetID="26" presetClass="emph" presetSubtype="0" repeatCount="indefinite" fill="hold" nodeType="withEffect">
                                  <p:stCondLst>
                                    <p:cond delay="0"/>
                                  </p:stCondLst>
                                  <p:childTnLst>
                                    <p:animEffect transition="out" filter="fade">
                                      <p:cBhvr>
                                        <p:cTn id="108" dur="500" tmFilter="0, 0; .2, .5; .8, .5; 1, 0"/>
                                        <p:tgtEl>
                                          <p:spTgt spid="77"/>
                                        </p:tgtEl>
                                      </p:cBhvr>
                                    </p:animEffect>
                                    <p:animScale>
                                      <p:cBhvr>
                                        <p:cTn id="109" dur="250" autoRev="1" fill="hold"/>
                                        <p:tgtEl>
                                          <p:spTgt spid="77"/>
                                        </p:tgtEl>
                                      </p:cBhvr>
                                      <p:by x="105000" y="105000"/>
                                    </p:animScale>
                                  </p:childTnLst>
                                </p:cTn>
                              </p:par>
                              <p:par>
                                <p:cTn id="110" presetID="26" presetClass="emph" presetSubtype="0" repeatCount="indefinite" fill="hold" nodeType="withEffect">
                                  <p:stCondLst>
                                    <p:cond delay="0"/>
                                  </p:stCondLst>
                                  <p:childTnLst>
                                    <p:animEffect transition="out" filter="fade">
                                      <p:cBhvr>
                                        <p:cTn id="111" dur="500" tmFilter="0, 0; .2, .5; .8, .5; 1, 0"/>
                                        <p:tgtEl>
                                          <p:spTgt spid="61"/>
                                        </p:tgtEl>
                                      </p:cBhvr>
                                    </p:animEffect>
                                    <p:animScale>
                                      <p:cBhvr>
                                        <p:cTn id="112" dur="250" autoRev="1" fill="hold"/>
                                        <p:tgtEl>
                                          <p:spTgt spid="61"/>
                                        </p:tgtEl>
                                      </p:cBhvr>
                                      <p:by x="105000" y="105000"/>
                                    </p:animScale>
                                  </p:childTnLst>
                                </p:cTn>
                              </p:par>
                              <p:par>
                                <p:cTn id="113" presetID="26" presetClass="emph" presetSubtype="0" repeatCount="indefinite" fill="hold" nodeType="withEffect">
                                  <p:stCondLst>
                                    <p:cond delay="0"/>
                                  </p:stCondLst>
                                  <p:childTnLst>
                                    <p:animEffect transition="out" filter="fade">
                                      <p:cBhvr>
                                        <p:cTn id="114" dur="500" tmFilter="0, 0; .2, .5; .8, .5; 1, 0"/>
                                        <p:tgtEl>
                                          <p:spTgt spid="64"/>
                                        </p:tgtEl>
                                      </p:cBhvr>
                                    </p:animEffect>
                                    <p:animScale>
                                      <p:cBhvr>
                                        <p:cTn id="115" dur="250" autoRev="1" fill="hold"/>
                                        <p:tgtEl>
                                          <p:spTgt spid="64"/>
                                        </p:tgtEl>
                                      </p:cBhvr>
                                      <p:by x="105000" y="105000"/>
                                    </p:animScale>
                                  </p:childTnLst>
                                </p:cTn>
                              </p:par>
                              <p:par>
                                <p:cTn id="116" presetID="26" presetClass="emph" presetSubtype="0" repeatCount="indefinite" fill="hold" nodeType="withEffect">
                                  <p:stCondLst>
                                    <p:cond delay="0"/>
                                  </p:stCondLst>
                                  <p:childTnLst>
                                    <p:animEffect transition="out" filter="fade">
                                      <p:cBhvr>
                                        <p:cTn id="117" dur="500" tmFilter="0, 0; .2, .5; .8, .5; 1, 0"/>
                                        <p:tgtEl>
                                          <p:spTgt spid="65"/>
                                        </p:tgtEl>
                                      </p:cBhvr>
                                    </p:animEffect>
                                    <p:animScale>
                                      <p:cBhvr>
                                        <p:cTn id="118" dur="250" autoRev="1" fill="hold"/>
                                        <p:tgtEl>
                                          <p:spTgt spid="65"/>
                                        </p:tgtEl>
                                      </p:cBhvr>
                                      <p:by x="105000" y="105000"/>
                                    </p:animScale>
                                  </p:childTnLst>
                                </p:cTn>
                              </p:par>
                              <p:par>
                                <p:cTn id="119" presetID="26" presetClass="emph" presetSubtype="0" repeatCount="indefinite" fill="hold" nodeType="withEffect">
                                  <p:stCondLst>
                                    <p:cond delay="0"/>
                                  </p:stCondLst>
                                  <p:childTnLst>
                                    <p:animEffect transition="out" filter="fade">
                                      <p:cBhvr>
                                        <p:cTn id="120" dur="500" tmFilter="0, 0; .2, .5; .8, .5; 1, 0"/>
                                        <p:tgtEl>
                                          <p:spTgt spid="68"/>
                                        </p:tgtEl>
                                      </p:cBhvr>
                                    </p:animEffect>
                                    <p:animScale>
                                      <p:cBhvr>
                                        <p:cTn id="121" dur="250" autoRev="1" fill="hold"/>
                                        <p:tgtEl>
                                          <p:spTgt spid="68"/>
                                        </p:tgtEl>
                                      </p:cBhvr>
                                      <p:by x="105000" y="105000"/>
                                    </p:animScale>
                                  </p:childTnLst>
                                </p:cTn>
                              </p:par>
                              <p:par>
                                <p:cTn id="122" presetID="1"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98"/>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72"/>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65"/>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64"/>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61"/>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95"/>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46"/>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62"/>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59"/>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1042"/>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38"/>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66"/>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49"/>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32"/>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75"/>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76"/>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78"/>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79"/>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80"/>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81"/>
                                        </p:tgtEl>
                                        <p:attrNameLst>
                                          <p:attrName>style.visibility</p:attrName>
                                        </p:attrNameLst>
                                      </p:cBhvr>
                                      <p:to>
                                        <p:strVal val="visible"/>
                                      </p:to>
                                    </p:set>
                                  </p:childTnLst>
                                </p:cTn>
                              </p:par>
                              <p:par>
                                <p:cTn id="170" presetID="1" presetClass="entr" presetSubtype="0" fill="hold" nodeType="withEffect">
                                  <p:stCondLst>
                                    <p:cond delay="0"/>
                                  </p:stCondLst>
                                  <p:childTnLst>
                                    <p:set>
                                      <p:cBhvr>
                                        <p:cTn id="171" dur="1" fill="hold">
                                          <p:stCondLst>
                                            <p:cond delay="0"/>
                                          </p:stCondLst>
                                        </p:cTn>
                                        <p:tgtEl>
                                          <p:spTgt spid="45"/>
                                        </p:tgtEl>
                                        <p:attrNameLst>
                                          <p:attrName>style.visibility</p:attrName>
                                        </p:attrNameLst>
                                      </p:cBhvr>
                                      <p:to>
                                        <p:strVal val="visible"/>
                                      </p:to>
                                    </p:set>
                                  </p:childTnLst>
                                </p:cTn>
                              </p:par>
                              <p:par>
                                <p:cTn id="172" presetID="1" presetClass="entr" presetSubtype="0" fill="hold" nodeType="withEffect">
                                  <p:stCondLst>
                                    <p:cond delay="0"/>
                                  </p:stCondLst>
                                  <p:childTnLst>
                                    <p:set>
                                      <p:cBhvr>
                                        <p:cTn id="173" dur="1" fill="hold">
                                          <p:stCondLst>
                                            <p:cond delay="0"/>
                                          </p:stCondLst>
                                        </p:cTn>
                                        <p:tgtEl>
                                          <p:spTgt spid="33"/>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34"/>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35"/>
                                        </p:tgtEl>
                                        <p:attrNameLst>
                                          <p:attrName>style.visibility</p:attrName>
                                        </p:attrNameLst>
                                      </p:cBhvr>
                                      <p:to>
                                        <p:strVal val="visible"/>
                                      </p:to>
                                    </p:set>
                                  </p:childTnLst>
                                </p:cTn>
                              </p:par>
                              <p:par>
                                <p:cTn id="180" presetID="1" presetClass="entr" presetSubtype="0" fill="hold" nodeType="withEffect">
                                  <p:stCondLst>
                                    <p:cond delay="0"/>
                                  </p:stCondLst>
                                  <p:childTnLst>
                                    <p:set>
                                      <p:cBhvr>
                                        <p:cTn id="181" dur="1" fill="hold">
                                          <p:stCondLst>
                                            <p:cond delay="0"/>
                                          </p:stCondLst>
                                        </p:cTn>
                                        <p:tgtEl>
                                          <p:spTgt spid="36"/>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37"/>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39"/>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40"/>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101"/>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41"/>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42"/>
                                        </p:tgtEl>
                                        <p:attrNameLst>
                                          <p:attrName>style.visibility</p:attrName>
                                        </p:attrNameLst>
                                      </p:cBhvr>
                                      <p:to>
                                        <p:strVal val="visible"/>
                                      </p:to>
                                    </p:set>
                                  </p:childTnLst>
                                </p:cTn>
                              </p:par>
                              <p:par>
                                <p:cTn id="194" presetID="1" presetClass="entr" presetSubtype="0" fill="hold" nodeType="withEffect">
                                  <p:stCondLst>
                                    <p:cond delay="0"/>
                                  </p:stCondLst>
                                  <p:childTnLst>
                                    <p:set>
                                      <p:cBhvr>
                                        <p:cTn id="195" dur="1" fill="hold">
                                          <p:stCondLst>
                                            <p:cond delay="0"/>
                                          </p:stCondLst>
                                        </p:cTn>
                                        <p:tgtEl>
                                          <p:spTgt spid="48"/>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57"/>
                                        </p:tgtEl>
                                        <p:attrNameLst>
                                          <p:attrName>style.visibility</p:attrName>
                                        </p:attrNameLst>
                                      </p:cBhvr>
                                      <p:to>
                                        <p:strVal val="visible"/>
                                      </p:to>
                                    </p:set>
                                  </p:childTnLst>
                                </p:cTn>
                              </p:par>
                              <p:par>
                                <p:cTn id="198" presetID="1" presetClass="entr" presetSubtype="0" fill="hold" nodeType="withEffect">
                                  <p:stCondLst>
                                    <p:cond delay="0"/>
                                  </p:stCondLst>
                                  <p:childTnLst>
                                    <p:set>
                                      <p:cBhvr>
                                        <p:cTn id="199" dur="1" fill="hold">
                                          <p:stCondLst>
                                            <p:cond delay="0"/>
                                          </p:stCondLst>
                                        </p:cTn>
                                        <p:tgtEl>
                                          <p:spTgt spid="60"/>
                                        </p:tgtEl>
                                        <p:attrNameLst>
                                          <p:attrName>style.visibility</p:attrName>
                                        </p:attrNameLst>
                                      </p:cBhvr>
                                      <p:to>
                                        <p:strVal val="visible"/>
                                      </p:to>
                                    </p:set>
                                  </p:childTnLst>
                                </p:cTn>
                              </p:par>
                              <p:par>
                                <p:cTn id="200" presetID="1" presetClass="entr" presetSubtype="0" fill="hold" nodeType="withEffect">
                                  <p:stCondLst>
                                    <p:cond delay="0"/>
                                  </p:stCondLst>
                                  <p:childTnLst>
                                    <p:set>
                                      <p:cBhvr>
                                        <p:cTn id="201" dur="1" fill="hold">
                                          <p:stCondLst>
                                            <p:cond delay="0"/>
                                          </p:stCondLst>
                                        </p:cTn>
                                        <p:tgtEl>
                                          <p:spTgt spid="63"/>
                                        </p:tgtEl>
                                        <p:attrNameLst>
                                          <p:attrName>style.visibility</p:attrName>
                                        </p:attrNameLst>
                                      </p:cBhvr>
                                      <p:to>
                                        <p:strVal val="visible"/>
                                      </p:to>
                                    </p:set>
                                  </p:childTnLst>
                                </p:cTn>
                              </p:par>
                              <p:par>
                                <p:cTn id="202" presetID="1" presetClass="entr" presetSubtype="0" fill="hold" nodeType="withEffect">
                                  <p:stCondLst>
                                    <p:cond delay="0"/>
                                  </p:stCondLst>
                                  <p:childTnLst>
                                    <p:set>
                                      <p:cBhvr>
                                        <p:cTn id="203" dur="1" fill="hold">
                                          <p:stCondLst>
                                            <p:cond delay="0"/>
                                          </p:stCondLst>
                                        </p:cTn>
                                        <p:tgtEl>
                                          <p:spTgt spid="67"/>
                                        </p:tgtEl>
                                        <p:attrNameLst>
                                          <p:attrName>style.visibility</p:attrName>
                                        </p:attrNameLst>
                                      </p:cBhvr>
                                      <p:to>
                                        <p:strVal val="visible"/>
                                      </p:to>
                                    </p:set>
                                  </p:childTnLst>
                                </p:cTn>
                              </p:par>
                              <p:par>
                                <p:cTn id="204" presetID="1" presetClass="entr" presetSubtype="0" fill="hold" nodeType="withEffect">
                                  <p:stCondLst>
                                    <p:cond delay="0"/>
                                  </p:stCondLst>
                                  <p:childTnLst>
                                    <p:set>
                                      <p:cBhvr>
                                        <p:cTn id="205" dur="1" fill="hold">
                                          <p:stCondLst>
                                            <p:cond delay="0"/>
                                          </p:stCondLst>
                                        </p:cTn>
                                        <p:tgtEl>
                                          <p:spTgt spid="70"/>
                                        </p:tgtEl>
                                        <p:attrNameLst>
                                          <p:attrName>style.visibility</p:attrName>
                                        </p:attrNameLst>
                                      </p:cBhvr>
                                      <p:to>
                                        <p:strVal val="visible"/>
                                      </p:to>
                                    </p:set>
                                  </p:childTnLst>
                                </p:cTn>
                              </p:par>
                              <p:par>
                                <p:cTn id="206" presetID="1" presetClass="entr" presetSubtype="0" fill="hold" nodeType="withEffect">
                                  <p:stCondLst>
                                    <p:cond delay="0"/>
                                  </p:stCondLst>
                                  <p:childTnLst>
                                    <p:set>
                                      <p:cBhvr>
                                        <p:cTn id="207" dur="1" fill="hold">
                                          <p:stCondLst>
                                            <p:cond delay="0"/>
                                          </p:stCondLst>
                                        </p:cTn>
                                        <p:tgtEl>
                                          <p:spTgt spid="71"/>
                                        </p:tgtEl>
                                        <p:attrNameLst>
                                          <p:attrName>style.visibility</p:attrName>
                                        </p:attrNameLst>
                                      </p:cBhvr>
                                      <p:to>
                                        <p:strVal val="visible"/>
                                      </p:to>
                                    </p:set>
                                  </p:childTnLst>
                                </p:cTn>
                              </p:par>
                              <p:par>
                                <p:cTn id="208" presetID="1" presetClass="entr" presetSubtype="0" fill="hold" nodeType="withEffect">
                                  <p:stCondLst>
                                    <p:cond delay="0"/>
                                  </p:stCondLst>
                                  <p:childTnLst>
                                    <p:set>
                                      <p:cBhvr>
                                        <p:cTn id="209" dur="1" fill="hold">
                                          <p:stCondLst>
                                            <p:cond delay="0"/>
                                          </p:stCondLst>
                                        </p:cTn>
                                        <p:tgtEl>
                                          <p:spTgt spid="77"/>
                                        </p:tgtEl>
                                        <p:attrNameLst>
                                          <p:attrName>style.visibility</p:attrName>
                                        </p:attrNameLst>
                                      </p:cBhvr>
                                      <p:to>
                                        <p:strVal val="visible"/>
                                      </p:to>
                                    </p:set>
                                  </p:childTnLst>
                                </p:cTn>
                              </p:par>
                              <p:par>
                                <p:cTn id="210" presetID="1" presetClass="entr" presetSubtype="0" fill="hold" nodeType="withEffect">
                                  <p:stCondLst>
                                    <p:cond delay="0"/>
                                  </p:stCondLst>
                                  <p:childTnLst>
                                    <p:set>
                                      <p:cBhvr>
                                        <p:cTn id="211" dur="1" fill="hold">
                                          <p:stCondLst>
                                            <p:cond delay="0"/>
                                          </p:stCondLst>
                                        </p:cTn>
                                        <p:tgtEl>
                                          <p:spTgt spid="82"/>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83"/>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84"/>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85"/>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86"/>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87"/>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89"/>
                                        </p:tgtEl>
                                        <p:attrNameLst>
                                          <p:attrName>style.visibility</p:attrName>
                                        </p:attrNameLst>
                                      </p:cBhvr>
                                      <p:to>
                                        <p:strVal val="visible"/>
                                      </p:to>
                                    </p:set>
                                  </p:childTnLst>
                                </p:cTn>
                              </p:par>
                              <p:par>
                                <p:cTn id="226" presetID="1" presetClass="entr" presetSubtype="0" fill="hold" grpId="0" nodeType="withEffect">
                                  <p:stCondLst>
                                    <p:cond delay="0"/>
                                  </p:stCondLst>
                                  <p:childTnLst>
                                    <p:set>
                                      <p:cBhvr>
                                        <p:cTn id="227" dur="1" fill="hold">
                                          <p:stCondLst>
                                            <p:cond delay="0"/>
                                          </p:stCondLst>
                                        </p:cTn>
                                        <p:tgtEl>
                                          <p:spTgt spid="90"/>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00"/>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102"/>
                                        </p:tgtEl>
                                        <p:attrNameLst>
                                          <p:attrName>style.visibility</p:attrName>
                                        </p:attrNameLst>
                                      </p:cBhvr>
                                      <p:to>
                                        <p:strVal val="visible"/>
                                      </p:to>
                                    </p:set>
                                  </p:childTnLst>
                                </p:cTn>
                              </p:par>
                              <p:par>
                                <p:cTn id="232" presetID="42" presetClass="path" presetSubtype="0" repeatCount="indefinite" accel="50000" decel="50000" fill="hold" grpId="1" nodeType="withEffect">
                                  <p:stCondLst>
                                    <p:cond delay="0"/>
                                  </p:stCondLst>
                                  <p:childTnLst>
                                    <p:animMotion origin="layout" path="M 1.11111E-6 2.96296E-6 L 0.10903 0.04629 " pathEditMode="relative" rAng="0" ptsTypes="AA">
                                      <p:cBhvr>
                                        <p:cTn id="233" dur="2000" fill="hold"/>
                                        <p:tgtEl>
                                          <p:spTgt spid="78"/>
                                        </p:tgtEl>
                                        <p:attrNameLst>
                                          <p:attrName>ppt_x</p:attrName>
                                          <p:attrName>ppt_y</p:attrName>
                                        </p:attrNameLst>
                                      </p:cBhvr>
                                      <p:rCtr x="5451" y="2315"/>
                                    </p:animMotion>
                                  </p:childTnLst>
                                </p:cTn>
                              </p:par>
                              <p:par>
                                <p:cTn id="234" presetID="42" presetClass="path" presetSubtype="0" repeatCount="indefinite" accel="50000" decel="50000" fill="hold" grpId="1" nodeType="withEffect">
                                  <p:stCondLst>
                                    <p:cond delay="0"/>
                                  </p:stCondLst>
                                  <p:childTnLst>
                                    <p:animMotion origin="layout" path="M 3.05556E-6 -2.59259E-6 L 0.07083 -0.01041 " pathEditMode="relative" rAng="0" ptsTypes="AA">
                                      <p:cBhvr>
                                        <p:cTn id="235" dur="2000" fill="hold"/>
                                        <p:tgtEl>
                                          <p:spTgt spid="76"/>
                                        </p:tgtEl>
                                        <p:attrNameLst>
                                          <p:attrName>ppt_x</p:attrName>
                                          <p:attrName>ppt_y</p:attrName>
                                        </p:attrNameLst>
                                      </p:cBhvr>
                                      <p:rCtr x="3542" y="-532"/>
                                    </p:animMotion>
                                  </p:childTnLst>
                                </p:cTn>
                              </p:par>
                              <p:par>
                                <p:cTn id="236" presetID="42" presetClass="path" presetSubtype="0" repeatCount="indefinite" accel="50000" decel="50000" fill="hold" grpId="1" nodeType="withEffect">
                                  <p:stCondLst>
                                    <p:cond delay="0"/>
                                  </p:stCondLst>
                                  <p:childTnLst>
                                    <p:animMotion origin="layout" path="M -2.22222E-6 0.01065 L 0.02483 0.07245 " pathEditMode="relative" rAng="0" ptsTypes="AA">
                                      <p:cBhvr>
                                        <p:cTn id="237" dur="2000" fill="hold"/>
                                        <p:tgtEl>
                                          <p:spTgt spid="79"/>
                                        </p:tgtEl>
                                        <p:attrNameLst>
                                          <p:attrName>ppt_x</p:attrName>
                                          <p:attrName>ppt_y</p:attrName>
                                        </p:attrNameLst>
                                      </p:cBhvr>
                                      <p:rCtr x="1233" y="3079"/>
                                    </p:animMotion>
                                  </p:childTnLst>
                                </p:cTn>
                              </p:par>
                              <p:par>
                                <p:cTn id="238" presetID="42" presetClass="path" presetSubtype="0" repeatCount="indefinite" accel="50000" decel="50000" fill="hold" grpId="1" nodeType="withEffect">
                                  <p:stCondLst>
                                    <p:cond delay="0"/>
                                  </p:stCondLst>
                                  <p:childTnLst>
                                    <p:animMotion origin="layout" path="M -3.33333E-6 3.7037E-7 L -0.06753 0.04537 " pathEditMode="relative" rAng="0" ptsTypes="AA">
                                      <p:cBhvr>
                                        <p:cTn id="239" dur="2000" fill="hold"/>
                                        <p:tgtEl>
                                          <p:spTgt spid="80"/>
                                        </p:tgtEl>
                                        <p:attrNameLst>
                                          <p:attrName>ppt_x</p:attrName>
                                          <p:attrName>ppt_y</p:attrName>
                                        </p:attrNameLst>
                                      </p:cBhvr>
                                      <p:rCtr x="-3385" y="2269"/>
                                    </p:animMotion>
                                  </p:childTnLst>
                                </p:cTn>
                              </p:par>
                              <p:par>
                                <p:cTn id="240" presetID="42" presetClass="path" presetSubtype="0" repeatCount="indefinite" accel="50000" decel="50000" fill="hold" grpId="1" nodeType="withEffect">
                                  <p:stCondLst>
                                    <p:cond delay="0"/>
                                  </p:stCondLst>
                                  <p:childTnLst>
                                    <p:animMotion origin="layout" path="M -0.00781 -2.22222E-6 L -0.06302 -0.06065 " pathEditMode="relative" rAng="0" ptsTypes="AA">
                                      <p:cBhvr>
                                        <p:cTn id="241" dur="2000" fill="hold"/>
                                        <p:tgtEl>
                                          <p:spTgt spid="81"/>
                                        </p:tgtEl>
                                        <p:attrNameLst>
                                          <p:attrName>ppt_x</p:attrName>
                                          <p:attrName>ppt_y</p:attrName>
                                        </p:attrNameLst>
                                      </p:cBhvr>
                                      <p:rCtr x="-2760" y="-3032"/>
                                    </p:animMotion>
                                  </p:childTnLst>
                                </p:cTn>
                              </p:par>
                              <p:par>
                                <p:cTn id="242" presetID="42" presetClass="path" presetSubtype="0" repeatCount="indefinite" accel="50000" decel="50000" fill="hold" grpId="1" nodeType="withEffect">
                                  <p:stCondLst>
                                    <p:cond delay="0"/>
                                  </p:stCondLst>
                                  <p:childTnLst>
                                    <p:animMotion origin="layout" path="M -1.38889E-6 2.22222E-6 L 0.04913 -0.06829 " pathEditMode="relative" rAng="0" ptsTypes="AA">
                                      <p:cBhvr>
                                        <p:cTn id="243" dur="2000" fill="hold"/>
                                        <p:tgtEl>
                                          <p:spTgt spid="87"/>
                                        </p:tgtEl>
                                        <p:attrNameLst>
                                          <p:attrName>ppt_x</p:attrName>
                                          <p:attrName>ppt_y</p:attrName>
                                        </p:attrNameLst>
                                      </p:cBhvr>
                                      <p:rCtr x="2448" y="-3426"/>
                                    </p:animMotion>
                                  </p:childTnLst>
                                </p:cTn>
                              </p:par>
                              <p:par>
                                <p:cTn id="244" presetID="0" presetClass="path" presetSubtype="0" repeatCount="indefinite" accel="50000" decel="50000" fill="hold" grpId="1" nodeType="withEffect">
                                  <p:stCondLst>
                                    <p:cond delay="0"/>
                                  </p:stCondLst>
                                  <p:childTnLst>
                                    <p:animMotion origin="layout" path="M 0 0 C -0.00816 0.00162 -0.01511 0.00417 -0.02292 0.00764 C -0.0257 0.0088 -0.02865 0.01018 -0.03143 0.01134 C -0.03281 0.01204 -0.03577 0.01319 -0.03577 0.01319 C -0.03663 0.01458 -0.03733 0.01643 -0.03854 0.01713 C -0.04132 0.01898 -0.04722 0.02083 -0.04722 0.02083 C -0.05104 0.02639 -0.05747 0.02986 -0.06285 0.03218 C -0.06389 0.03356 -0.06458 0.03518 -0.0658 0.03611 C -0.0684 0.03796 -0.07431 0.03981 -0.07431 0.03981 C -0.08195 0.05 -0.07205 0.03796 -0.08143 0.0456 C -0.08264 0.04653 -0.08316 0.04861 -0.08438 0.04954 C -0.08698 0.05139 -0.09011 0.05208 -0.09288 0.05324 C -0.09427 0.05393 -0.09722 0.05509 -0.09722 0.05509 C -0.1033 0.06366 -0.11441 0.06481 -0.12292 0.06667 C -0.12604 0.07292 -0.12847 0.07523 -0.13281 0.07986 C -0.13386 0.08102 -0.13472 0.08264 -0.13577 0.0838 C -0.13715 0.08518 -0.14011 0.0875 -0.14011 0.0875 C -0.1382 0.09653 -0.13507 0.10347 -0.13281 0.11227 C -0.13195 0.11597 -0.1309 0.11991 -0.13004 0.12361 C -0.12952 0.12546 -0.12969 0.12801 -0.12865 0.1294 C -0.12535 0.1338 -0.12188 0.13657 -0.11858 0.14097 C -0.11684 0.14815 -0.11476 0.15 -0.11007 0.15417 C -0.10955 0.15602 -0.1092 0.1581 -0.10868 0.15995 C -0.10816 0.1618 -0.10712 0.16551 -0.10712 0.16551 " pathEditMode="relative" ptsTypes="fffffffffffffffffffffffA">
                                      <p:cBhvr>
                                        <p:cTn id="245" dur="3000" fill="hold"/>
                                        <p:tgtEl>
                                          <p:spTgt spid="73"/>
                                        </p:tgtEl>
                                        <p:attrNameLst>
                                          <p:attrName>ppt_x</p:attrName>
                                          <p:attrName>ppt_y</p:attrName>
                                        </p:attrNameLst>
                                      </p:cBhvr>
                                    </p:animMotion>
                                  </p:childTnLst>
                                </p:cTn>
                              </p:par>
                              <p:par>
                                <p:cTn id="246" presetID="0" presetClass="path" presetSubtype="0" repeatCount="indefinite" accel="50000" decel="50000" fill="hold" grpId="1" nodeType="withEffect">
                                  <p:stCondLst>
                                    <p:cond delay="500"/>
                                  </p:stCondLst>
                                  <p:childTnLst>
                                    <p:animMotion origin="layout" path="M 0 0 C -0.00174 0.01273 -0.00434 0.03263 -0.01146 0.04212 C -0.01337 0.04976 -0.01545 0.05046 -0.01997 0.05532 C -0.02483 0.06064 -0.02344 0.06388 -0.03003 0.06666 C -0.03611 0.07523 -0.04306 0.08773 -0.05139 0.09143 C -0.05903 0.10162 -0.04913 0.08958 -0.05851 0.09722 C -0.05972 0.09814 -0.06042 0.1 -0.06146 0.10115 C -0.06233 0.10208 -0.06337 0.10231 -0.06424 0.103 C -0.06719 0.10416 -0.07083 0.1037 -0.07292 0.10671 C -0.07378 0.1081 -0.07448 0.10972 -0.07569 0.11064 C -0.08507 0.11689 -0.09705 0.11875 -0.10712 0.12199 C -0.11875 0.12569 -0.13003 0.1324 -0.14149 0.13726 C -0.14705 0.14212 -0.15208 0.14398 -0.15851 0.14675 C -0.1599 0.14745 -0.16285 0.14861 -0.16285 0.14861 C -0.16615 0.153 -0.1658 0.15069 -0.1658 0.15439 " pathEditMode="relative" ptsTypes="ffffffffffffffA">
                                      <p:cBhvr>
                                        <p:cTn id="247" dur="3000" fill="hold"/>
                                        <p:tgtEl>
                                          <p:spTgt spid="83"/>
                                        </p:tgtEl>
                                        <p:attrNameLst>
                                          <p:attrName>ppt_x</p:attrName>
                                          <p:attrName>ppt_y</p:attrName>
                                        </p:attrNameLst>
                                      </p:cBhvr>
                                    </p:animMotion>
                                  </p:childTnLst>
                                </p:cTn>
                              </p:par>
                              <p:par>
                                <p:cTn id="248" presetID="0" presetClass="path" presetSubtype="0" repeatCount="indefinite" accel="50000" decel="50000" fill="hold" grpId="1" nodeType="withEffect">
                                  <p:stCondLst>
                                    <p:cond delay="300"/>
                                  </p:stCondLst>
                                  <p:childTnLst>
                                    <p:animMotion origin="layout" path="M 0 0 C -0.00278 -0.01112 -0.01216 -0.02038 -0.01858 -0.02848 C -0.02049 -0.03658 -0.02796 -0.04468 -0.03421 -0.04746 C -0.04046 -0.05579 -0.04827 -0.06413 -0.05573 -0.07038 C -0.05625 -0.07223 -0.05625 -0.07454 -0.05712 -0.07616 C -0.05816 -0.07801 -0.06059 -0.07801 -0.06146 -0.07987 C -0.06546 -0.08843 -0.06355 -0.09422 -0.06858 -0.10093 C -0.07101 -0.11065 -0.075 -0.12038 -0.07848 -0.1294 C -0.08195 -0.13843 -0.08316 -0.14862 -0.08855 -0.15625 C -0.09237 -0.17176 -0.09132 -0.16366 -0.09132 -0.18079 C -0.09341 -0.18843 -0.09723 -0.19237 -0.10139 -0.19815 C -0.10521 -0.21343 -0.09983 -0.19491 -0.10573 -0.20764 C -0.10643 -0.20926 -0.10643 -0.21158 -0.10712 -0.2132 C -0.10764 -0.21459 -0.11198 -0.21991 -0.11285 -0.22084 C -0.11441 -0.22732 -0.1165 -0.2294 -0.11997 -0.23426 C -0.12171 -0.24167 -0.12362 -0.24329 -0.12848 -0.24746 C -0.13021 -0.25394 -0.13212 -0.25625 -0.13577 -0.26088 C -0.13924 -0.275 -0.13421 -0.25857 -0.14132 -0.27038 C -0.14914 -0.28334 -0.13542 -0.26945 -0.14705 -0.27987 C -0.14966 -0.28982 -0.15278 -0.29075 -0.1599 -0.297 C -0.16112 -0.29792 -0.16181 -0.29977 -0.16285 -0.30093 C -0.16424 -0.30232 -0.16719 -0.30463 -0.16719 -0.30463 " pathEditMode="relative" ptsTypes="fffffffffffffffffffffA">
                                      <p:cBhvr>
                                        <p:cTn id="249" dur="3000" fill="hold"/>
                                        <p:tgtEl>
                                          <p:spTgt spid="85"/>
                                        </p:tgtEl>
                                        <p:attrNameLst>
                                          <p:attrName>ppt_x</p:attrName>
                                          <p:attrName>ppt_y</p:attrName>
                                        </p:attrNameLst>
                                      </p:cBhvr>
                                    </p:animMotion>
                                  </p:childTnLst>
                                </p:cTn>
                              </p:par>
                              <p:par>
                                <p:cTn id="250" presetID="0" presetClass="path" presetSubtype="0" repeatCount="indefinite" accel="50000" decel="50000" fill="hold" grpId="1" nodeType="withEffect">
                                  <p:stCondLst>
                                    <p:cond delay="700"/>
                                  </p:stCondLst>
                                  <p:childTnLst>
                                    <p:animMotion origin="layout" path="M 0 0 C 0.00399 -0.01551 0.00729 -0.03125 0.01285 -0.04584 C 0.01632 -0.05486 0.01753 -0.06482 0.02292 -0.07246 C 0.02465 -0.07963 0.02882 -0.08611 0.03299 -0.09144 C 0.03507 -0.10023 0.03542 -0.10625 0.0401 -0.1125 C 0.04062 -0.11435 0.04149 -0.11806 0.04149 -0.11806 C 0.0375 -0.13449 0.04306 -0.11459 0.03715 -0.12755 C 0.03073 -0.14167 0.04097 -0.12593 0.03299 -0.13727 C 0.03038 -0.14676 0.02969 -0.15672 0.02431 -0.16389 C 0.02066 -0.17871 0.02153 -0.17848 0.01441 -0.18866 C 0.01267 -0.19491 0.01076 -0.19746 0.00712 -0.20185 C 0.00521 -0.20949 0.00017 -0.2132 -0.00417 -0.21898 " pathEditMode="relative" ptsTypes="fffffffffffA">
                                      <p:cBhvr>
                                        <p:cTn id="251" dur="3000" fill="hold"/>
                                        <p:tgtEl>
                                          <p:spTgt spid="84"/>
                                        </p:tgtEl>
                                        <p:attrNameLst>
                                          <p:attrName>ppt_x</p:attrName>
                                          <p:attrName>ppt_y</p:attrName>
                                        </p:attrNameLst>
                                      </p:cBhvr>
                                    </p:animMotion>
                                  </p:childTnLst>
                                </p:cTn>
                              </p:par>
                              <p:par>
                                <p:cTn id="252" presetID="0" presetClass="path" presetSubtype="0" repeatCount="indefinite" accel="50000" decel="50000" fill="hold" grpId="1" nodeType="withEffect">
                                  <p:stCondLst>
                                    <p:cond delay="1000"/>
                                  </p:stCondLst>
                                  <p:childTnLst>
                                    <p:animMotion origin="layout" path="M 0 0 C 0.00087 -0.00024 0.00868 -0.00255 0.01007 -0.00371 C 0.01424 -0.00718 0.01493 -0.01088 0.01997 -0.0132 C 0.02396 -0.01852 0.02465 -0.02246 0.03003 -0.02477 C 0.03785 -0.04028 0.02743 -0.022 0.03715 -0.03241 C 0.04653 -0.04237 0.03316 -0.03473 0.04427 -0.04005 C 0.04878 -0.04561 0.05382 -0.05 0.05851 -0.0551 C 0.06267 -0.0595 0.06389 -0.06459 0.06858 -0.06852 C 0.0717 -0.07524 0.07309 -0.07755 0.07865 -0.07987 C 0.0875 -0.09237 0.07448 -0.07338 0.0842 -0.08959 C 0.08715 -0.09445 0.08767 -0.09283 0.09149 -0.097 C 0.09444 -0.10024 0.0974 -0.10487 0.1 -0.10857 C 0.10417 -0.12547 0.10712 -0.1338 0.10712 -0.15232 C 0.11233 -0.17362 0.10399 -0.14144 0.11146 -0.16366 C 0.1151 -0.17431 0.11719 -0.18704 0.11997 -0.19815 C 0.12188 -0.20556 0.12431 -0.2132 0.12569 -0.22084 C 0.12743 -0.23079 0.12882 -0.2419 0.1342 -0.24954 C 0.13611 -0.25649 0.13924 -0.2595 0.14288 -0.26482 " pathEditMode="relative" ptsTypes="fffffffffffffffffA">
                                      <p:cBhvr>
                                        <p:cTn id="253" dur="3000" fill="hold"/>
                                        <p:tgtEl>
                                          <p:spTgt spid="86"/>
                                        </p:tgtEl>
                                        <p:attrNameLst>
                                          <p:attrName>ppt_x</p:attrName>
                                          <p:attrName>ppt_y</p:attrName>
                                        </p:attrNameLst>
                                      </p:cBhvr>
                                    </p:animMotion>
                                  </p:childTnLst>
                                </p:cTn>
                              </p:par>
                              <p:par>
                                <p:cTn id="254" presetID="0" presetClass="path" presetSubtype="0" repeatCount="indefinite" accel="50000" decel="50000" fill="hold" grpId="1" nodeType="withEffect">
                                  <p:stCondLst>
                                    <p:cond delay="100"/>
                                  </p:stCondLst>
                                  <p:childTnLst>
                                    <p:animMotion origin="layout" path="M -1.94444E-6 1.11111E-6 C 0.00452 -0.00903 0.01094 -0.01921 0.01858 -0.02292 C 0.02431 -0.03449 0.01788 -0.02384 0.0257 -0.03033 C 0.0309 -0.03449 0.03386 -0.0412 0.03993 -0.04375 C 0.04358 -0.05139 0.04896 -0.05533 0.05417 -0.06088 C 0.06181 -0.06898 0.06684 -0.07593 0.0757 -0.08195 C 0.08195 -0.08611 0.08351 -0.09421 0.08993 -0.09699 C 0.0941 -0.10278 0.09913 -0.11204 0.10417 -0.1162 C 0.11476 -0.12477 0.10191 -0.10995 0.11285 -0.12176 C 0.12031 -0.12986 0.12622 -0.14236 0.13559 -0.14653 C 0.13993 -0.15232 0.14514 -0.15671 0.15 -0.16181 C 0.15469 -0.1669 0.15834 -0.17269 0.16424 -0.17523 C 0.16788 -0.18264 0.17309 -0.18565 0.17709 -0.19236 C 0.17813 -0.19421 0.17882 -0.1963 0.17986 -0.19815 C 0.18316 -0.2037 0.18281 -0.19954 0.18281 -0.2037 C 0.20677 -0.20625 0.19323 -0.20278 0.20417 -0.20764 C 0.20712 -0.20903 0.21285 -0.21134 0.21285 -0.21111 C 0.21424 -0.21273 0.21545 -0.21435 0.21702 -0.21528 C 0.21979 -0.2169 0.2257 -0.21898 0.2257 -0.21875 C 0.2316 -0.22732 0.24202 -0.22755 0.25 -0.23033 C 0.25868 -0.23333 0.2665 -0.23796 0.2757 -0.23796 " pathEditMode="relative" rAng="0" ptsTypes="ffffffffffffffffffffA">
                                      <p:cBhvr>
                                        <p:cTn id="255" dur="3000" fill="hold"/>
                                        <p:tgtEl>
                                          <p:spTgt spid="75"/>
                                        </p:tgtEl>
                                        <p:attrNameLst>
                                          <p:attrName>ppt_x</p:attrName>
                                          <p:attrName>ppt_y</p:attrName>
                                        </p:attrNameLst>
                                      </p:cBhvr>
                                      <p:rCtr x="138" y="-119"/>
                                    </p:animMotion>
                                  </p:childTnLst>
                                </p:cTn>
                              </p:par>
                              <p:par>
                                <p:cTn id="256" presetID="0" presetClass="path" presetSubtype="0" repeatCount="indefinite" accel="50000" decel="50000" fill="hold" grpId="1" nodeType="withEffect">
                                  <p:stCondLst>
                                    <p:cond delay="800"/>
                                  </p:stCondLst>
                                  <p:childTnLst>
                                    <p:animMotion origin="layout" path="M 0 0 C 0.01389 0.00301 0.02761 0.00648 0.0415 0.00949 C 0.06007 0.01759 0.07865 0.02639 0.09723 0.03426 C 0.09983 0.03657 0.10157 0.04004 0.10434 0.0419 C 0.11059 0.04606 0.1191 0.04861 0.1257 0.05139 C 0.14046 0.05764 0.15539 0.06366 0.16997 0.07037 C 0.17761 0.07384 0.18525 0.07662 0.19289 0.07986 C 0.19566 0.08102 0.19861 0.08241 0.20139 0.08379 C 0.20278 0.08449 0.20573 0.08565 0.20573 0.08565 C 0.21129 0.09352 0.22223 0.0956 0.23004 0.09907 C 0.23282 0.10023 0.23577 0.10162 0.23855 0.10278 C 0.23993 0.10347 0.24289 0.10463 0.24289 0.10463 C 0.24705 0.11041 0.25296 0.1118 0.25851 0.11435 C 0.26841 0.11875 0.27848 0.12315 0.28855 0.12754 C 0.29393 0.12986 0.3 0.12754 0.30573 0.12754 " pathEditMode="relative" ptsTypes="ffffffffffffffA">
                                      <p:cBhvr>
                                        <p:cTn id="257" dur="3000" fill="hold"/>
                                        <p:tgtEl>
                                          <p:spTgt spid="32"/>
                                        </p:tgtEl>
                                        <p:attrNameLst>
                                          <p:attrName>ppt_x</p:attrName>
                                          <p:attrName>ppt_y</p:attrName>
                                        </p:attrNameLst>
                                      </p:cBhvr>
                                    </p:animMotion>
                                  </p:childTnLst>
                                </p:cTn>
                              </p:par>
                              <p:par>
                                <p:cTn id="258" presetID="0" presetClass="path" presetSubtype="0" repeatCount="indefinite" accel="50000" decel="50000" fill="hold" grpId="1" nodeType="withEffect">
                                  <p:stCondLst>
                                    <p:cond delay="800"/>
                                  </p:stCondLst>
                                  <p:childTnLst>
                                    <p:animMotion origin="layout" path="M -0.00677 0.00509 C -0.00156 0.0074 0.00538 0.00925 0.01042 0.01272 C 0.01719 0.01734 0.02448 0.02266 0.03177 0.0259 C 0.03819 0.03446 0.04809 0.03423 0.05608 0.03932 C 0.06059 0.04209 0.06406 0.04487 0.06892 0.04695 C 0.07691 0.05689 0.10295 0.05712 0.11319 0.05828 C 0.12483 0.06129 0.13611 0.06591 0.14757 0.06961 C 0.15677 0.07262 0.16823 0.07169 0.17743 0.07169 C 0.1842 0.06915 0.1908 0.06707 0.19757 0.06406 C 0.19896 0.06337 0.20174 0.06221 0.20174 0.06244 C 0.20746 0.05458 0.21701 0.05365 0.22465 0.05065 C 0.23785 0.04556 0.25121 0.04371 0.26458 0.03932 C 0.27292 0.03654 0.28021 0.03168 0.28889 0.03168 " pathEditMode="relative" rAng="0" ptsTypes="ffffffffffffA">
                                      <p:cBhvr>
                                        <p:cTn id="259" dur="2000" fill="hold"/>
                                        <p:tgtEl>
                                          <p:spTgt spid="90"/>
                                        </p:tgtEl>
                                        <p:attrNameLst>
                                          <p:attrName>ppt_x</p:attrName>
                                          <p:attrName>ppt_y</p:attrName>
                                        </p:attrNameLst>
                                      </p:cBhvr>
                                      <p:rCtr x="148" y="34"/>
                                    </p:animMotion>
                                  </p:childTnLst>
                                </p:cTn>
                              </p:par>
                              <p:par>
                                <p:cTn id="260" presetID="0" presetClass="path" presetSubtype="0" repeatCount="indefinite" accel="50000" decel="50000" fill="hold" grpId="1" nodeType="withEffect">
                                  <p:stCondLst>
                                    <p:cond delay="800"/>
                                  </p:stCondLst>
                                  <p:childTnLst>
                                    <p:animMotion origin="layout" path="M 0 0 C 0.00573 0.0081 0.00521 0.01481 0.01424 0.01921 C 0.01615 0.02662 0.01806 0.02824 0.02292 0.0324 C 0.0257 0.04398 0.03247 0.05254 0.03854 0.06111 C 0.0415 0.07291 0.03733 0.06134 0.04427 0.06875 C 0.04549 0.07014 0.04601 0.07268 0.04705 0.0743 C 0.05052 0.08009 0.05643 0.08564 0.06146 0.08773 C 0.0632 0.09467 0.06129 0.09351 0.06563 0.09351 C 0.07396 0.09143 0.08368 0.08912 0.0915 0.08379 C 0.10139 0.07708 0.08993 0.0824 0.1 0.07824 C 0.10643 0.06921 0.09861 0.07893 0.10712 0.07245 C 0.10955 0.0706 0.11476 0.06365 0.11719 0.06111 C 0.12275 0.05509 0.1257 0.04722 0.13282 0.04398 C 0.13802 0.03703 0.1342 0.04097 0.14427 0.03634 C 0.14705 0.03495 0.15278 0.0324 0.15278 0.0324 C 0.16129 0.02176 0.14948 0.03541 0.16007 0.02685 C 0.16268 0.02476 0.16476 0.02176 0.16719 0.01921 C 0.17361 0.01226 0.17761 0.00162 0.18577 -0.00186 C 0.18993 -0.00556 0.19236 -0.00926 0.19705 -0.01135 C 0.20469 -0.02153 0.19566 -0.00834 0.20139 -0.02084 C 0.20278 -0.02385 0.20643 -0.02662 0.20851 -0.02848 C 0.21094 -0.03774 0.21875 -0.04445 0.2257 -0.04746 C 0.22969 -0.05278 0.23038 -0.05672 0.23577 -0.05903 C 0.24045 -0.06852 0.24913 -0.06852 0.25712 -0.07223 C 0.2599 -0.07361 0.26563 -0.07616 0.26563 -0.07616 C 0.26927 -0.08079 0.2724 -0.08357 0.27709 -0.08565 C 0.28229 -0.09236 0.28889 -0.09561 0.29566 -0.09908 C 0.2967 -0.10024 0.2974 -0.10186 0.29861 -0.10278 C 0.29983 -0.10371 0.30278 -0.10463 0.30278 -0.10463 C 0.30643 -0.10949 0.30938 -0.11204 0.31424 -0.11412 C 0.32188 -0.12431 0.31198 -0.11227 0.32136 -0.11991 C 0.32257 -0.12084 0.32309 -0.12292 0.32431 -0.12385 C 0.32691 -0.1257 0.33282 -0.12755 0.33282 -0.12755 C 0.33473 -0.1301 0.33611 -0.13357 0.33854 -0.13519 C 0.34375 -0.13866 0.35157 -0.14074 0.35712 -0.14283 C 0.36459 -0.14561 0.36077 -0.14352 0.36719 -0.14653 C 0.36858 -0.14723 0.37136 -0.14861 0.37136 -0.14861 " pathEditMode="relative" ptsTypes="ffffffffffffffffffffffffffffffffffffA">
                                      <p:cBhvr>
                                        <p:cTn id="261" dur="5000" fill="hold"/>
                                        <p:tgtEl>
                                          <p:spTgt spid="88"/>
                                        </p:tgtEl>
                                        <p:attrNameLst>
                                          <p:attrName>ppt_x</p:attrName>
                                          <p:attrName>ppt_y</p:attrName>
                                        </p:attrNameLst>
                                      </p:cBhvr>
                                    </p:animMotion>
                                  </p:childTnLst>
                                </p:cTn>
                              </p:par>
                              <p:par>
                                <p:cTn id="262" presetID="0" presetClass="path" presetSubtype="0" repeatCount="indefinite" accel="50000" decel="50000" fill="hold" grpId="1" nodeType="withEffect">
                                  <p:stCondLst>
                                    <p:cond delay="800"/>
                                  </p:stCondLst>
                                  <p:childTnLst>
                                    <p:animMotion origin="layout" path="M 0 0 C 0.00209 -0.00764 0.00191 -0.01065 0.0073 -0.01528 C 0.01077 -0.03009 0.00608 -0.0118 0.01146 -0.02662 C 0.01372 -0.03264 0.01424 -0.03796 0.01719 -0.04375 C 0.01945 -0.05324 0.02622 -0.06504 0.03143 -0.07245 C 0.03316 -0.07893 0.03507 -0.08287 0.03872 -0.08773 C 0.04167 -0.09954 0.04132 -0.10023 0.04862 -0.10671 C 0.05053 -0.11458 0.05157 -0.12361 0.05573 -0.12963 C 0.05747 -0.13565 0.05816 -0.14028 0.06146 -0.14491 C 0.0632 -0.15208 0.06667 -0.1581 0.07014 -0.16389 C 0.07934 -0.1794 0.06754 -0.16065 0.07431 -0.17523 C 0.07431 -0.17523 0.07987 -0.18264 0.08004 -0.18287 C 0.0849 -0.18264 0.11875 -0.18032 0.1257 -0.17917 C 0.13577 -0.17754 0.14584 -0.17245 0.15573 -0.16967 C 0.17691 -0.16342 0.16511 -0.16875 0.18004 -0.16204 C 0.18438 -0.16018 0.19289 -0.15625 0.19289 -0.15625 C 0.20087 -0.14629 0.21389 -0.14491 0.22414 -0.14282 C 0.23559 -0.14051 0.2474 -0.1375 0.25851 -0.13333 C 0.26632 -0.13055 0.27396 -0.12917 0.28143 -0.12569 C 0.28438 -0.1243 0.29011 -0.12199 0.29011 -0.12199 C 0.28889 -0.1206 0.28594 -0.11898 0.28716 -0.11805 C 0.28993 -0.11574 0.30365 -0.11481 0.30851 -0.1125 C 0.32778 -0.1037 0.34862 -0.09745 0.36858 -0.09329 C 0.37327 -0.0912 0.37553 -0.08796 0.38004 -0.08588 C 0.38108 -0.08449 0.38178 -0.08287 0.38299 -0.08194 C 0.38559 -0.08009 0.3915 -0.07824 0.3915 -0.07824 C 0.39462 -0.07407 0.39879 -0.07129 0.40157 -0.06667 C 0.40521 -0.06065 0.40573 -0.05787 0.41146 -0.05532 C 0.41355 -0.05254 0.41476 -0.04838 0.41719 -0.04583 C 0.4198 -0.04305 0.42309 -0.04236 0.42587 -0.04004 C 0.42917 -0.0331 0.42709 -0.03518 0.43143 -0.03241 " pathEditMode="relative" ptsTypes="ffffffffffffffffffffffffffffffA">
                                      <p:cBhvr>
                                        <p:cTn id="263" dur="5000" fill="hold"/>
                                        <p:tgtEl>
                                          <p:spTgt spid="89"/>
                                        </p:tgtEl>
                                        <p:attrNameLst>
                                          <p:attrName>ppt_x</p:attrName>
                                          <p:attrName>ppt_y</p:attrName>
                                        </p:attrNameLst>
                                      </p:cBhvr>
                                    </p:animMotion>
                                  </p:childTnLst>
                                </p:cTn>
                              </p:par>
                              <p:par>
                                <p:cTn id="264" presetID="0" presetClass="path" presetSubtype="0" repeatCount="indefinite" accel="50000" decel="50000" fill="hold" grpId="2" nodeType="withEffect">
                                  <p:stCondLst>
                                    <p:cond delay="800"/>
                                  </p:stCondLst>
                                  <p:childTnLst>
                                    <p:animMotion origin="layout" path="M 0 0 C -0.00208 -0.01158 -0.01111 -0.025 -0.01996 -0.02871 C -0.02291 -0.02986 -0.02864 -0.03241 -0.02864 -0.03241 C -0.03264 -0.0382 -0.03784 -0.04352 -0.04288 -0.04769 C -0.04704 -0.05648 -0.0526 -0.06227 -0.0585 -0.06875 C -0.06059 -0.07107 -0.06284 -0.07523 -0.06562 -0.07616 C -0.06753 -0.07685 -0.06944 -0.07616 -0.07135 -0.07616 C -0.07986 -0.06898 -0.08732 -0.06088 -0.09566 -0.05347 C -0.09843 -0.05116 -0.10156 -0.05 -0.10434 -0.04769 C -0.10833 -0.03935 -0.1151 -0.03449 -0.11996 -0.02662 C -0.12777 -0.01389 -0.13975 0.00949 -0.15139 0.01528 C -0.1585 0.0243 -0.14982 0.01273 -0.15711 0.02477 C -0.15798 0.02616 -0.16007 0.02847 -0.16007 0.02847 C -0.16198 0.02917 -0.16389 0.02917 -0.16562 0.03032 C -0.16684 0.03125 -0.16736 0.03356 -0.16857 0.03426 C -0.17899 0.04028 -0.19114 0.04259 -0.20139 0.04954 C -0.2092 0.05486 -0.21649 0.06157 -0.2243 0.06667 C -0.23159 0.07153 -0.22604 0.06852 -0.23142 0.0743 C -0.23645 0.07986 -0.24375 0.08495 -0.25 0.0875 C -0.25277 0.09143 -0.25312 0.09259 -0.25711 0.09514 C -0.2585 0.09606 -0.26145 0.09699 -0.26145 0.09699 " pathEditMode="relative" ptsTypes="ffffffffffffffffffffA">
                                      <p:cBhvr>
                                        <p:cTn id="265" dur="5000" fill="hold"/>
                                        <p:tgtEl>
                                          <p:spTgt spid="100"/>
                                        </p:tgtEl>
                                        <p:attrNameLst>
                                          <p:attrName>ppt_x</p:attrName>
                                          <p:attrName>ppt_y</p:attrName>
                                        </p:attrNameLst>
                                      </p:cBhvr>
                                    </p:animMotion>
                                  </p:childTnLst>
                                </p:cTn>
                              </p:par>
                              <p:par>
                                <p:cTn id="266" presetID="0" presetClass="path" presetSubtype="0" repeatCount="indefinite" accel="50000" decel="50000" fill="hold" grpId="2" nodeType="withEffect">
                                  <p:stCondLst>
                                    <p:cond delay="800"/>
                                  </p:stCondLst>
                                  <p:childTnLst>
                                    <p:animMotion origin="layout" path="M 0 0 C 0.03906 -0.00324 0.07621 -0.00763 0.1158 -0.00763 C 0.12396 -0.01851 0.13264 -0.02685 0.14149 -0.03611 C 0.14496 -0.03981 0.14687 -0.04537 0.15 -0.04953 C 0.15746 -0.05949 0.16771 -0.06736 0.17587 -0.07615 C 0.17986 -0.08055 0.18142 -0.08564 0.18576 -0.08958 C 0.19184 -0.10092 0.2 -0.11018 0.20729 -0.1199 C 0.21285 -0.12731 0.21736 -0.13541 0.22291 -0.14282 C 0.22934 -0.15555 0.22639 -0.15092 0.23142 -0.1581 C 0.23316 -0.16458 0.23507 -0.16851 0.23871 -0.17337 C 0.24132 -0.18425 0.2441 -0.18981 0.25 -0.19814 C 0.25278 -0.2081 0.25069 -0.20208 0.25729 -0.21527 C 0.25816 -0.21712 0.26007 -0.22083 0.26007 -0.22083 C 0.2618 -0.22824 0.26597 -0.23449 0.27014 -0.24004 C 0.27187 -0.24675 0.27066 -0.24467 0.2743 -0.24953 C 0.27535 -0.25092 0.27725 -0.25324 0.27725 -0.25324 " pathEditMode="relative" ptsTypes="fffffffffffffffA">
                                      <p:cBhvr>
                                        <p:cTn id="267" dur="5000" fill="hold"/>
                                        <p:tgtEl>
                                          <p:spTgt spid="101"/>
                                        </p:tgtEl>
                                        <p:attrNameLst>
                                          <p:attrName>ppt_x</p:attrName>
                                          <p:attrName>ppt_y</p:attrName>
                                        </p:attrNameLst>
                                      </p:cBhvr>
                                    </p:animMotion>
                                  </p:childTnLst>
                                </p:cTn>
                              </p:par>
                              <p:par>
                                <p:cTn id="268" presetID="0" presetClass="path" presetSubtype="0" repeatCount="indefinite" accel="50000" decel="50000" fill="hold" grpId="2" nodeType="withEffect">
                                  <p:stCondLst>
                                    <p:cond delay="800"/>
                                  </p:stCondLst>
                                  <p:childTnLst>
                                    <p:animMotion origin="layout" path="M 0 0 C -0.00833 -0.00417 -0.00868 -0.01551 -0.01285 -0.02477 C -0.01441 -0.02824 -0.01649 -0.03102 -0.0184 -0.03426 C -0.02187 -0.04005 -0.02101 -0.03681 -0.02569 -0.0419 C -0.03298 -0.04977 -0.03923 -0.05764 -0.04705 -0.06482 C -0.05156 -0.06898 -0.04878 -0.06898 -0.05278 -0.07431 C -0.05694 -0.07986 -0.0566 -0.07709 -0.06128 -0.0801 C -0.0717 -0.08681 -0.0776 -0.08773 -0.08993 -0.08773 C -0.10607 -0.08519 -0.12257 -0.08264 -0.13854 -0.07824 C -0.15278 -0.07431 -0.16528 -0.06713 -0.17986 -0.06482 C -0.19184 -0.05973 -0.17413 -0.06713 -0.19132 -0.06111 C -0.19288 -0.06065 -0.19566 -0.05903 -0.19566 -0.05903 " pathEditMode="relative" ptsTypes="fffffffffffA">
                                      <p:cBhvr>
                                        <p:cTn id="269" dur="4000" fill="hold"/>
                                        <p:tgtEl>
                                          <p:spTgt spid="102"/>
                                        </p:tgtEl>
                                        <p:attrNameLst>
                                          <p:attrName>ppt_x</p:attrName>
                                          <p:attrName>ppt_y</p:attrName>
                                        </p:attrNameLst>
                                      </p:cBhvr>
                                    </p:animMotion>
                                  </p:childTnLst>
                                </p:cTn>
                              </p:par>
                              <p:par>
                                <p:cTn id="270" presetID="42" presetClass="path" presetSubtype="0" repeatCount="indefinite" accel="50000" decel="50000" fill="hold" grpId="1" nodeType="withEffect">
                                  <p:stCondLst>
                                    <p:cond delay="800"/>
                                  </p:stCondLst>
                                  <p:childTnLst>
                                    <p:animMotion origin="layout" path="M -1.66667E-6 2.22222E-6 L -0.09444 2.22222E-6 " pathEditMode="relative" rAng="0" ptsTypes="AA">
                                      <p:cBhvr>
                                        <p:cTn id="271" dur="2000" fill="hold"/>
                                        <p:tgtEl>
                                          <p:spTgt spid="103"/>
                                        </p:tgtEl>
                                        <p:attrNameLst>
                                          <p:attrName>ppt_x</p:attrName>
                                          <p:attrName>ppt_y</p:attrName>
                                        </p:attrNameLst>
                                      </p:cBhvr>
                                      <p:rCtr x="-4722" y="0"/>
                                    </p:animMotion>
                                  </p:childTnLst>
                                </p:cTn>
                              </p:par>
                            </p:childTnLst>
                          </p:cTn>
                        </p:par>
                      </p:childTnLst>
                    </p:cTn>
                  </p:par>
                  <p:par>
                    <p:cTn id="272" fill="hold">
                      <p:stCondLst>
                        <p:cond delay="indefinite"/>
                      </p:stCondLst>
                      <p:childTnLst>
                        <p:par>
                          <p:cTn id="273" fill="hold">
                            <p:stCondLst>
                              <p:cond delay="0"/>
                            </p:stCondLst>
                            <p:childTnLst>
                              <p:par>
                                <p:cTn id="274" presetID="1" presetClass="exit" presetSubtype="0" fill="hold" nodeType="clickEffect">
                                  <p:stCondLst>
                                    <p:cond delay="0"/>
                                  </p:stCondLst>
                                  <p:childTnLst>
                                    <p:set>
                                      <p:cBhvr>
                                        <p:cTn id="275" dur="1" fill="hold">
                                          <p:stCondLst>
                                            <p:cond delay="0"/>
                                          </p:stCondLst>
                                        </p:cTn>
                                        <p:tgtEl>
                                          <p:spTgt spid="4"/>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6"/>
                                        </p:tgtEl>
                                        <p:attrNameLst>
                                          <p:attrName>style.visibility</p:attrName>
                                        </p:attrNameLst>
                                      </p:cBhvr>
                                      <p:to>
                                        <p:strVal val="hidden"/>
                                      </p:to>
                                    </p:set>
                                  </p:childTnLst>
                                </p:cTn>
                              </p:par>
                              <p:par>
                                <p:cTn id="278" presetID="1" presetClass="exit" presetSubtype="0" fill="hold" grpId="1" nodeType="withEffect">
                                  <p:stCondLst>
                                    <p:cond delay="0"/>
                                  </p:stCondLst>
                                  <p:childTnLst>
                                    <p:set>
                                      <p:cBhvr>
                                        <p:cTn id="279" dur="1" fill="hold">
                                          <p:stCondLst>
                                            <p:cond delay="0"/>
                                          </p:stCondLst>
                                        </p:cTn>
                                        <p:tgtEl>
                                          <p:spTgt spid="101"/>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9"/>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7"/>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8"/>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5"/>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33"/>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34"/>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35"/>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36"/>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37"/>
                                        </p:tgtEl>
                                        <p:attrNameLst>
                                          <p:attrName>style.visibility</p:attrName>
                                        </p:attrNameLst>
                                      </p:cBhvr>
                                      <p:to>
                                        <p:strVal val="hidden"/>
                                      </p:to>
                                    </p:set>
                                  </p:childTnLst>
                                </p:cTn>
                              </p:par>
                              <p:par>
                                <p:cTn id="298" presetID="1" presetClass="exit" presetSubtype="0" fill="hold" nodeType="withEffect">
                                  <p:stCondLst>
                                    <p:cond delay="0"/>
                                  </p:stCondLst>
                                  <p:childTnLst>
                                    <p:set>
                                      <p:cBhvr>
                                        <p:cTn id="299" dur="1" fill="hold">
                                          <p:stCondLst>
                                            <p:cond delay="0"/>
                                          </p:stCondLst>
                                        </p:cTn>
                                        <p:tgtEl>
                                          <p:spTgt spid="39"/>
                                        </p:tgtEl>
                                        <p:attrNameLst>
                                          <p:attrName>style.visibility</p:attrName>
                                        </p:attrNameLst>
                                      </p:cBhvr>
                                      <p:to>
                                        <p:strVal val="hidden"/>
                                      </p:to>
                                    </p:set>
                                  </p:childTnLst>
                                </p:cTn>
                              </p:par>
                              <p:par>
                                <p:cTn id="300" presetID="1" presetClass="exit" presetSubtype="0" fill="hold" nodeType="withEffect">
                                  <p:stCondLst>
                                    <p:cond delay="0"/>
                                  </p:stCondLst>
                                  <p:childTnLst>
                                    <p:set>
                                      <p:cBhvr>
                                        <p:cTn id="301" dur="1" fill="hold">
                                          <p:stCondLst>
                                            <p:cond delay="0"/>
                                          </p:stCondLst>
                                        </p:cTn>
                                        <p:tgtEl>
                                          <p:spTgt spid="40"/>
                                        </p:tgtEl>
                                        <p:attrNameLst>
                                          <p:attrName>style.visibility</p:attrName>
                                        </p:attrNameLst>
                                      </p:cBhvr>
                                      <p:to>
                                        <p:strVal val="hidden"/>
                                      </p:to>
                                    </p:set>
                                  </p:childTnLst>
                                </p:cTn>
                              </p:par>
                              <p:par>
                                <p:cTn id="302" presetID="1" presetClass="exit" presetSubtype="0" fill="hold" nodeType="withEffect">
                                  <p:stCondLst>
                                    <p:cond delay="0"/>
                                  </p:stCondLst>
                                  <p:childTnLst>
                                    <p:set>
                                      <p:cBhvr>
                                        <p:cTn id="303" dur="1" fill="hold">
                                          <p:stCondLst>
                                            <p:cond delay="0"/>
                                          </p:stCondLst>
                                        </p:cTn>
                                        <p:tgtEl>
                                          <p:spTgt spid="41"/>
                                        </p:tgtEl>
                                        <p:attrNameLst>
                                          <p:attrName>style.visibility</p:attrName>
                                        </p:attrNameLst>
                                      </p:cBhvr>
                                      <p:to>
                                        <p:strVal val="hidden"/>
                                      </p:to>
                                    </p:set>
                                  </p:childTnLst>
                                </p:cTn>
                              </p:par>
                              <p:par>
                                <p:cTn id="304" presetID="1" presetClass="exit" presetSubtype="0" fill="hold" nodeType="withEffect">
                                  <p:stCondLst>
                                    <p:cond delay="0"/>
                                  </p:stCondLst>
                                  <p:childTnLst>
                                    <p:set>
                                      <p:cBhvr>
                                        <p:cTn id="305" dur="1" fill="hold">
                                          <p:stCondLst>
                                            <p:cond delay="0"/>
                                          </p:stCondLst>
                                        </p:cTn>
                                        <p:tgtEl>
                                          <p:spTgt spid="48"/>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0"/>
                                          </p:stCondLst>
                                        </p:cTn>
                                        <p:tgtEl>
                                          <p:spTgt spid="77"/>
                                        </p:tgtEl>
                                        <p:attrNameLst>
                                          <p:attrName>style.visibility</p:attrName>
                                        </p:attrNameLst>
                                      </p:cBhvr>
                                      <p:to>
                                        <p:strVal val="hidden"/>
                                      </p:to>
                                    </p:set>
                                  </p:childTnLst>
                                </p:cTn>
                              </p:par>
                              <p:par>
                                <p:cTn id="308" presetID="1" presetClass="exit" presetSubtype="0" fill="hold" nodeType="withEffect">
                                  <p:stCondLst>
                                    <p:cond delay="0"/>
                                  </p:stCondLst>
                                  <p:childTnLst>
                                    <p:set>
                                      <p:cBhvr>
                                        <p:cTn id="309" dur="1" fill="hold">
                                          <p:stCondLst>
                                            <p:cond delay="0"/>
                                          </p:stCondLst>
                                        </p:cTn>
                                        <p:tgtEl>
                                          <p:spTgt spid="61"/>
                                        </p:tgtEl>
                                        <p:attrNameLst>
                                          <p:attrName>style.visibility</p:attrName>
                                        </p:attrNameLst>
                                      </p:cBhvr>
                                      <p:to>
                                        <p:strVal val="hidden"/>
                                      </p:to>
                                    </p:set>
                                  </p:childTnLst>
                                </p:cTn>
                              </p:par>
                              <p:par>
                                <p:cTn id="310" presetID="1" presetClass="exit" presetSubtype="0" fill="hold" nodeType="withEffect">
                                  <p:stCondLst>
                                    <p:cond delay="0"/>
                                  </p:stCondLst>
                                  <p:childTnLst>
                                    <p:set>
                                      <p:cBhvr>
                                        <p:cTn id="311" dur="1" fill="hold">
                                          <p:stCondLst>
                                            <p:cond delay="0"/>
                                          </p:stCondLst>
                                        </p:cTn>
                                        <p:tgtEl>
                                          <p:spTgt spid="98"/>
                                        </p:tgtEl>
                                        <p:attrNameLst>
                                          <p:attrName>style.visibility</p:attrName>
                                        </p:attrNameLst>
                                      </p:cBhvr>
                                      <p:to>
                                        <p:strVal val="hidden"/>
                                      </p:to>
                                    </p:set>
                                  </p:childTnLst>
                                </p:cTn>
                              </p:par>
                              <p:par>
                                <p:cTn id="312" presetID="1" presetClass="exit" presetSubtype="0" fill="hold" nodeType="withEffect">
                                  <p:stCondLst>
                                    <p:cond delay="0"/>
                                  </p:stCondLst>
                                  <p:childTnLst>
                                    <p:set>
                                      <p:cBhvr>
                                        <p:cTn id="313" dur="1" fill="hold">
                                          <p:stCondLst>
                                            <p:cond delay="0"/>
                                          </p:stCondLst>
                                        </p:cTn>
                                        <p:tgtEl>
                                          <p:spTgt spid="46"/>
                                        </p:tgtEl>
                                        <p:attrNameLst>
                                          <p:attrName>style.visibility</p:attrName>
                                        </p:attrNameLst>
                                      </p:cBhvr>
                                      <p:to>
                                        <p:strVal val="hidden"/>
                                      </p:to>
                                    </p:set>
                                  </p:childTnLst>
                                </p:cTn>
                              </p:par>
                              <p:par>
                                <p:cTn id="314" presetID="1" presetClass="exit" presetSubtype="0" fill="hold" nodeType="withEffect">
                                  <p:stCondLst>
                                    <p:cond delay="0"/>
                                  </p:stCondLst>
                                  <p:childTnLst>
                                    <p:set>
                                      <p:cBhvr>
                                        <p:cTn id="315" dur="1" fill="hold">
                                          <p:stCondLst>
                                            <p:cond delay="0"/>
                                          </p:stCondLst>
                                        </p:cTn>
                                        <p:tgtEl>
                                          <p:spTgt spid="69"/>
                                        </p:tgtEl>
                                        <p:attrNameLst>
                                          <p:attrName>style.visibility</p:attrName>
                                        </p:attrNameLst>
                                      </p:cBhvr>
                                      <p:to>
                                        <p:strVal val="hidden"/>
                                      </p:to>
                                    </p:set>
                                  </p:childTnLst>
                                </p:cTn>
                              </p:par>
                              <p:par>
                                <p:cTn id="316" presetID="1" presetClass="exit" presetSubtype="0" fill="hold" nodeType="withEffect">
                                  <p:stCondLst>
                                    <p:cond delay="0"/>
                                  </p:stCondLst>
                                  <p:childTnLst>
                                    <p:set>
                                      <p:cBhvr>
                                        <p:cTn id="317" dur="1" fill="hold">
                                          <p:stCondLst>
                                            <p:cond delay="0"/>
                                          </p:stCondLst>
                                        </p:cTn>
                                        <p:tgtEl>
                                          <p:spTgt spid="62"/>
                                        </p:tgtEl>
                                        <p:attrNameLst>
                                          <p:attrName>style.visibility</p:attrName>
                                        </p:attrNameLst>
                                      </p:cBhvr>
                                      <p:to>
                                        <p:strVal val="hidden"/>
                                      </p:to>
                                    </p:set>
                                  </p:childTnLst>
                                </p:cTn>
                              </p:par>
                              <p:par>
                                <p:cTn id="318" presetID="1" presetClass="exit" presetSubtype="0" fill="hold" nodeType="withEffect">
                                  <p:stCondLst>
                                    <p:cond delay="0"/>
                                  </p:stCondLst>
                                  <p:childTnLst>
                                    <p:set>
                                      <p:cBhvr>
                                        <p:cTn id="319" dur="1" fill="hold">
                                          <p:stCondLst>
                                            <p:cond delay="0"/>
                                          </p:stCondLst>
                                        </p:cTn>
                                        <p:tgtEl>
                                          <p:spTgt spid="59"/>
                                        </p:tgtEl>
                                        <p:attrNameLst>
                                          <p:attrName>style.visibility</p:attrName>
                                        </p:attrNameLst>
                                      </p:cBhvr>
                                      <p:to>
                                        <p:strVal val="hidden"/>
                                      </p:to>
                                    </p:set>
                                  </p:childTnLst>
                                </p:cTn>
                              </p:par>
                              <p:par>
                                <p:cTn id="320" presetID="1" presetClass="exit" presetSubtype="0" fill="hold" nodeType="withEffect">
                                  <p:stCondLst>
                                    <p:cond delay="0"/>
                                  </p:stCondLst>
                                  <p:childTnLst>
                                    <p:set>
                                      <p:cBhvr>
                                        <p:cTn id="321" dur="1" fill="hold">
                                          <p:stCondLst>
                                            <p:cond delay="0"/>
                                          </p:stCondLst>
                                        </p:cTn>
                                        <p:tgtEl>
                                          <p:spTgt spid="1042"/>
                                        </p:tgtEl>
                                        <p:attrNameLst>
                                          <p:attrName>style.visibility</p:attrName>
                                        </p:attrNameLst>
                                      </p:cBhvr>
                                      <p:to>
                                        <p:strVal val="hidden"/>
                                      </p:to>
                                    </p:set>
                                  </p:childTnLst>
                                </p:cTn>
                              </p:par>
                              <p:par>
                                <p:cTn id="322" presetID="1" presetClass="exit" presetSubtype="0" fill="hold" nodeType="withEffect">
                                  <p:stCondLst>
                                    <p:cond delay="0"/>
                                  </p:stCondLst>
                                  <p:childTnLst>
                                    <p:set>
                                      <p:cBhvr>
                                        <p:cTn id="323" dur="1" fill="hold">
                                          <p:stCondLst>
                                            <p:cond delay="0"/>
                                          </p:stCondLst>
                                        </p:cTn>
                                        <p:tgtEl>
                                          <p:spTgt spid="38"/>
                                        </p:tgtEl>
                                        <p:attrNameLst>
                                          <p:attrName>style.visibility</p:attrName>
                                        </p:attrNameLst>
                                      </p:cBhvr>
                                      <p:to>
                                        <p:strVal val="hidden"/>
                                      </p:to>
                                    </p:set>
                                  </p:childTnLst>
                                </p:cTn>
                              </p:par>
                              <p:par>
                                <p:cTn id="324" presetID="1" presetClass="exit" presetSubtype="0" fill="hold" nodeType="withEffect">
                                  <p:stCondLst>
                                    <p:cond delay="0"/>
                                  </p:stCondLst>
                                  <p:childTnLst>
                                    <p:set>
                                      <p:cBhvr>
                                        <p:cTn id="325" dur="1" fill="hold">
                                          <p:stCondLst>
                                            <p:cond delay="0"/>
                                          </p:stCondLst>
                                        </p:cTn>
                                        <p:tgtEl>
                                          <p:spTgt spid="66"/>
                                        </p:tgtEl>
                                        <p:attrNameLst>
                                          <p:attrName>style.visibility</p:attrName>
                                        </p:attrNameLst>
                                      </p:cBhvr>
                                      <p:to>
                                        <p:strVal val="hidden"/>
                                      </p:to>
                                    </p:set>
                                  </p:childTnLst>
                                </p:cTn>
                              </p:par>
                              <p:par>
                                <p:cTn id="326" presetID="1" presetClass="exit" presetSubtype="0" fill="hold" nodeType="withEffect">
                                  <p:stCondLst>
                                    <p:cond delay="0"/>
                                  </p:stCondLst>
                                  <p:childTnLst>
                                    <p:set>
                                      <p:cBhvr>
                                        <p:cTn id="327" dur="1" fill="hold">
                                          <p:stCondLst>
                                            <p:cond delay="0"/>
                                          </p:stCondLst>
                                        </p:cTn>
                                        <p:tgtEl>
                                          <p:spTgt spid="72"/>
                                        </p:tgtEl>
                                        <p:attrNameLst>
                                          <p:attrName>style.visibility</p:attrName>
                                        </p:attrNameLst>
                                      </p:cBhvr>
                                      <p:to>
                                        <p:strVal val="hidden"/>
                                      </p:to>
                                    </p:set>
                                  </p:childTnLst>
                                </p:cTn>
                              </p:par>
                              <p:par>
                                <p:cTn id="328" presetID="1" presetClass="exit" presetSubtype="0" fill="hold" nodeType="withEffect">
                                  <p:stCondLst>
                                    <p:cond delay="0"/>
                                  </p:stCondLst>
                                  <p:childTnLst>
                                    <p:set>
                                      <p:cBhvr>
                                        <p:cTn id="329" dur="1" fill="hold">
                                          <p:stCondLst>
                                            <p:cond delay="0"/>
                                          </p:stCondLst>
                                        </p:cTn>
                                        <p:tgtEl>
                                          <p:spTgt spid="49"/>
                                        </p:tgtEl>
                                        <p:attrNameLst>
                                          <p:attrName>style.visibility</p:attrName>
                                        </p:attrNameLst>
                                      </p:cBhvr>
                                      <p:to>
                                        <p:strVal val="hidden"/>
                                      </p:to>
                                    </p:set>
                                  </p:childTnLst>
                                </p:cTn>
                              </p:par>
                              <p:par>
                                <p:cTn id="330" presetID="1" presetClass="exit" presetSubtype="0" fill="hold" grpId="2" nodeType="withEffect">
                                  <p:stCondLst>
                                    <p:cond delay="0"/>
                                  </p:stCondLst>
                                  <p:childTnLst>
                                    <p:set>
                                      <p:cBhvr>
                                        <p:cTn id="331" dur="1" fill="hold">
                                          <p:stCondLst>
                                            <p:cond delay="0"/>
                                          </p:stCondLst>
                                        </p:cTn>
                                        <p:tgtEl>
                                          <p:spTgt spid="32"/>
                                        </p:tgtEl>
                                        <p:attrNameLst>
                                          <p:attrName>style.visibility</p:attrName>
                                        </p:attrNameLst>
                                      </p:cBhvr>
                                      <p:to>
                                        <p:strVal val="hidden"/>
                                      </p:to>
                                    </p:set>
                                  </p:childTnLst>
                                </p:cTn>
                              </p:par>
                              <p:par>
                                <p:cTn id="332" presetID="1" presetClass="exit" presetSubtype="0" fill="hold" grpId="2" nodeType="withEffect">
                                  <p:stCondLst>
                                    <p:cond delay="0"/>
                                  </p:stCondLst>
                                  <p:childTnLst>
                                    <p:set>
                                      <p:cBhvr>
                                        <p:cTn id="333" dur="1" fill="hold">
                                          <p:stCondLst>
                                            <p:cond delay="0"/>
                                          </p:stCondLst>
                                        </p:cTn>
                                        <p:tgtEl>
                                          <p:spTgt spid="73"/>
                                        </p:tgtEl>
                                        <p:attrNameLst>
                                          <p:attrName>style.visibility</p:attrName>
                                        </p:attrNameLst>
                                      </p:cBhvr>
                                      <p:to>
                                        <p:strVal val="hidden"/>
                                      </p:to>
                                    </p:set>
                                  </p:childTnLst>
                                </p:cTn>
                              </p:par>
                              <p:par>
                                <p:cTn id="334" presetID="1" presetClass="exit" presetSubtype="0" fill="hold" grpId="2" nodeType="withEffect">
                                  <p:stCondLst>
                                    <p:cond delay="0"/>
                                  </p:stCondLst>
                                  <p:childTnLst>
                                    <p:set>
                                      <p:cBhvr>
                                        <p:cTn id="335" dur="1" fill="hold">
                                          <p:stCondLst>
                                            <p:cond delay="0"/>
                                          </p:stCondLst>
                                        </p:cTn>
                                        <p:tgtEl>
                                          <p:spTgt spid="75"/>
                                        </p:tgtEl>
                                        <p:attrNameLst>
                                          <p:attrName>style.visibility</p:attrName>
                                        </p:attrNameLst>
                                      </p:cBhvr>
                                      <p:to>
                                        <p:strVal val="hidden"/>
                                      </p:to>
                                    </p:set>
                                  </p:childTnLst>
                                </p:cTn>
                              </p:par>
                              <p:par>
                                <p:cTn id="336" presetID="1" presetClass="exit" presetSubtype="0" fill="hold" grpId="2" nodeType="withEffect">
                                  <p:stCondLst>
                                    <p:cond delay="0"/>
                                  </p:stCondLst>
                                  <p:childTnLst>
                                    <p:set>
                                      <p:cBhvr>
                                        <p:cTn id="337" dur="1" fill="hold">
                                          <p:stCondLst>
                                            <p:cond delay="0"/>
                                          </p:stCondLst>
                                        </p:cTn>
                                        <p:tgtEl>
                                          <p:spTgt spid="76"/>
                                        </p:tgtEl>
                                        <p:attrNameLst>
                                          <p:attrName>style.visibility</p:attrName>
                                        </p:attrNameLst>
                                      </p:cBhvr>
                                      <p:to>
                                        <p:strVal val="hidden"/>
                                      </p:to>
                                    </p:set>
                                  </p:childTnLst>
                                </p:cTn>
                              </p:par>
                              <p:par>
                                <p:cTn id="338" presetID="1" presetClass="exit" presetSubtype="0" fill="hold" grpId="2" nodeType="withEffect">
                                  <p:stCondLst>
                                    <p:cond delay="0"/>
                                  </p:stCondLst>
                                  <p:childTnLst>
                                    <p:set>
                                      <p:cBhvr>
                                        <p:cTn id="339" dur="1" fill="hold">
                                          <p:stCondLst>
                                            <p:cond delay="0"/>
                                          </p:stCondLst>
                                        </p:cTn>
                                        <p:tgtEl>
                                          <p:spTgt spid="78"/>
                                        </p:tgtEl>
                                        <p:attrNameLst>
                                          <p:attrName>style.visibility</p:attrName>
                                        </p:attrNameLst>
                                      </p:cBhvr>
                                      <p:to>
                                        <p:strVal val="hidden"/>
                                      </p:to>
                                    </p:set>
                                  </p:childTnLst>
                                </p:cTn>
                              </p:par>
                              <p:par>
                                <p:cTn id="340" presetID="1" presetClass="exit" presetSubtype="0" fill="hold" grpId="2" nodeType="withEffect">
                                  <p:stCondLst>
                                    <p:cond delay="0"/>
                                  </p:stCondLst>
                                  <p:childTnLst>
                                    <p:set>
                                      <p:cBhvr>
                                        <p:cTn id="341" dur="1" fill="hold">
                                          <p:stCondLst>
                                            <p:cond delay="0"/>
                                          </p:stCondLst>
                                        </p:cTn>
                                        <p:tgtEl>
                                          <p:spTgt spid="79"/>
                                        </p:tgtEl>
                                        <p:attrNameLst>
                                          <p:attrName>style.visibility</p:attrName>
                                        </p:attrNameLst>
                                      </p:cBhvr>
                                      <p:to>
                                        <p:strVal val="hidden"/>
                                      </p:to>
                                    </p:set>
                                  </p:childTnLst>
                                </p:cTn>
                              </p:par>
                              <p:par>
                                <p:cTn id="342" presetID="1" presetClass="exit" presetSubtype="0" fill="hold" grpId="2" nodeType="withEffect">
                                  <p:stCondLst>
                                    <p:cond delay="0"/>
                                  </p:stCondLst>
                                  <p:childTnLst>
                                    <p:set>
                                      <p:cBhvr>
                                        <p:cTn id="343" dur="1" fill="hold">
                                          <p:stCondLst>
                                            <p:cond delay="0"/>
                                          </p:stCondLst>
                                        </p:cTn>
                                        <p:tgtEl>
                                          <p:spTgt spid="80"/>
                                        </p:tgtEl>
                                        <p:attrNameLst>
                                          <p:attrName>style.visibility</p:attrName>
                                        </p:attrNameLst>
                                      </p:cBhvr>
                                      <p:to>
                                        <p:strVal val="hidden"/>
                                      </p:to>
                                    </p:set>
                                  </p:childTnLst>
                                </p:cTn>
                              </p:par>
                              <p:par>
                                <p:cTn id="344" presetID="1" presetClass="exit" presetSubtype="0" fill="hold" grpId="2" nodeType="withEffect">
                                  <p:stCondLst>
                                    <p:cond delay="0"/>
                                  </p:stCondLst>
                                  <p:childTnLst>
                                    <p:set>
                                      <p:cBhvr>
                                        <p:cTn id="345" dur="1" fill="hold">
                                          <p:stCondLst>
                                            <p:cond delay="0"/>
                                          </p:stCondLst>
                                        </p:cTn>
                                        <p:tgtEl>
                                          <p:spTgt spid="81"/>
                                        </p:tgtEl>
                                        <p:attrNameLst>
                                          <p:attrName>style.visibility</p:attrName>
                                        </p:attrNameLst>
                                      </p:cBhvr>
                                      <p:to>
                                        <p:strVal val="hidden"/>
                                      </p:to>
                                    </p:set>
                                  </p:childTnLst>
                                </p:cTn>
                              </p:par>
                              <p:par>
                                <p:cTn id="346" presetID="1" presetClass="exit" presetSubtype="0" fill="hold" nodeType="withEffect">
                                  <p:stCondLst>
                                    <p:cond delay="0"/>
                                  </p:stCondLst>
                                  <p:childTnLst>
                                    <p:set>
                                      <p:cBhvr>
                                        <p:cTn id="347" dur="1" fill="hold">
                                          <p:stCondLst>
                                            <p:cond delay="0"/>
                                          </p:stCondLst>
                                        </p:cTn>
                                        <p:tgtEl>
                                          <p:spTgt spid="42"/>
                                        </p:tgtEl>
                                        <p:attrNameLst>
                                          <p:attrName>style.visibility</p:attrName>
                                        </p:attrNameLst>
                                      </p:cBhvr>
                                      <p:to>
                                        <p:strVal val="hidden"/>
                                      </p:to>
                                    </p:set>
                                  </p:childTnLst>
                                </p:cTn>
                              </p:par>
                              <p:par>
                                <p:cTn id="348" presetID="1" presetClass="exit" presetSubtype="0" fill="hold" nodeType="withEffect">
                                  <p:stCondLst>
                                    <p:cond delay="0"/>
                                  </p:stCondLst>
                                  <p:childTnLst>
                                    <p:set>
                                      <p:cBhvr>
                                        <p:cTn id="349" dur="1" fill="hold">
                                          <p:stCondLst>
                                            <p:cond delay="0"/>
                                          </p:stCondLst>
                                        </p:cTn>
                                        <p:tgtEl>
                                          <p:spTgt spid="57"/>
                                        </p:tgtEl>
                                        <p:attrNameLst>
                                          <p:attrName>style.visibility</p:attrName>
                                        </p:attrNameLst>
                                      </p:cBhvr>
                                      <p:to>
                                        <p:strVal val="hidden"/>
                                      </p:to>
                                    </p:set>
                                  </p:childTnLst>
                                </p:cTn>
                              </p:par>
                              <p:par>
                                <p:cTn id="350" presetID="1" presetClass="exit" presetSubtype="0" fill="hold" nodeType="withEffect">
                                  <p:stCondLst>
                                    <p:cond delay="0"/>
                                  </p:stCondLst>
                                  <p:childTnLst>
                                    <p:set>
                                      <p:cBhvr>
                                        <p:cTn id="351" dur="1" fill="hold">
                                          <p:stCondLst>
                                            <p:cond delay="0"/>
                                          </p:stCondLst>
                                        </p:cTn>
                                        <p:tgtEl>
                                          <p:spTgt spid="60"/>
                                        </p:tgtEl>
                                        <p:attrNameLst>
                                          <p:attrName>style.visibility</p:attrName>
                                        </p:attrNameLst>
                                      </p:cBhvr>
                                      <p:to>
                                        <p:strVal val="hidden"/>
                                      </p:to>
                                    </p:set>
                                  </p:childTnLst>
                                </p:cTn>
                              </p:par>
                              <p:par>
                                <p:cTn id="352" presetID="1" presetClass="exit" presetSubtype="0" fill="hold" nodeType="withEffect">
                                  <p:stCondLst>
                                    <p:cond delay="0"/>
                                  </p:stCondLst>
                                  <p:childTnLst>
                                    <p:set>
                                      <p:cBhvr>
                                        <p:cTn id="353" dur="1" fill="hold">
                                          <p:stCondLst>
                                            <p:cond delay="0"/>
                                          </p:stCondLst>
                                        </p:cTn>
                                        <p:tgtEl>
                                          <p:spTgt spid="63"/>
                                        </p:tgtEl>
                                        <p:attrNameLst>
                                          <p:attrName>style.visibility</p:attrName>
                                        </p:attrNameLst>
                                      </p:cBhvr>
                                      <p:to>
                                        <p:strVal val="hidden"/>
                                      </p:to>
                                    </p:set>
                                  </p:childTnLst>
                                </p:cTn>
                              </p:par>
                              <p:par>
                                <p:cTn id="354" presetID="1" presetClass="exit" presetSubtype="0" fill="hold" nodeType="withEffect">
                                  <p:stCondLst>
                                    <p:cond delay="0"/>
                                  </p:stCondLst>
                                  <p:childTnLst>
                                    <p:set>
                                      <p:cBhvr>
                                        <p:cTn id="355" dur="1" fill="hold">
                                          <p:stCondLst>
                                            <p:cond delay="0"/>
                                          </p:stCondLst>
                                        </p:cTn>
                                        <p:tgtEl>
                                          <p:spTgt spid="67"/>
                                        </p:tgtEl>
                                        <p:attrNameLst>
                                          <p:attrName>style.visibility</p:attrName>
                                        </p:attrNameLst>
                                      </p:cBhvr>
                                      <p:to>
                                        <p:strVal val="hidden"/>
                                      </p:to>
                                    </p:set>
                                  </p:childTnLst>
                                </p:cTn>
                              </p:par>
                              <p:par>
                                <p:cTn id="356" presetID="1" presetClass="exit" presetSubtype="0" fill="hold" nodeType="withEffect">
                                  <p:stCondLst>
                                    <p:cond delay="0"/>
                                  </p:stCondLst>
                                  <p:childTnLst>
                                    <p:set>
                                      <p:cBhvr>
                                        <p:cTn id="357" dur="1" fill="hold">
                                          <p:stCondLst>
                                            <p:cond delay="0"/>
                                          </p:stCondLst>
                                        </p:cTn>
                                        <p:tgtEl>
                                          <p:spTgt spid="70"/>
                                        </p:tgtEl>
                                        <p:attrNameLst>
                                          <p:attrName>style.visibility</p:attrName>
                                        </p:attrNameLst>
                                      </p:cBhvr>
                                      <p:to>
                                        <p:strVal val="hidden"/>
                                      </p:to>
                                    </p:set>
                                  </p:childTnLst>
                                </p:cTn>
                              </p:par>
                              <p:par>
                                <p:cTn id="358" presetID="1" presetClass="exit" presetSubtype="0" fill="hold" nodeType="withEffect">
                                  <p:stCondLst>
                                    <p:cond delay="0"/>
                                  </p:stCondLst>
                                  <p:childTnLst>
                                    <p:set>
                                      <p:cBhvr>
                                        <p:cTn id="359" dur="1" fill="hold">
                                          <p:stCondLst>
                                            <p:cond delay="0"/>
                                          </p:stCondLst>
                                        </p:cTn>
                                        <p:tgtEl>
                                          <p:spTgt spid="71"/>
                                        </p:tgtEl>
                                        <p:attrNameLst>
                                          <p:attrName>style.visibility</p:attrName>
                                        </p:attrNameLst>
                                      </p:cBhvr>
                                      <p:to>
                                        <p:strVal val="hidden"/>
                                      </p:to>
                                    </p:set>
                                  </p:childTnLst>
                                </p:cTn>
                              </p:par>
                              <p:par>
                                <p:cTn id="360" presetID="1" presetClass="exit" presetSubtype="0" fill="hold" nodeType="withEffect">
                                  <p:stCondLst>
                                    <p:cond delay="0"/>
                                  </p:stCondLst>
                                  <p:childTnLst>
                                    <p:set>
                                      <p:cBhvr>
                                        <p:cTn id="361" dur="1" fill="hold">
                                          <p:stCondLst>
                                            <p:cond delay="0"/>
                                          </p:stCondLst>
                                        </p:cTn>
                                        <p:tgtEl>
                                          <p:spTgt spid="82"/>
                                        </p:tgtEl>
                                        <p:attrNameLst>
                                          <p:attrName>style.visibility</p:attrName>
                                        </p:attrNameLst>
                                      </p:cBhvr>
                                      <p:to>
                                        <p:strVal val="hidden"/>
                                      </p:to>
                                    </p:set>
                                  </p:childTnLst>
                                </p:cTn>
                              </p:par>
                              <p:par>
                                <p:cTn id="362" presetID="1" presetClass="exit" presetSubtype="0" fill="hold" grpId="2" nodeType="withEffect">
                                  <p:stCondLst>
                                    <p:cond delay="0"/>
                                  </p:stCondLst>
                                  <p:childTnLst>
                                    <p:set>
                                      <p:cBhvr>
                                        <p:cTn id="363" dur="1" fill="hold">
                                          <p:stCondLst>
                                            <p:cond delay="0"/>
                                          </p:stCondLst>
                                        </p:cTn>
                                        <p:tgtEl>
                                          <p:spTgt spid="83"/>
                                        </p:tgtEl>
                                        <p:attrNameLst>
                                          <p:attrName>style.visibility</p:attrName>
                                        </p:attrNameLst>
                                      </p:cBhvr>
                                      <p:to>
                                        <p:strVal val="hidden"/>
                                      </p:to>
                                    </p:set>
                                  </p:childTnLst>
                                </p:cTn>
                              </p:par>
                              <p:par>
                                <p:cTn id="364" presetID="1" presetClass="exit" presetSubtype="0" fill="hold" grpId="2" nodeType="withEffect">
                                  <p:stCondLst>
                                    <p:cond delay="0"/>
                                  </p:stCondLst>
                                  <p:childTnLst>
                                    <p:set>
                                      <p:cBhvr>
                                        <p:cTn id="365" dur="1" fill="hold">
                                          <p:stCondLst>
                                            <p:cond delay="0"/>
                                          </p:stCondLst>
                                        </p:cTn>
                                        <p:tgtEl>
                                          <p:spTgt spid="84"/>
                                        </p:tgtEl>
                                        <p:attrNameLst>
                                          <p:attrName>style.visibility</p:attrName>
                                        </p:attrNameLst>
                                      </p:cBhvr>
                                      <p:to>
                                        <p:strVal val="hidden"/>
                                      </p:to>
                                    </p:set>
                                  </p:childTnLst>
                                </p:cTn>
                              </p:par>
                              <p:par>
                                <p:cTn id="366" presetID="1" presetClass="exit" presetSubtype="0" fill="hold" grpId="2" nodeType="withEffect">
                                  <p:stCondLst>
                                    <p:cond delay="0"/>
                                  </p:stCondLst>
                                  <p:childTnLst>
                                    <p:set>
                                      <p:cBhvr>
                                        <p:cTn id="367" dur="1" fill="hold">
                                          <p:stCondLst>
                                            <p:cond delay="0"/>
                                          </p:stCondLst>
                                        </p:cTn>
                                        <p:tgtEl>
                                          <p:spTgt spid="85"/>
                                        </p:tgtEl>
                                        <p:attrNameLst>
                                          <p:attrName>style.visibility</p:attrName>
                                        </p:attrNameLst>
                                      </p:cBhvr>
                                      <p:to>
                                        <p:strVal val="hidden"/>
                                      </p:to>
                                    </p:set>
                                  </p:childTnLst>
                                </p:cTn>
                              </p:par>
                              <p:par>
                                <p:cTn id="368" presetID="1" presetClass="exit" presetSubtype="0" fill="hold" grpId="2" nodeType="withEffect">
                                  <p:stCondLst>
                                    <p:cond delay="0"/>
                                  </p:stCondLst>
                                  <p:childTnLst>
                                    <p:set>
                                      <p:cBhvr>
                                        <p:cTn id="369" dur="1" fill="hold">
                                          <p:stCondLst>
                                            <p:cond delay="0"/>
                                          </p:stCondLst>
                                        </p:cTn>
                                        <p:tgtEl>
                                          <p:spTgt spid="86"/>
                                        </p:tgtEl>
                                        <p:attrNameLst>
                                          <p:attrName>style.visibility</p:attrName>
                                        </p:attrNameLst>
                                      </p:cBhvr>
                                      <p:to>
                                        <p:strVal val="hidden"/>
                                      </p:to>
                                    </p:set>
                                  </p:childTnLst>
                                </p:cTn>
                              </p:par>
                              <p:par>
                                <p:cTn id="370" presetID="1" presetClass="exit" presetSubtype="0" fill="hold" grpId="2" nodeType="withEffect">
                                  <p:stCondLst>
                                    <p:cond delay="0"/>
                                  </p:stCondLst>
                                  <p:childTnLst>
                                    <p:set>
                                      <p:cBhvr>
                                        <p:cTn id="371" dur="1" fill="hold">
                                          <p:stCondLst>
                                            <p:cond delay="0"/>
                                          </p:stCondLst>
                                        </p:cTn>
                                        <p:tgtEl>
                                          <p:spTgt spid="87"/>
                                        </p:tgtEl>
                                        <p:attrNameLst>
                                          <p:attrName>style.visibility</p:attrName>
                                        </p:attrNameLst>
                                      </p:cBhvr>
                                      <p:to>
                                        <p:strVal val="hidden"/>
                                      </p:to>
                                    </p:set>
                                  </p:childTnLst>
                                </p:cTn>
                              </p:par>
                              <p:par>
                                <p:cTn id="372" presetID="1" presetClass="exit" presetSubtype="0" fill="hold" grpId="2" nodeType="withEffect">
                                  <p:stCondLst>
                                    <p:cond delay="0"/>
                                  </p:stCondLst>
                                  <p:childTnLst>
                                    <p:set>
                                      <p:cBhvr>
                                        <p:cTn id="373" dur="1" fill="hold">
                                          <p:stCondLst>
                                            <p:cond delay="0"/>
                                          </p:stCondLst>
                                        </p:cTn>
                                        <p:tgtEl>
                                          <p:spTgt spid="88"/>
                                        </p:tgtEl>
                                        <p:attrNameLst>
                                          <p:attrName>style.visibility</p:attrName>
                                        </p:attrNameLst>
                                      </p:cBhvr>
                                      <p:to>
                                        <p:strVal val="hidden"/>
                                      </p:to>
                                    </p:set>
                                  </p:childTnLst>
                                </p:cTn>
                              </p:par>
                              <p:par>
                                <p:cTn id="374" presetID="1" presetClass="exit" presetSubtype="0" fill="hold" grpId="2" nodeType="withEffect">
                                  <p:stCondLst>
                                    <p:cond delay="0"/>
                                  </p:stCondLst>
                                  <p:childTnLst>
                                    <p:set>
                                      <p:cBhvr>
                                        <p:cTn id="375" dur="1" fill="hold">
                                          <p:stCondLst>
                                            <p:cond delay="0"/>
                                          </p:stCondLst>
                                        </p:cTn>
                                        <p:tgtEl>
                                          <p:spTgt spid="89"/>
                                        </p:tgtEl>
                                        <p:attrNameLst>
                                          <p:attrName>style.visibility</p:attrName>
                                        </p:attrNameLst>
                                      </p:cBhvr>
                                      <p:to>
                                        <p:strVal val="hidden"/>
                                      </p:to>
                                    </p:set>
                                  </p:childTnLst>
                                </p:cTn>
                              </p:par>
                              <p:par>
                                <p:cTn id="376" presetID="1" presetClass="exit" presetSubtype="0" fill="hold" grpId="2" nodeType="withEffect">
                                  <p:stCondLst>
                                    <p:cond delay="0"/>
                                  </p:stCondLst>
                                  <p:childTnLst>
                                    <p:set>
                                      <p:cBhvr>
                                        <p:cTn id="377" dur="1" fill="hold">
                                          <p:stCondLst>
                                            <p:cond delay="0"/>
                                          </p:stCondLst>
                                        </p:cTn>
                                        <p:tgtEl>
                                          <p:spTgt spid="90"/>
                                        </p:tgtEl>
                                        <p:attrNameLst>
                                          <p:attrName>style.visibility</p:attrName>
                                        </p:attrNameLst>
                                      </p:cBhvr>
                                      <p:to>
                                        <p:strVal val="hidden"/>
                                      </p:to>
                                    </p:set>
                                  </p:childTnLst>
                                </p:cTn>
                              </p:par>
                              <p:par>
                                <p:cTn id="378" presetID="1" presetClass="exit" presetSubtype="0" fill="hold" nodeType="withEffect">
                                  <p:stCondLst>
                                    <p:cond delay="0"/>
                                  </p:stCondLst>
                                  <p:childTnLst>
                                    <p:set>
                                      <p:cBhvr>
                                        <p:cTn id="379" dur="1" fill="hold">
                                          <p:stCondLst>
                                            <p:cond delay="0"/>
                                          </p:stCondLst>
                                        </p:cTn>
                                        <p:tgtEl>
                                          <p:spTgt spid="64"/>
                                        </p:tgtEl>
                                        <p:attrNameLst>
                                          <p:attrName>style.visibility</p:attrName>
                                        </p:attrNameLst>
                                      </p:cBhvr>
                                      <p:to>
                                        <p:strVal val="hidden"/>
                                      </p:to>
                                    </p:set>
                                  </p:childTnLst>
                                </p:cTn>
                              </p:par>
                              <p:par>
                                <p:cTn id="380" presetID="1" presetClass="exit" presetSubtype="0" fill="hold" nodeType="withEffect">
                                  <p:stCondLst>
                                    <p:cond delay="0"/>
                                  </p:stCondLst>
                                  <p:childTnLst>
                                    <p:set>
                                      <p:cBhvr>
                                        <p:cTn id="381" dur="1" fill="hold">
                                          <p:stCondLst>
                                            <p:cond delay="0"/>
                                          </p:stCondLst>
                                        </p:cTn>
                                        <p:tgtEl>
                                          <p:spTgt spid="65"/>
                                        </p:tgtEl>
                                        <p:attrNameLst>
                                          <p:attrName>style.visibility</p:attrName>
                                        </p:attrNameLst>
                                      </p:cBhvr>
                                      <p:to>
                                        <p:strVal val="hidden"/>
                                      </p:to>
                                    </p:set>
                                  </p:childTnLst>
                                </p:cTn>
                              </p:par>
                              <p:par>
                                <p:cTn id="382" presetID="1" presetClass="exit" presetSubtype="0" fill="hold" nodeType="withEffect">
                                  <p:stCondLst>
                                    <p:cond delay="0"/>
                                  </p:stCondLst>
                                  <p:childTnLst>
                                    <p:set>
                                      <p:cBhvr>
                                        <p:cTn id="383" dur="1" fill="hold">
                                          <p:stCondLst>
                                            <p:cond delay="0"/>
                                          </p:stCondLst>
                                        </p:cTn>
                                        <p:tgtEl>
                                          <p:spTgt spid="68"/>
                                        </p:tgtEl>
                                        <p:attrNameLst>
                                          <p:attrName>style.visibility</p:attrName>
                                        </p:attrNameLst>
                                      </p:cBhvr>
                                      <p:to>
                                        <p:strVal val="hidden"/>
                                      </p:to>
                                    </p:set>
                                  </p:childTnLst>
                                </p:cTn>
                              </p:par>
                              <p:par>
                                <p:cTn id="384" presetID="1" presetClass="exit" presetSubtype="0" fill="hold" nodeType="withEffect">
                                  <p:stCondLst>
                                    <p:cond delay="0"/>
                                  </p:stCondLst>
                                  <p:childTnLst>
                                    <p:set>
                                      <p:cBhvr>
                                        <p:cTn id="385" dur="1" fill="hold">
                                          <p:stCondLst>
                                            <p:cond delay="0"/>
                                          </p:stCondLst>
                                        </p:cTn>
                                        <p:tgtEl>
                                          <p:spTgt spid="95"/>
                                        </p:tgtEl>
                                        <p:attrNameLst>
                                          <p:attrName>style.visibility</p:attrName>
                                        </p:attrNameLst>
                                      </p:cBhvr>
                                      <p:to>
                                        <p:strVal val="hidden"/>
                                      </p:to>
                                    </p:set>
                                  </p:childTnLst>
                                </p:cTn>
                              </p:par>
                              <p:par>
                                <p:cTn id="386" presetID="1" presetClass="exit" presetSubtype="0" fill="hold" nodeType="withEffect">
                                  <p:stCondLst>
                                    <p:cond delay="0"/>
                                  </p:stCondLst>
                                  <p:childTnLst>
                                    <p:set>
                                      <p:cBhvr>
                                        <p:cTn id="387" dur="1" fill="hold">
                                          <p:stCondLst>
                                            <p:cond delay="0"/>
                                          </p:stCondLst>
                                        </p:cTn>
                                        <p:tgtEl>
                                          <p:spTgt spid="99"/>
                                        </p:tgtEl>
                                        <p:attrNameLst>
                                          <p:attrName>style.visibility</p:attrName>
                                        </p:attrNameLst>
                                      </p:cBhvr>
                                      <p:to>
                                        <p:strVal val="hidden"/>
                                      </p:to>
                                    </p:set>
                                  </p:childTnLst>
                                </p:cTn>
                              </p:par>
                              <p:par>
                                <p:cTn id="388" presetID="1" presetClass="exit" presetSubtype="0" fill="hold" grpId="1" nodeType="withEffect">
                                  <p:stCondLst>
                                    <p:cond delay="0"/>
                                  </p:stCondLst>
                                  <p:childTnLst>
                                    <p:set>
                                      <p:cBhvr>
                                        <p:cTn id="389" dur="1" fill="hold">
                                          <p:stCondLst>
                                            <p:cond delay="0"/>
                                          </p:stCondLst>
                                        </p:cTn>
                                        <p:tgtEl>
                                          <p:spTgt spid="100"/>
                                        </p:tgtEl>
                                        <p:attrNameLst>
                                          <p:attrName>style.visibility</p:attrName>
                                        </p:attrNameLst>
                                      </p:cBhvr>
                                      <p:to>
                                        <p:strVal val="hidden"/>
                                      </p:to>
                                    </p:set>
                                  </p:childTnLst>
                                </p:cTn>
                              </p:par>
                              <p:par>
                                <p:cTn id="390" presetID="1" presetClass="exit" presetSubtype="0" fill="hold" grpId="1" nodeType="withEffect">
                                  <p:stCondLst>
                                    <p:cond delay="0"/>
                                  </p:stCondLst>
                                  <p:childTnLst>
                                    <p:set>
                                      <p:cBhvr>
                                        <p:cTn id="391" dur="1" fill="hold">
                                          <p:stCondLst>
                                            <p:cond delay="0"/>
                                          </p:stCondLst>
                                        </p:cTn>
                                        <p:tgtEl>
                                          <p:spTgt spid="102"/>
                                        </p:tgtEl>
                                        <p:attrNameLst>
                                          <p:attrName>style.visibility</p:attrName>
                                        </p:attrNameLst>
                                      </p:cBhvr>
                                      <p:to>
                                        <p:strVal val="hidden"/>
                                      </p:to>
                                    </p:set>
                                  </p:childTnLst>
                                </p:cTn>
                              </p:par>
                              <p:par>
                                <p:cTn id="392" presetID="1" presetClass="exit" presetSubtype="0" fill="hold" grpId="2" nodeType="withEffect">
                                  <p:stCondLst>
                                    <p:cond delay="0"/>
                                  </p:stCondLst>
                                  <p:childTnLst>
                                    <p:set>
                                      <p:cBhvr>
                                        <p:cTn id="393" dur="1" fill="hold">
                                          <p:stCondLst>
                                            <p:cond delay="0"/>
                                          </p:stCondLst>
                                        </p:cTn>
                                        <p:tgtEl>
                                          <p:spTgt spid="103"/>
                                        </p:tgtEl>
                                        <p:attrNameLst>
                                          <p:attrName>style.visibility</p:attrName>
                                        </p:attrNameLst>
                                      </p:cBhvr>
                                      <p:to>
                                        <p:strVal val="hidden"/>
                                      </p:to>
                                    </p:set>
                                  </p:childTnLst>
                                </p:cTn>
                              </p:par>
                              <p:par>
                                <p:cTn id="394" presetID="1" presetClass="entr" presetSubtype="0" fill="hold" nodeType="withEffect">
                                  <p:stCondLst>
                                    <p:cond delay="0"/>
                                  </p:stCondLst>
                                  <p:childTnLst>
                                    <p:set>
                                      <p:cBhvr>
                                        <p:cTn id="395" dur="1" fill="hold">
                                          <p:stCondLst>
                                            <p:cond delay="0"/>
                                          </p:stCondLst>
                                        </p:cTn>
                                        <p:tgtEl>
                                          <p:spTgt spid="91"/>
                                        </p:tgtEl>
                                        <p:attrNameLst>
                                          <p:attrName>style.visibility</p:attrName>
                                        </p:attrNameLst>
                                      </p:cBhvr>
                                      <p:to>
                                        <p:strVal val="visible"/>
                                      </p:to>
                                    </p:set>
                                  </p:childTnLst>
                                </p:cTn>
                              </p:par>
                              <p:par>
                                <p:cTn id="396" presetID="42" presetClass="path" presetSubtype="0" accel="50000" decel="50000" fill="hold" nodeType="withEffect">
                                  <p:stCondLst>
                                    <p:cond delay="0"/>
                                  </p:stCondLst>
                                  <p:childTnLst>
                                    <p:animMotion origin="layout" path="M 0.02362 0.02083 L -0.40208 -0.17847 " pathEditMode="relative" rAng="0" ptsTypes="AA">
                                      <p:cBhvr>
                                        <p:cTn id="397" dur="2000" fill="hold"/>
                                        <p:tgtEl>
                                          <p:spTgt spid="91"/>
                                        </p:tgtEl>
                                        <p:attrNameLst>
                                          <p:attrName>ppt_x</p:attrName>
                                          <p:attrName>ppt_y</p:attrName>
                                        </p:attrNameLst>
                                      </p:cBhvr>
                                      <p:rCtr x="-21285" y="-9977"/>
                                    </p:animMotion>
                                  </p:childTnLst>
                                </p:cTn>
                              </p:par>
                              <p:par>
                                <p:cTn id="398" presetID="1" presetClass="entr" presetSubtype="0" fill="hold" nodeType="withEffect">
                                  <p:stCondLst>
                                    <p:cond delay="0"/>
                                  </p:stCondLst>
                                  <p:childTnLst>
                                    <p:set>
                                      <p:cBhvr>
                                        <p:cTn id="399" dur="1" fill="hold">
                                          <p:stCondLst>
                                            <p:cond delay="0"/>
                                          </p:stCondLst>
                                        </p:cTn>
                                        <p:tgtEl>
                                          <p:spTgt spid="94"/>
                                        </p:tgtEl>
                                        <p:attrNameLst>
                                          <p:attrName>style.visibility</p:attrName>
                                        </p:attrNameLst>
                                      </p:cBhvr>
                                      <p:to>
                                        <p:strVal val="visible"/>
                                      </p:to>
                                    </p:set>
                                  </p:childTnLst>
                                </p:cTn>
                              </p:par>
                              <p:par>
                                <p:cTn id="400" presetID="42" presetClass="path" presetSubtype="0" accel="50000" decel="50000" fill="hold" nodeType="withEffect">
                                  <p:stCondLst>
                                    <p:cond delay="0"/>
                                  </p:stCondLst>
                                  <p:childTnLst>
                                    <p:animMotion origin="layout" path="M 0.02362 -0.03171 L -0.43333 0.32361 " pathEditMode="relative" rAng="0" ptsTypes="AA">
                                      <p:cBhvr>
                                        <p:cTn id="401" dur="2000" fill="hold"/>
                                        <p:tgtEl>
                                          <p:spTgt spid="94"/>
                                        </p:tgtEl>
                                        <p:attrNameLst>
                                          <p:attrName>ppt_x</p:attrName>
                                          <p:attrName>ppt_y</p:attrName>
                                        </p:attrNameLst>
                                      </p:cBhvr>
                                      <p:rCtr x="-22847" y="17755"/>
                                    </p:animMotion>
                                  </p:childTnLst>
                                </p:cTn>
                              </p:par>
                              <p:par>
                                <p:cTn id="402" presetID="1" presetClass="entr" presetSubtype="0" fill="hold" nodeType="withEffect">
                                  <p:stCondLst>
                                    <p:cond delay="0"/>
                                  </p:stCondLst>
                                  <p:childTnLst>
                                    <p:set>
                                      <p:cBhvr>
                                        <p:cTn id="403" dur="1" fill="hold">
                                          <p:stCondLst>
                                            <p:cond delay="0"/>
                                          </p:stCondLst>
                                        </p:cTn>
                                        <p:tgtEl>
                                          <p:spTgt spid="96"/>
                                        </p:tgtEl>
                                        <p:attrNameLst>
                                          <p:attrName>style.visibility</p:attrName>
                                        </p:attrNameLst>
                                      </p:cBhvr>
                                      <p:to>
                                        <p:strVal val="visible"/>
                                      </p:to>
                                    </p:set>
                                  </p:childTnLst>
                                </p:cTn>
                              </p:par>
                              <p:par>
                                <p:cTn id="404" presetID="42" presetClass="path" presetSubtype="0" accel="50000" decel="50000" fill="hold" nodeType="withEffect">
                                  <p:stCondLst>
                                    <p:cond delay="0"/>
                                  </p:stCondLst>
                                  <p:childTnLst>
                                    <p:animMotion origin="layout" path="M 5E-6 1.85185E-6 L 0.13039 0.30463 " pathEditMode="relative" rAng="0" ptsTypes="AA">
                                      <p:cBhvr>
                                        <p:cTn id="405" dur="2000" fill="hold"/>
                                        <p:tgtEl>
                                          <p:spTgt spid="96"/>
                                        </p:tgtEl>
                                        <p:attrNameLst>
                                          <p:attrName>ppt_x</p:attrName>
                                          <p:attrName>ppt_y</p:attrName>
                                        </p:attrNameLst>
                                      </p:cBhvr>
                                      <p:rCtr x="6510" y="15231"/>
                                    </p:animMotion>
                                  </p:childTnLst>
                                </p:cTn>
                              </p:par>
                              <p:par>
                                <p:cTn id="406" presetID="1" presetClass="entr" presetSubtype="0" fill="hold" nodeType="withEffect">
                                  <p:stCondLst>
                                    <p:cond delay="0"/>
                                  </p:stCondLst>
                                  <p:childTnLst>
                                    <p:set>
                                      <p:cBhvr>
                                        <p:cTn id="407" dur="1" fill="hold">
                                          <p:stCondLst>
                                            <p:cond delay="0"/>
                                          </p:stCondLst>
                                        </p:cTn>
                                        <p:tgtEl>
                                          <p:spTgt spid="97"/>
                                        </p:tgtEl>
                                        <p:attrNameLst>
                                          <p:attrName>style.visibility</p:attrName>
                                        </p:attrNameLst>
                                      </p:cBhvr>
                                      <p:to>
                                        <p:strVal val="visible"/>
                                      </p:to>
                                    </p:set>
                                  </p:childTnLst>
                                </p:cTn>
                              </p:par>
                              <p:par>
                                <p:cTn id="408" presetID="42" presetClass="path" presetSubtype="0" accel="50000" decel="50000" fill="hold" nodeType="withEffect">
                                  <p:stCondLst>
                                    <p:cond delay="0"/>
                                  </p:stCondLst>
                                  <p:childTnLst>
                                    <p:animMotion origin="layout" path="M -0.11494 0.10232 L 0.09775 -0.1706 " pathEditMode="relative" rAng="0" ptsTypes="AA">
                                      <p:cBhvr>
                                        <p:cTn id="409" dur="2000" fill="hold"/>
                                        <p:tgtEl>
                                          <p:spTgt spid="97"/>
                                        </p:tgtEl>
                                        <p:attrNameLst>
                                          <p:attrName>ppt_x</p:attrName>
                                          <p:attrName>ppt_y</p:attrName>
                                        </p:attrNameLst>
                                      </p:cBhvr>
                                      <p:rCtr x="10625" y="-13657"/>
                                    </p:animMotion>
                                  </p:childTnLst>
                                </p:cTn>
                              </p:par>
                            </p:childTnLst>
                          </p:cTn>
                        </p:par>
                      </p:childTnLst>
                    </p:cTn>
                  </p:par>
                  <p:par>
                    <p:cTn id="410" fill="hold">
                      <p:stCondLst>
                        <p:cond delay="indefinite"/>
                      </p:stCondLst>
                      <p:childTnLst>
                        <p:par>
                          <p:cTn id="411" fill="hold">
                            <p:stCondLst>
                              <p:cond delay="0"/>
                            </p:stCondLst>
                            <p:childTnLst>
                              <p:par>
                                <p:cTn id="412" presetID="53" presetClass="entr" presetSubtype="16" fill="hold" grpId="0" nodeType="clickEffect">
                                  <p:stCondLst>
                                    <p:cond delay="0"/>
                                  </p:stCondLst>
                                  <p:childTnLst>
                                    <p:set>
                                      <p:cBhvr>
                                        <p:cTn id="413" dur="1" fill="hold">
                                          <p:stCondLst>
                                            <p:cond delay="0"/>
                                          </p:stCondLst>
                                        </p:cTn>
                                        <p:tgtEl>
                                          <p:spTgt spid="104"/>
                                        </p:tgtEl>
                                        <p:attrNameLst>
                                          <p:attrName>style.visibility</p:attrName>
                                        </p:attrNameLst>
                                      </p:cBhvr>
                                      <p:to>
                                        <p:strVal val="visible"/>
                                      </p:to>
                                    </p:set>
                                    <p:anim calcmode="lin" valueType="num">
                                      <p:cBhvr>
                                        <p:cTn id="414" dur="500" fill="hold"/>
                                        <p:tgtEl>
                                          <p:spTgt spid="104"/>
                                        </p:tgtEl>
                                        <p:attrNameLst>
                                          <p:attrName>ppt_w</p:attrName>
                                        </p:attrNameLst>
                                      </p:cBhvr>
                                      <p:tavLst>
                                        <p:tav tm="0">
                                          <p:val>
                                            <p:fltVal val="0"/>
                                          </p:val>
                                        </p:tav>
                                        <p:tav tm="100000">
                                          <p:val>
                                            <p:strVal val="#ppt_w"/>
                                          </p:val>
                                        </p:tav>
                                      </p:tavLst>
                                    </p:anim>
                                    <p:anim calcmode="lin" valueType="num">
                                      <p:cBhvr>
                                        <p:cTn id="415" dur="500" fill="hold"/>
                                        <p:tgtEl>
                                          <p:spTgt spid="104"/>
                                        </p:tgtEl>
                                        <p:attrNameLst>
                                          <p:attrName>ppt_h</p:attrName>
                                        </p:attrNameLst>
                                      </p:cBhvr>
                                      <p:tavLst>
                                        <p:tav tm="0">
                                          <p:val>
                                            <p:fltVal val="0"/>
                                          </p:val>
                                        </p:tav>
                                        <p:tav tm="100000">
                                          <p:val>
                                            <p:strVal val="#ppt_h"/>
                                          </p:val>
                                        </p:tav>
                                      </p:tavLst>
                                    </p:anim>
                                    <p:animEffect transition="in" filter="fade">
                                      <p:cBhvr>
                                        <p:cTn id="41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73" grpId="0" animBg="1"/>
      <p:bldP spid="73" grpId="1" animBg="1"/>
      <p:bldP spid="73" grpId="2" animBg="1"/>
      <p:bldP spid="75" grpId="0" animBg="1"/>
      <p:bldP spid="75" grpId="1" animBg="1"/>
      <p:bldP spid="75" grpId="2" animBg="1"/>
      <p:bldP spid="76" grpId="0" animBg="1"/>
      <p:bldP spid="76" grpId="1" animBg="1"/>
      <p:bldP spid="76"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P spid="100" grpId="0" animBg="1"/>
      <p:bldP spid="100" grpId="1" animBg="1"/>
      <p:bldP spid="100" grpId="2" animBg="1"/>
      <p:bldP spid="101" grpId="0" animBg="1"/>
      <p:bldP spid="101" grpId="1" animBg="1"/>
      <p:bldP spid="101" grpId="2" animBg="1"/>
      <p:bldP spid="102" grpId="0" animBg="1"/>
      <p:bldP spid="102" grpId="1" animBg="1"/>
      <p:bldP spid="102" grpId="2" animBg="1"/>
      <p:bldP spid="103" grpId="0" animBg="1"/>
      <p:bldP spid="103" grpId="1" animBg="1"/>
      <p:bldP spid="103" grpId="2"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056640" y="85254"/>
            <a:ext cx="10583976" cy="679450"/>
          </a:xfrm>
        </p:spPr>
        <p:txBody>
          <a:bodyPr/>
          <a:lstStyle/>
          <a:p>
            <a:r>
              <a:rPr lang="en-US" altLang="zh-CN" dirty="0" smtClean="0"/>
              <a:t>2</a:t>
            </a:r>
            <a:r>
              <a:rPr lang="zh-CN" altLang="en-US" dirty="0" smtClean="0"/>
              <a:t>、无线传感器网络的发展历史与趋势</a:t>
            </a:r>
            <a:endParaRPr lang="zh-CN" altLang="en-US" dirty="0"/>
          </a:p>
        </p:txBody>
      </p:sp>
      <p:graphicFrame>
        <p:nvGraphicFramePr>
          <p:cNvPr id="1369091" name="Object 3"/>
          <p:cNvGraphicFramePr>
            <a:graphicFrameLocks noGrp="1" noChangeAspect="1"/>
          </p:cNvGraphicFramePr>
          <p:nvPr>
            <p:ph idx="1"/>
          </p:nvPr>
        </p:nvGraphicFramePr>
        <p:xfrm>
          <a:off x="205317" y="1257300"/>
          <a:ext cx="11605683" cy="5100638"/>
        </p:xfrm>
        <a:graphic>
          <a:graphicData uri="http://schemas.openxmlformats.org/presentationml/2006/ole">
            <mc:AlternateContent xmlns:mc="http://schemas.openxmlformats.org/markup-compatibility/2006">
              <mc:Choice xmlns:v="urn:schemas-microsoft-com:vml" Requires="v">
                <p:oleObj spid="_x0000_s2074" name="图片" r:id="rId1" imgW="4981575" imgH="2914650" progId="">
                  <p:embed/>
                </p:oleObj>
              </mc:Choice>
              <mc:Fallback>
                <p:oleObj name="图片" r:id="rId1" imgW="4981575" imgH="2914650" progId="">
                  <p:embed/>
                  <p:pic>
                    <p:nvPicPr>
                      <p:cNvPr id="0" name="Picture 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17" y="1257300"/>
                        <a:ext cx="11605683" cy="5100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txBox="1">
            <a:spLocks noChangeArrowheads="1"/>
          </p:cNvSpPr>
          <p:nvPr/>
        </p:nvSpPr>
        <p:spPr>
          <a:xfrm>
            <a:off x="1314451" y="978218"/>
            <a:ext cx="10191751" cy="785812"/>
          </a:xfrm>
          <a:prstGeom prst="rect">
            <a:avLst/>
          </a:prstGeom>
        </p:spPr>
        <p:txBody>
          <a:bodyPr>
            <a:scene3d>
              <a:camera prst="orthographicFront"/>
              <a:lightRig rig="threePt" dir="t"/>
            </a:scene3d>
          </a:bodyPr>
          <a:lstStyle/>
          <a:p>
            <a:pPr algn="ctr">
              <a:defRPr/>
            </a:pPr>
            <a:r>
              <a:rPr lang="en-US" altLang="zh-CN" sz="3600" kern="0" dirty="0">
                <a:solidFill>
                  <a:srgbClr val="0000FF"/>
                </a:solidFill>
                <a:effectLst>
                  <a:outerShdw blurRad="38100" dist="19050" dir="2700000" algn="tl" rotWithShape="0">
                    <a:schemeClr val="dk1">
                      <a:alpha val="40000"/>
                    </a:schemeClr>
                  </a:outerShdw>
                </a:effectLst>
                <a:latin typeface="汉仪超粗宋简" pitchFamily="49" charset="-122"/>
                <a:ea typeface="汉仪超粗宋简" pitchFamily="49" charset="-122"/>
                <a:cs typeface="+mj-cs"/>
              </a:rPr>
              <a:t> </a:t>
            </a:r>
            <a:r>
              <a:rPr lang="zh-CN" altLang="en-US" sz="3600" kern="0" dirty="0">
                <a:solidFill>
                  <a:srgbClr val="0000FF"/>
                </a:solidFill>
                <a:effectLst>
                  <a:outerShdw blurRad="38100" dist="19050" dir="2700000" algn="tl" rotWithShape="0">
                    <a:schemeClr val="dk1">
                      <a:alpha val="40000"/>
                    </a:schemeClr>
                  </a:outerShdw>
                </a:effectLst>
                <a:latin typeface="汉仪超粗宋简" pitchFamily="49" charset="-122"/>
                <a:ea typeface="汉仪超粗宋简" pitchFamily="49" charset="-122"/>
                <a:cs typeface="+mj-cs"/>
              </a:rPr>
              <a:t>计算设备的演化历史</a:t>
            </a:r>
            <a:endParaRPr lang="zh-CN" altLang="en-US" sz="3600" kern="0" dirty="0">
              <a:solidFill>
                <a:srgbClr val="0000FF"/>
              </a:solidFill>
              <a:effectLst>
                <a:outerShdw blurRad="38100" dist="19050" dir="2700000" algn="tl" rotWithShape="0">
                  <a:schemeClr val="dk1">
                    <a:alpha val="40000"/>
                  </a:schemeClr>
                </a:outerShdw>
              </a:effectLst>
              <a:latin typeface="汉仪超粗宋简" pitchFamily="49" charset="-122"/>
              <a:ea typeface="汉仪超粗宋简" pitchFamily="49" charset="-122"/>
              <a:cs typeface="+mj-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69091"/>
                                        </p:tgtEl>
                                        <p:attrNameLst>
                                          <p:attrName>style.visibility</p:attrName>
                                        </p:attrNameLst>
                                      </p:cBhvr>
                                      <p:to>
                                        <p:strVal val="visible"/>
                                      </p:to>
                                    </p:set>
                                    <p:anim calcmode="lin" valueType="num">
                                      <p:cBhvr>
                                        <p:cTn id="7" dur="500" fill="hold"/>
                                        <p:tgtEl>
                                          <p:spTgt spid="1369091"/>
                                        </p:tgtEl>
                                        <p:attrNameLst>
                                          <p:attrName>ppt_w</p:attrName>
                                        </p:attrNameLst>
                                      </p:cBhvr>
                                      <p:tavLst>
                                        <p:tav tm="0">
                                          <p:val>
                                            <p:fltVal val="0"/>
                                          </p:val>
                                        </p:tav>
                                        <p:tav tm="100000">
                                          <p:val>
                                            <p:strVal val="#ppt_w"/>
                                          </p:val>
                                        </p:tav>
                                      </p:tavLst>
                                    </p:anim>
                                    <p:anim calcmode="lin" valueType="num">
                                      <p:cBhvr>
                                        <p:cTn id="8" dur="500" fill="hold"/>
                                        <p:tgtEl>
                                          <p:spTgt spid="1369091"/>
                                        </p:tgtEl>
                                        <p:attrNameLst>
                                          <p:attrName>ppt_h</p:attrName>
                                        </p:attrNameLst>
                                      </p:cBhvr>
                                      <p:tavLst>
                                        <p:tav tm="0">
                                          <p:val>
                                            <p:fltVal val="0"/>
                                          </p:val>
                                        </p:tav>
                                        <p:tav tm="100000">
                                          <p:val>
                                            <p:strVal val="#ppt_h"/>
                                          </p:val>
                                        </p:tav>
                                      </p:tavLst>
                                    </p:anim>
                                    <p:animEffect transition="in" filter="fade">
                                      <p:cBhvr>
                                        <p:cTn id="9" dur="500"/>
                                        <p:tgtEl>
                                          <p:spTgt spid="1369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bwMode="auto">
          <a:xfrm>
            <a:off x="2320701" y="188640"/>
            <a:ext cx="5741194"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panose="02010600030101010101" charset="-122"/>
              </a:defRPr>
            </a:lvl1pPr>
            <a:lvl2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5pPr>
            <a:lvl6pPr marL="4572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9pPr>
          </a:lstStyle>
          <a:p>
            <a:pPr eaLnBrk="1" fontAlgn="auto" hangingPunct="1">
              <a:spcAft>
                <a:spcPts val="0"/>
              </a:spcAft>
              <a:defRPr/>
            </a:pPr>
            <a:r>
              <a:rPr lang="zh-CN" altLang="en-US" sz="3200" b="1" dirty="0" smtClean="0">
                <a:solidFill>
                  <a:schemeClr val="bg1"/>
                </a:solidFill>
                <a:latin typeface="微软雅黑" panose="020B0503020204020204" pitchFamily="34" charset="-122"/>
                <a:ea typeface="微软雅黑" panose="020B0503020204020204" pitchFamily="34" charset="-122"/>
              </a:rPr>
              <a:t>计算机</a:t>
            </a:r>
            <a:r>
              <a:rPr lang="zh-CN" altLang="en-US" sz="3200" b="1" dirty="0">
                <a:solidFill>
                  <a:schemeClr val="bg1"/>
                </a:solidFill>
                <a:latin typeface="微软雅黑" panose="020B0503020204020204" pitchFamily="34" charset="-122"/>
                <a:ea typeface="微软雅黑" panose="020B0503020204020204" pitchFamily="34" charset="-122"/>
              </a:rPr>
              <a:t>性能高速发展</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3" name="Picture 9" descr="IBM推出“世界最小计算机”大小仅1毫米"/>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23592" y="1661426"/>
            <a:ext cx="6696744" cy="376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767408" y="5548999"/>
            <a:ext cx="10513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t>左图：搭载了两个微型电脑的</a:t>
            </a:r>
            <a:r>
              <a:rPr lang="en-US" altLang="zh-CN" sz="2000" dirty="0"/>
              <a:t>64</a:t>
            </a:r>
            <a:r>
              <a:rPr lang="zh-CN" altLang="en-US" sz="2000" dirty="0"/>
              <a:t>主板            右图：搭载在主板上的</a:t>
            </a:r>
            <a:r>
              <a:rPr lang="zh-CN" altLang="en-US" sz="2000" b="1" dirty="0">
                <a:solidFill>
                  <a:srgbClr val="FF0000"/>
                </a:solidFill>
              </a:rPr>
              <a:t>微型电脑在一堆盐粒中</a:t>
            </a:r>
            <a:endParaRPr lang="zh-CN" altLang="en-US" sz="2000" b="1" dirty="0">
              <a:solidFill>
                <a:srgbClr val="FF0000"/>
              </a:solidFill>
            </a:endParaRPr>
          </a:p>
        </p:txBody>
      </p:sp>
      <p:sp>
        <p:nvSpPr>
          <p:cNvPr id="5" name="矩形 4"/>
          <p:cNvSpPr>
            <a:spLocks noChangeArrowheads="1"/>
          </p:cNvSpPr>
          <p:nvPr/>
        </p:nvSpPr>
        <p:spPr bwMode="auto">
          <a:xfrm>
            <a:off x="767715" y="5983605"/>
            <a:ext cx="1109853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rgbClr val="FF0000"/>
                </a:solidFill>
              </a:rPr>
              <a:t>造价不足１０美分，在边长１毫米的矩形中集成了约１００万个晶体管（</a:t>
            </a:r>
            <a:r>
              <a:rPr lang="en-US" altLang="zh-CN" sz="2000" b="1" dirty="0">
                <a:solidFill>
                  <a:srgbClr val="FF0000"/>
                </a:solidFill>
              </a:rPr>
              <a:t>8086</a:t>
            </a:r>
            <a:r>
              <a:rPr lang="zh-CN" altLang="en-US" sz="2000" b="1" dirty="0">
                <a:solidFill>
                  <a:srgbClr val="FF0000"/>
                </a:solidFill>
              </a:rPr>
              <a:t>为</a:t>
            </a:r>
            <a:r>
              <a:rPr lang="en-US" altLang="zh-CN" sz="2000" b="1" dirty="0">
                <a:solidFill>
                  <a:srgbClr val="FF0000"/>
                </a:solidFill>
              </a:rPr>
              <a:t>4</a:t>
            </a:r>
            <a:r>
              <a:rPr lang="zh-CN" altLang="en-US" sz="2000" b="1" dirty="0">
                <a:solidFill>
                  <a:srgbClr val="FF0000"/>
                </a:solidFill>
              </a:rPr>
              <a:t>万个晶体管</a:t>
            </a:r>
            <a:r>
              <a:rPr lang="zh-CN" altLang="en-US" sz="2000" b="1" dirty="0">
                <a:solidFill>
                  <a:srgbClr val="FF0000"/>
                </a:solidFill>
              </a:rPr>
              <a:t>）</a:t>
            </a:r>
            <a:endParaRPr lang="zh-CN" altLang="en-US" sz="2000" b="1" dirty="0">
              <a:solidFill>
                <a:srgbClr val="FF0000"/>
              </a:solidFill>
            </a:endParaRPr>
          </a:p>
        </p:txBody>
      </p:sp>
      <p:sp>
        <p:nvSpPr>
          <p:cNvPr id="6" name="标题 2"/>
          <p:cNvSpPr txBox="1"/>
          <p:nvPr/>
        </p:nvSpPr>
        <p:spPr>
          <a:xfrm>
            <a:off x="1415480" y="1124744"/>
            <a:ext cx="9217024" cy="629841"/>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panose="02010600030101010101" charset="-122"/>
              </a:defRPr>
            </a:lvl1pPr>
            <a:lvl2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5pPr>
            <a:lvl6pPr marL="4572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9pPr>
          </a:lstStyle>
          <a:p>
            <a:pPr algn="ctr"/>
            <a:r>
              <a:rPr lang="en-US" altLang="zh-CN" sz="2400" b="1" dirty="0" smtClean="0">
                <a:latin typeface="微软雅黑" panose="020B0503020204020204" pitchFamily="34" charset="-122"/>
                <a:ea typeface="微软雅黑" panose="020B0503020204020204" pitchFamily="34" charset="-122"/>
              </a:rPr>
              <a:t>2018</a:t>
            </a:r>
            <a:r>
              <a:rPr lang="zh-CN" altLang="en-US" sz="2400" b="1" dirty="0" smtClean="0">
                <a:latin typeface="微软雅黑" panose="020B0503020204020204" pitchFamily="34" charset="-122"/>
                <a:ea typeface="微软雅黑" panose="020B0503020204020204" pitchFamily="34" charset="-122"/>
              </a:rPr>
              <a:t>年</a:t>
            </a:r>
            <a:r>
              <a:rPr lang="zh-CN" altLang="en-US" sz="2400" b="1" dirty="0" smtClean="0">
                <a:latin typeface="微软雅黑" panose="020B0503020204020204" pitchFamily="34" charset="-122"/>
                <a:ea typeface="微软雅黑" panose="020B0503020204020204" pitchFamily="34" charset="-122"/>
              </a:rPr>
              <a:t>世界</a:t>
            </a:r>
            <a:r>
              <a:rPr lang="zh-CN" altLang="en-US" sz="2400" b="1" dirty="0">
                <a:latin typeface="微软雅黑" panose="020B0503020204020204" pitchFamily="34" charset="-122"/>
                <a:ea typeface="微软雅黑" panose="020B0503020204020204" pitchFamily="34" charset="-122"/>
              </a:rPr>
              <a:t>上最小的微型计算机（</a:t>
            </a:r>
            <a:r>
              <a:rPr lang="en-US" altLang="zh-CN" sz="2400" b="1" dirty="0">
                <a:solidFill>
                  <a:srgbClr val="0000FF"/>
                </a:solidFill>
                <a:latin typeface="微软雅黑" panose="020B0503020204020204" pitchFamily="34" charset="-122"/>
                <a:ea typeface="微软雅黑" panose="020B0503020204020204" pitchFamily="34" charset="-122"/>
              </a:rPr>
              <a:t>IBM</a:t>
            </a:r>
            <a:r>
              <a:rPr lang="zh-CN" altLang="en-US" sz="2400" b="1" dirty="0">
                <a:solidFill>
                  <a:srgbClr val="0000FF"/>
                </a:solidFill>
                <a:latin typeface="微软雅黑" panose="020B0503020204020204" pitchFamily="34" charset="-122"/>
                <a:ea typeface="微软雅黑" panose="020B0503020204020204" pitchFamily="34" charset="-122"/>
              </a:rPr>
              <a:t>于</a:t>
            </a:r>
            <a:r>
              <a:rPr lang="en-US" altLang="zh-CN" sz="2400" b="1" dirty="0">
                <a:solidFill>
                  <a:srgbClr val="0000FF"/>
                </a:solidFill>
                <a:latin typeface="微软雅黑" panose="020B0503020204020204" pitchFamily="34" charset="-122"/>
                <a:ea typeface="微软雅黑" panose="020B0503020204020204" pitchFamily="34" charset="-122"/>
              </a:rPr>
              <a:t>2018</a:t>
            </a:r>
            <a:r>
              <a:rPr lang="zh-CN" altLang="en-US" sz="2400" b="1" dirty="0">
                <a:solidFill>
                  <a:srgbClr val="0000FF"/>
                </a:solidFill>
                <a:latin typeface="微软雅黑" panose="020B0503020204020204" pitchFamily="34" charset="-122"/>
                <a:ea typeface="微软雅黑" panose="020B0503020204020204" pitchFamily="34" charset="-122"/>
              </a:rPr>
              <a:t>年</a:t>
            </a:r>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a:solidFill>
                  <a:srgbClr val="0000FF"/>
                </a:solidFill>
                <a:latin typeface="微软雅黑" panose="020B0503020204020204" pitchFamily="34" charset="-122"/>
                <a:ea typeface="微软雅黑" panose="020B0503020204020204" pitchFamily="34" charset="-122"/>
              </a:rPr>
              <a:t>月发布</a:t>
            </a:r>
            <a:r>
              <a:rPr lang="zh-CN" altLang="en-US"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bwMode="auto">
          <a:xfrm>
            <a:off x="2320701" y="188640"/>
            <a:ext cx="5741194"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panose="02010600030101010101" charset="-122"/>
              </a:defRPr>
            </a:lvl1pPr>
            <a:lvl2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5pPr>
            <a:lvl6pPr marL="4572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9pPr>
          </a:lstStyle>
          <a:p>
            <a:pPr eaLnBrk="1" fontAlgn="auto" hangingPunct="1">
              <a:spcAft>
                <a:spcPts val="0"/>
              </a:spcAft>
              <a:defRPr/>
            </a:pPr>
            <a:r>
              <a:rPr lang="zh-CN" altLang="en-US" sz="3200" b="1" dirty="0" smtClean="0">
                <a:solidFill>
                  <a:schemeClr val="bg1"/>
                </a:solidFill>
                <a:latin typeface="微软雅黑" panose="020B0503020204020204" pitchFamily="34" charset="-122"/>
                <a:ea typeface="微软雅黑" panose="020B0503020204020204" pitchFamily="34" charset="-122"/>
              </a:rPr>
              <a:t>计算机</a:t>
            </a:r>
            <a:r>
              <a:rPr lang="zh-CN" altLang="en-US" sz="3200" b="1" dirty="0">
                <a:solidFill>
                  <a:schemeClr val="bg1"/>
                </a:solidFill>
                <a:latin typeface="微软雅黑" panose="020B0503020204020204" pitchFamily="34" charset="-122"/>
                <a:ea typeface="微软雅黑" panose="020B0503020204020204" pitchFamily="34" charset="-122"/>
              </a:rPr>
              <a:t>性能高速发展</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767408" y="5548999"/>
            <a:ext cx="1051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dirty="0" smtClean="0"/>
              <a:t>密</a:t>
            </a:r>
            <a:r>
              <a:rPr lang="zh-CN" altLang="en-US" sz="2400" dirty="0"/>
              <a:t>歇根大学制造的</a:t>
            </a:r>
            <a:r>
              <a:rPr lang="en-US" altLang="zh-CN" sz="2400" dirty="0"/>
              <a:t>0.3</a:t>
            </a:r>
            <a:r>
              <a:rPr lang="zh-CN" altLang="en-US" sz="2400" dirty="0"/>
              <a:t>毫米的</a:t>
            </a:r>
            <a:r>
              <a:rPr lang="zh-CN" altLang="en-US" sz="2400" dirty="0" smtClean="0"/>
              <a:t>计算机</a:t>
            </a:r>
            <a:endParaRPr lang="zh-CN" altLang="en-US" sz="2400" b="1" dirty="0">
              <a:solidFill>
                <a:srgbClr val="FF0000"/>
              </a:solidFill>
            </a:endParaRPr>
          </a:p>
        </p:txBody>
      </p:sp>
      <p:sp>
        <p:nvSpPr>
          <p:cNvPr id="5" name="矩形 4"/>
          <p:cNvSpPr>
            <a:spLocks noChangeArrowheads="1"/>
          </p:cNvSpPr>
          <p:nvPr/>
        </p:nvSpPr>
        <p:spPr bwMode="auto">
          <a:xfrm>
            <a:off x="2063552" y="5945195"/>
            <a:ext cx="849694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FF0000"/>
                </a:solidFill>
              </a:rPr>
              <a:t>包括处理器、</a:t>
            </a:r>
            <a:r>
              <a:rPr lang="en-US" altLang="zh-CN" sz="2400" b="1" dirty="0">
                <a:solidFill>
                  <a:srgbClr val="FF0000"/>
                </a:solidFill>
                <a:sym typeface="+mn-ea"/>
              </a:rPr>
              <a:t>RAM</a:t>
            </a:r>
            <a:r>
              <a:rPr lang="zh-CN" altLang="en-US" sz="2400" b="1" dirty="0">
                <a:solidFill>
                  <a:srgbClr val="FF0000"/>
                </a:solidFill>
              </a:rPr>
              <a:t>和无线收发装置。</a:t>
            </a:r>
            <a:endParaRPr lang="zh-CN" altLang="en-US" sz="2400" b="1" dirty="0">
              <a:solidFill>
                <a:srgbClr val="FF0000"/>
              </a:solidFill>
            </a:endParaRPr>
          </a:p>
        </p:txBody>
      </p:sp>
      <p:sp>
        <p:nvSpPr>
          <p:cNvPr id="6" name="标题 2"/>
          <p:cNvSpPr txBox="1"/>
          <p:nvPr/>
        </p:nvSpPr>
        <p:spPr>
          <a:xfrm>
            <a:off x="1415480" y="1124744"/>
            <a:ext cx="9217024" cy="629841"/>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panose="02010600030101010101" charset="-122"/>
              </a:defRPr>
            </a:lvl1pPr>
            <a:lvl2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5pPr>
            <a:lvl6pPr marL="4572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9pPr>
          </a:lstStyle>
          <a:p>
            <a:pPr algn="ctr"/>
            <a:r>
              <a:rPr lang="en-US" altLang="zh-CN" sz="2400" b="1" dirty="0" smtClean="0">
                <a:latin typeface="微软雅黑" panose="020B0503020204020204" pitchFamily="34" charset="-122"/>
                <a:ea typeface="微软雅黑" panose="020B0503020204020204" pitchFamily="34" charset="-122"/>
              </a:rPr>
              <a:t>2018</a:t>
            </a:r>
            <a:r>
              <a:rPr lang="zh-CN" altLang="en-US" sz="2400" b="1" dirty="0" smtClean="0">
                <a:latin typeface="微软雅黑" panose="020B0503020204020204" pitchFamily="34" charset="-122"/>
                <a:ea typeface="微软雅黑" panose="020B0503020204020204" pitchFamily="34" charset="-122"/>
              </a:rPr>
              <a:t>世界</a:t>
            </a:r>
            <a:r>
              <a:rPr lang="zh-CN" altLang="en-US" sz="2400" b="1" dirty="0">
                <a:latin typeface="微软雅黑" panose="020B0503020204020204" pitchFamily="34" charset="-122"/>
                <a:ea typeface="微软雅黑" panose="020B0503020204020204" pitchFamily="34" charset="-122"/>
              </a:rPr>
              <a:t>上最小的微型计算机</a:t>
            </a:r>
            <a:r>
              <a:rPr lang="zh-CN" altLang="en-US" sz="2400" b="1" dirty="0" smtClean="0">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密歇根</a:t>
            </a:r>
            <a:r>
              <a:rPr lang="zh-CN" altLang="en-US" sz="2400" b="1" dirty="0" smtClean="0">
                <a:solidFill>
                  <a:srgbClr val="0000FF"/>
                </a:solidFill>
                <a:latin typeface="微软雅黑" panose="020B0503020204020204" pitchFamily="34" charset="-122"/>
                <a:ea typeface="微软雅黑" panose="020B0503020204020204" pitchFamily="34" charset="-122"/>
              </a:rPr>
              <a:t>大学于</a:t>
            </a:r>
            <a:r>
              <a:rPr lang="en-US" altLang="zh-CN" sz="2400" b="1" dirty="0">
                <a:solidFill>
                  <a:srgbClr val="0000FF"/>
                </a:solidFill>
                <a:latin typeface="微软雅黑" panose="020B0503020204020204" pitchFamily="34" charset="-122"/>
                <a:ea typeface="微软雅黑" panose="020B0503020204020204" pitchFamily="34" charset="-122"/>
              </a:rPr>
              <a:t>2018</a:t>
            </a:r>
            <a:r>
              <a:rPr lang="zh-CN" altLang="en-US" sz="2400" b="1" dirty="0" smtClean="0">
                <a:solidFill>
                  <a:srgbClr val="0000FF"/>
                </a:solidFill>
                <a:latin typeface="微软雅黑" panose="020B0503020204020204" pitchFamily="34" charset="-122"/>
                <a:ea typeface="微软雅黑" panose="020B0503020204020204" pitchFamily="34" charset="-122"/>
              </a:rPr>
              <a:t>年</a:t>
            </a:r>
            <a:r>
              <a:rPr lang="en-US" altLang="zh-CN" sz="2400" b="1" dirty="0">
                <a:solidFill>
                  <a:srgbClr val="0000FF"/>
                </a:solidFill>
                <a:latin typeface="微软雅黑" panose="020B0503020204020204" pitchFamily="34" charset="-122"/>
                <a:ea typeface="微软雅黑" panose="020B0503020204020204" pitchFamily="34" charset="-122"/>
              </a:rPr>
              <a:t>6</a:t>
            </a:r>
            <a:r>
              <a:rPr lang="zh-CN" altLang="en-US" sz="2400" b="1" dirty="0" smtClean="0">
                <a:solidFill>
                  <a:srgbClr val="0000FF"/>
                </a:solidFill>
                <a:latin typeface="微软雅黑" panose="020B0503020204020204" pitchFamily="34" charset="-122"/>
                <a:ea typeface="微软雅黑" panose="020B0503020204020204" pitchFamily="34" charset="-122"/>
              </a:rPr>
              <a:t>月</a:t>
            </a:r>
            <a:r>
              <a:rPr lang="zh-CN" altLang="en-US" sz="2400" b="1" dirty="0">
                <a:solidFill>
                  <a:srgbClr val="0000FF"/>
                </a:solidFill>
                <a:latin typeface="微软雅黑" panose="020B0503020204020204" pitchFamily="34" charset="-122"/>
                <a:ea typeface="微软雅黑" panose="020B0503020204020204" pitchFamily="34" charset="-122"/>
              </a:rPr>
              <a:t>发布</a:t>
            </a:r>
            <a:r>
              <a:rPr lang="zh-CN" altLang="en-US"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08401" y="1815875"/>
            <a:ext cx="6003622" cy="3557341"/>
          </a:xfrm>
          <a:prstGeom prst="rect">
            <a:avLst/>
          </a:prstGeom>
        </p:spPr>
      </p:pic>
      <p:pic>
        <p:nvPicPr>
          <p:cNvPr id="8" name="图片 7"/>
          <p:cNvPicPr>
            <a:picLocks noChangeAspect="1"/>
          </p:cNvPicPr>
          <p:nvPr/>
        </p:nvPicPr>
        <p:blipFill>
          <a:blip r:embed="rId2"/>
          <a:stretch>
            <a:fillRect/>
          </a:stretch>
        </p:blipFill>
        <p:spPr>
          <a:xfrm>
            <a:off x="6456040" y="1815875"/>
            <a:ext cx="5465651" cy="35573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bwMode="auto">
          <a:xfrm>
            <a:off x="2320701" y="188640"/>
            <a:ext cx="5741194"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panose="02010600030101010101" charset="-122"/>
              </a:defRPr>
            </a:lvl1pPr>
            <a:lvl2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5pPr>
            <a:lvl6pPr marL="4572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9pPr>
          </a:lstStyle>
          <a:p>
            <a:pPr eaLnBrk="1" fontAlgn="auto" hangingPunct="1">
              <a:spcAft>
                <a:spcPts val="0"/>
              </a:spcAft>
              <a:defRPr/>
            </a:pPr>
            <a:r>
              <a:rPr lang="zh-CN" altLang="en-US" sz="3200" b="1" dirty="0" smtClean="0">
                <a:solidFill>
                  <a:schemeClr val="bg1"/>
                </a:solidFill>
                <a:latin typeface="微软雅黑" panose="020B0503020204020204" pitchFamily="34" charset="-122"/>
                <a:ea typeface="微软雅黑" panose="020B0503020204020204" pitchFamily="34" charset="-122"/>
              </a:rPr>
              <a:t>计算机</a:t>
            </a:r>
            <a:r>
              <a:rPr lang="zh-CN" altLang="en-US" sz="3200" b="1" dirty="0">
                <a:solidFill>
                  <a:schemeClr val="bg1"/>
                </a:solidFill>
                <a:latin typeface="微软雅黑" panose="020B0503020204020204" pitchFamily="34" charset="-122"/>
                <a:ea typeface="微软雅黑" panose="020B0503020204020204" pitchFamily="34" charset="-122"/>
              </a:rPr>
              <a:t>性能高速发展</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a:spLocks noChangeArrowheads="1"/>
          </p:cNvSpPr>
          <p:nvPr/>
        </p:nvSpPr>
        <p:spPr bwMode="auto">
          <a:xfrm>
            <a:off x="1610703" y="2610878"/>
            <a:ext cx="343022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800" dirty="0"/>
              <a:t>这个指尖大小</a:t>
            </a:r>
            <a:r>
              <a:rPr lang="zh-CN" altLang="en-US" sz="2800" dirty="0" smtClean="0"/>
              <a:t>的芯片中有 </a:t>
            </a:r>
            <a:r>
              <a:rPr lang="en-US" altLang="zh-CN" sz="2800" b="1" dirty="0" smtClean="0">
                <a:solidFill>
                  <a:srgbClr val="FF0000"/>
                </a:solidFill>
              </a:rPr>
              <a:t>4</a:t>
            </a:r>
            <a:r>
              <a:rPr lang="zh-CN" altLang="en-US" sz="2800" b="1" dirty="0" smtClean="0">
                <a:solidFill>
                  <a:srgbClr val="FF0000"/>
                </a:solidFill>
              </a:rPr>
              <a:t>台</a:t>
            </a:r>
            <a:r>
              <a:rPr lang="zh-CN" altLang="en-US" sz="2800" dirty="0" smtClean="0"/>
              <a:t> 高分辨率</a:t>
            </a:r>
            <a:r>
              <a:rPr lang="zh-CN" altLang="en-US" sz="2800" dirty="0"/>
              <a:t>摄像机，一个内部通讯系统还有一个传感器。</a:t>
            </a:r>
            <a:endParaRPr lang="zh-CN" altLang="en-US" sz="2800" b="1" dirty="0">
              <a:solidFill>
                <a:srgbClr val="FF0000"/>
              </a:solidFill>
            </a:endParaRPr>
          </a:p>
        </p:txBody>
      </p:sp>
      <p:sp>
        <p:nvSpPr>
          <p:cNvPr id="7" name="标题 2"/>
          <p:cNvSpPr txBox="1"/>
          <p:nvPr/>
        </p:nvSpPr>
        <p:spPr>
          <a:xfrm>
            <a:off x="1610703" y="1707871"/>
            <a:ext cx="3228958" cy="472381"/>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panose="02010600030101010101" charset="-122"/>
              </a:defRPr>
            </a:lvl1pPr>
            <a:lvl2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5pPr>
            <a:lvl6pPr marL="4572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9pPr>
          </a:lstStyle>
          <a:p>
            <a:pPr algn="ctr"/>
            <a:r>
              <a:rPr lang="en-US" altLang="zh-CN" sz="2400" b="1" dirty="0" smtClean="0">
                <a:solidFill>
                  <a:srgbClr val="0000FF"/>
                </a:solidFill>
                <a:latin typeface="微软雅黑" panose="020B0503020204020204" pitchFamily="34" charset="-122"/>
                <a:ea typeface="微软雅黑" panose="020B0503020204020204" pitchFamily="34" charset="-122"/>
              </a:rPr>
              <a:t>2019</a:t>
            </a:r>
            <a:r>
              <a:rPr lang="zh-CN" altLang="en-US" sz="2400" b="1" dirty="0" smtClean="0">
                <a:solidFill>
                  <a:srgbClr val="0000FF"/>
                </a:solidFill>
                <a:latin typeface="微软雅黑" panose="020B0503020204020204" pitchFamily="34" charset="-122"/>
                <a:ea typeface="微软雅黑" panose="020B0503020204020204" pitchFamily="34" charset="-122"/>
              </a:rPr>
              <a:t>年</a:t>
            </a:r>
            <a:r>
              <a:rPr lang="en-US" altLang="zh-CN" sz="2400" b="1" dirty="0" smtClean="0">
                <a:solidFill>
                  <a:srgbClr val="0000FF"/>
                </a:solidFill>
                <a:latin typeface="微软雅黑" panose="020B0503020204020204" pitchFamily="34" charset="-122"/>
                <a:ea typeface="微软雅黑" panose="020B0503020204020204" pitchFamily="34" charset="-122"/>
              </a:rPr>
              <a:t>11</a:t>
            </a:r>
            <a:r>
              <a:rPr lang="zh-CN" altLang="en-US" sz="2400" b="1" dirty="0" smtClean="0">
                <a:solidFill>
                  <a:srgbClr val="0000FF"/>
                </a:solidFill>
                <a:latin typeface="微软雅黑" panose="020B0503020204020204" pitchFamily="34" charset="-122"/>
                <a:ea typeface="微软雅黑" panose="020B0503020204020204" pitchFamily="34" charset="-122"/>
              </a:rPr>
              <a:t>月发布</a:t>
            </a:r>
            <a:r>
              <a:rPr lang="zh-CN" altLang="en-US" sz="2400" b="1" dirty="0" smtClean="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5216128" y="1288657"/>
            <a:ext cx="5219870" cy="48912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传感器网络的发展历史</a:t>
            </a:r>
            <a:endParaRPr lang="zh-CN" altLang="en-US"/>
          </a:p>
        </p:txBody>
      </p:sp>
      <p:sp>
        <p:nvSpPr>
          <p:cNvPr id="54274" name="Rectangle 2"/>
          <p:cNvSpPr>
            <a:spLocks noGrp="1" noChangeArrowheads="1"/>
          </p:cNvSpPr>
          <p:nvPr>
            <p:ph type="body" idx="4294967295"/>
          </p:nvPr>
        </p:nvSpPr>
        <p:spPr>
          <a:xfrm>
            <a:off x="519430" y="963930"/>
            <a:ext cx="9888855" cy="720725"/>
          </a:xfrm>
        </p:spPr>
        <p:txBody>
          <a:bodyPr/>
          <a:lstStyle/>
          <a:p>
            <a:pPr algn="ctr">
              <a:lnSpc>
                <a:spcPct val="125000"/>
              </a:lnSpc>
              <a:spcBef>
                <a:spcPct val="35000"/>
              </a:spcBef>
              <a:buFont typeface="Monotype Sorts"/>
              <a:buNone/>
            </a:pPr>
            <a:r>
              <a:rPr lang="zh-CN" altLang="en-US" b="1" dirty="0" smtClean="0">
                <a:solidFill>
                  <a:srgbClr val="FF0000"/>
                </a:solidFill>
                <a:ea typeface="华文行楷" panose="02010800040101010101" pitchFamily="2" charset="-122"/>
              </a:rPr>
              <a:t>更早的无线传感网</a:t>
            </a:r>
            <a:endParaRPr lang="zh-CN" altLang="en-US" b="1" dirty="0" smtClean="0">
              <a:solidFill>
                <a:srgbClr val="FF0000"/>
              </a:solidFill>
              <a:ea typeface="华文行楷" panose="02010800040101010101" pitchFamily="2" charset="-122"/>
            </a:endParaRPr>
          </a:p>
        </p:txBody>
      </p:sp>
      <p:sp>
        <p:nvSpPr>
          <p:cNvPr id="3" name="内容占位符 1"/>
          <p:cNvSpPr>
            <a:spLocks noGrp="1"/>
          </p:cNvSpPr>
          <p:nvPr/>
        </p:nvSpPr>
        <p:spPr>
          <a:xfrm>
            <a:off x="1473835" y="1829435"/>
            <a:ext cx="4181889" cy="4351338"/>
          </a:xfr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n"/>
            </a:pPr>
            <a:r>
              <a:rPr lang="zh-CN" altLang="zh-CN" sz="2200" dirty="0">
                <a:latin typeface="微软雅黑" panose="020B0503020204020204" pitchFamily="34" charset="-122"/>
                <a:ea typeface="微软雅黑" panose="020B0503020204020204" pitchFamily="34" charset="-122"/>
                <a:cs typeface="微软雅黑" panose="020B0503020204020204" pitchFamily="34" charset="-122"/>
              </a:rPr>
              <a:t>前哈佛大学计算机系教授，现任谷歌研究中心资深研究员的</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Matt Welsh</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认为</a:t>
            </a:r>
            <a:r>
              <a:rPr lang="zh-CN" altLang="zh-CN" sz="2200" dirty="0">
                <a:latin typeface="微软雅黑" panose="020B0503020204020204" pitchFamily="34" charset="-122"/>
                <a:ea typeface="微软雅黑" panose="020B0503020204020204" pitchFamily="34" charset="-122"/>
                <a:cs typeface="微软雅黑" panose="020B0503020204020204" pitchFamily="34" charset="-122"/>
              </a:rPr>
              <a:t>，最早的无线传感器网络原型系统是美国军方于</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1967</a:t>
            </a:r>
            <a:r>
              <a:rPr lang="zh-CN" altLang="zh-CN" sz="2200" dirty="0">
                <a:latin typeface="微软雅黑" panose="020B0503020204020204" pitchFamily="34" charset="-122"/>
                <a:ea typeface="微软雅黑" panose="020B0503020204020204" pitchFamily="34" charset="-122"/>
                <a:cs typeface="微软雅黑" panose="020B0503020204020204" pitchFamily="34" charset="-122"/>
              </a:rPr>
              <a:t>年在越南战争期间部署的</a:t>
            </a:r>
            <a:r>
              <a:rPr lang="zh-CN" alt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“雪屋”系统</a:t>
            </a:r>
            <a:r>
              <a:rPr lang="zh-CN" altLang="zh-CN" sz="2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IGLOO WHITE</a:t>
            </a:r>
            <a:r>
              <a:rPr lang="zh-CN" altLang="zh-CN" sz="22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cs typeface="微软雅黑" panose="020B0503020204020204" pitchFamily="34" charset="-122"/>
              </a:rPr>
              <a:t>及后来的</a:t>
            </a:r>
            <a:r>
              <a:rPr lang="zh-CN" altLang="en-US" sz="22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“热带树”</a:t>
            </a:r>
            <a:endParaRPr lang="en-US" alt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1"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Picture 2" descr="http://www.mdw.la/_/rsrc/1293474983788/home/mdw-venice.jpg?height=200&amp;width=18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31782" y="1829380"/>
            <a:ext cx="2101850" cy="2303462"/>
          </a:xfrm>
          <a:prstGeom prst="rect">
            <a:avLst/>
          </a:prstGeom>
          <a:noFill/>
          <a:ln>
            <a:noFill/>
          </a:ln>
        </p:spPr>
      </p:pic>
      <p:pic>
        <p:nvPicPr>
          <p:cNvPr id="6" name="Picture 4" descr="https://encrypted-tbn2.gstatic.com/images?q=tbn:ANd9GcTj7nL3slrsMvnVkqT-aqXOM1VPuVIACqDPXrtxcpXYmdjNkdkm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744" y="4205867"/>
            <a:ext cx="2816225" cy="2016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animEffect transition="in" filter="fade">
                                      <p:cBhvr>
                                        <p:cTn id="7" dur="500"/>
                                        <p:tgtEl>
                                          <p:spTgt spid="3">
                                            <p:txEl>
                                              <p:pRg st="4294967295" end="429496729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传感器网络的发展历史</a:t>
            </a:r>
            <a:endParaRPr lang="zh-CN" altLang="en-US"/>
          </a:p>
        </p:txBody>
      </p:sp>
      <p:sp>
        <p:nvSpPr>
          <p:cNvPr id="54274" name="Rectangle 2"/>
          <p:cNvSpPr>
            <a:spLocks noGrp="1" noChangeArrowheads="1"/>
          </p:cNvSpPr>
          <p:nvPr>
            <p:ph type="body" idx="4294967295"/>
          </p:nvPr>
        </p:nvSpPr>
        <p:spPr>
          <a:xfrm>
            <a:off x="2303145" y="929005"/>
            <a:ext cx="9888855" cy="720725"/>
          </a:xfrm>
        </p:spPr>
        <p:txBody>
          <a:bodyPr/>
          <a:lstStyle/>
          <a:p>
            <a:pPr algn="ctr">
              <a:lnSpc>
                <a:spcPct val="125000"/>
              </a:lnSpc>
              <a:spcBef>
                <a:spcPct val="35000"/>
              </a:spcBef>
              <a:buFont typeface="Monotype Sorts"/>
              <a:buNone/>
            </a:pPr>
            <a:r>
              <a:rPr lang="zh-CN" altLang="en-US" b="1" dirty="0" smtClean="0">
                <a:solidFill>
                  <a:srgbClr val="FF0000"/>
                </a:solidFill>
                <a:ea typeface="华文行楷" panose="02010800040101010101" pitchFamily="2" charset="-122"/>
              </a:rPr>
              <a:t>第一阶段</a:t>
            </a:r>
            <a:endParaRPr lang="zh-CN" altLang="zh-CN" b="1" dirty="0" smtClean="0">
              <a:solidFill>
                <a:schemeClr val="bg2"/>
              </a:solidFill>
              <a:ea typeface="华文行楷" panose="02010800040101010101" pitchFamily="2" charset="-122"/>
            </a:endParaRPr>
          </a:p>
        </p:txBody>
      </p:sp>
      <p:pic>
        <p:nvPicPr>
          <p:cNvPr id="1631237" name="Picture 5"/>
          <p:cNvPicPr>
            <a:picLocks noChangeAspect="1" noChangeArrowheads="1"/>
          </p:cNvPicPr>
          <p:nvPr/>
        </p:nvPicPr>
        <p:blipFill>
          <a:blip r:embed="rId1" cstate="print"/>
          <a:srcRect/>
          <a:stretch>
            <a:fillRect/>
          </a:stretch>
        </p:blipFill>
        <p:spPr bwMode="auto">
          <a:xfrm>
            <a:off x="8208434" y="1628776"/>
            <a:ext cx="3551767" cy="3095625"/>
          </a:xfrm>
          <a:prstGeom prst="rect">
            <a:avLst/>
          </a:prstGeom>
          <a:noFill/>
          <a:ln w="9525" algn="ctr">
            <a:noFill/>
            <a:miter lim="800000"/>
            <a:headEnd/>
            <a:tailEnd/>
          </a:ln>
        </p:spPr>
      </p:pic>
      <p:sp>
        <p:nvSpPr>
          <p:cNvPr id="1631239" name="AutoShape 7"/>
          <p:cNvSpPr>
            <a:spLocks noChangeArrowheads="1"/>
          </p:cNvSpPr>
          <p:nvPr/>
        </p:nvSpPr>
        <p:spPr bwMode="auto">
          <a:xfrm>
            <a:off x="334434" y="1628776"/>
            <a:ext cx="3456517" cy="4608513"/>
          </a:xfrm>
          <a:prstGeom prst="verticalScroll">
            <a:avLst>
              <a:gd name="adj" fmla="val 12500"/>
            </a:avLst>
          </a:prstGeom>
          <a:solidFill>
            <a:schemeClr val="accent5">
              <a:lumMod val="20000"/>
              <a:lumOff val="80000"/>
            </a:schemeClr>
          </a:solidFill>
          <a:ln w="9525">
            <a:solidFill>
              <a:srgbClr val="000000"/>
            </a:solidFill>
            <a:round/>
          </a:ln>
        </p:spPr>
        <p:txBody>
          <a:bodyPr wrap="none" anchor="ctr"/>
          <a:lstStyle/>
          <a:p>
            <a:endParaRPr lang="zh-CN" altLang="en-US"/>
          </a:p>
        </p:txBody>
      </p:sp>
      <p:sp>
        <p:nvSpPr>
          <p:cNvPr id="1631240" name="Text Box 8"/>
          <p:cNvSpPr txBox="1">
            <a:spLocks noChangeArrowheads="1"/>
          </p:cNvSpPr>
          <p:nvPr/>
        </p:nvSpPr>
        <p:spPr bwMode="auto">
          <a:xfrm>
            <a:off x="1002031" y="2205039"/>
            <a:ext cx="2121535" cy="3671887"/>
          </a:xfrm>
          <a:prstGeom prst="rect">
            <a:avLst/>
          </a:prstGeom>
          <a:noFill/>
          <a:ln w="9525" algn="ctr">
            <a:noFill/>
            <a:miter lim="800000"/>
          </a:ln>
        </p:spPr>
        <p:txBody>
          <a:bodyPr vert="eaVert">
            <a:spAutoFit/>
          </a:bodyPr>
          <a:lstStyle/>
          <a:p>
            <a:pPr>
              <a:lnSpc>
                <a:spcPct val="150000"/>
              </a:lnSpc>
            </a:pPr>
            <a:r>
              <a:rPr lang="zh-CN" altLang="en-US" sz="2800" b="1" dirty="0">
                <a:solidFill>
                  <a:srgbClr val="FF0000"/>
                </a:solidFill>
                <a:latin typeface="楷体_GB2312" panose="02010609030101010101" pitchFamily="49" charset="-122"/>
                <a:ea typeface="楷体_GB2312" panose="02010609030101010101" pitchFamily="49" charset="-122"/>
              </a:rPr>
              <a:t>最早可以追溯二十世纪</a:t>
            </a:r>
            <a:r>
              <a:rPr lang="en-US" altLang="zh-CN" sz="2800" b="1" dirty="0">
                <a:solidFill>
                  <a:srgbClr val="FF0000"/>
                </a:solidFill>
                <a:latin typeface="楷体_GB2312" panose="02010609030101010101" pitchFamily="49" charset="-122"/>
                <a:ea typeface="楷体_GB2312" panose="02010609030101010101" pitchFamily="49" charset="-122"/>
              </a:rPr>
              <a:t>70</a:t>
            </a:r>
            <a:r>
              <a:rPr lang="zh-CN" altLang="en-US" sz="2800" b="1" dirty="0">
                <a:solidFill>
                  <a:srgbClr val="FF0000"/>
                </a:solidFill>
                <a:latin typeface="楷体_GB2312" panose="02010609030101010101" pitchFamily="49" charset="-122"/>
                <a:ea typeface="楷体_GB2312" panose="02010609030101010101" pitchFamily="49" charset="-122"/>
              </a:rPr>
              <a:t>年代越战时期使用的传统的传感器系统。</a:t>
            </a:r>
            <a:endParaRPr lang="zh-CN" altLang="en-US" sz="2800" b="1" dirty="0">
              <a:solidFill>
                <a:srgbClr val="FF0000"/>
              </a:solidFill>
              <a:latin typeface="楷体_GB2312" panose="02010609030101010101" pitchFamily="49" charset="-122"/>
              <a:ea typeface="楷体_GB2312" panose="02010609030101010101" pitchFamily="49" charset="-122"/>
            </a:endParaRPr>
          </a:p>
        </p:txBody>
      </p:sp>
      <p:pic>
        <p:nvPicPr>
          <p:cNvPr id="1631241" name="Picture 9"/>
          <p:cNvPicPr>
            <a:picLocks noChangeAspect="1" noChangeArrowheads="1"/>
          </p:cNvPicPr>
          <p:nvPr/>
        </p:nvPicPr>
        <p:blipFill>
          <a:blip r:embed="rId2" cstate="print"/>
          <a:srcRect/>
          <a:stretch>
            <a:fillRect/>
          </a:stretch>
        </p:blipFill>
        <p:spPr bwMode="auto">
          <a:xfrm>
            <a:off x="4368800" y="1628776"/>
            <a:ext cx="3361267" cy="3095625"/>
          </a:xfrm>
          <a:prstGeom prst="rect">
            <a:avLst/>
          </a:prstGeom>
          <a:noFill/>
          <a:ln w="9525" algn="ctr">
            <a:noFill/>
            <a:miter lim="800000"/>
            <a:headEnd/>
            <a:tailEnd/>
          </a:ln>
        </p:spPr>
      </p:pic>
      <p:sp>
        <p:nvSpPr>
          <p:cNvPr id="1631242" name="AutoShape 10"/>
          <p:cNvSpPr>
            <a:spLocks noChangeArrowheads="1"/>
          </p:cNvSpPr>
          <p:nvPr/>
        </p:nvSpPr>
        <p:spPr bwMode="auto">
          <a:xfrm>
            <a:off x="6191251" y="5143501"/>
            <a:ext cx="3456516" cy="1152525"/>
          </a:xfrm>
          <a:prstGeom prst="wedgeEllipseCallout">
            <a:avLst>
              <a:gd name="adj1" fmla="val 39713"/>
              <a:gd name="adj2" fmla="val -87329"/>
            </a:avLst>
          </a:prstGeom>
          <a:gradFill rotWithShape="1">
            <a:gsLst>
              <a:gs pos="0">
                <a:srgbClr val="FFFF00"/>
              </a:gs>
              <a:gs pos="50000">
                <a:srgbClr val="FFFFFF"/>
              </a:gs>
              <a:gs pos="100000">
                <a:srgbClr val="FFFF00"/>
              </a:gs>
            </a:gsLst>
            <a:lin ang="5400000" scaled="1"/>
          </a:gradFill>
          <a:ln w="9525">
            <a:miter lim="800000"/>
          </a:ln>
          <a:scene3d>
            <a:camera prst="legacyObliqueBottomLeft"/>
            <a:lightRig rig="legacyFlat3" dir="t"/>
          </a:scene3d>
          <a:sp3d extrusionH="430200" prstMaterial="legacyMatte">
            <a:bevelT w="13500" h="13500" prst="angle"/>
            <a:bevelB w="13500" h="13500" prst="angle"/>
            <a:extrusionClr>
              <a:srgbClr val="FFFF00"/>
            </a:extrusionClr>
          </a:sp3d>
        </p:spPr>
        <p:txBody>
          <a:bodyPr>
            <a:flatTx/>
          </a:bodyPr>
          <a:lstStyle/>
          <a:p>
            <a:pPr algn="ctr">
              <a:lnSpc>
                <a:spcPct val="150000"/>
              </a:lnSpc>
            </a:pPr>
            <a:r>
              <a:rPr lang="zh-CN" altLang="en-US" sz="2400">
                <a:solidFill>
                  <a:schemeClr val="bg2"/>
                </a:solidFill>
              </a:rPr>
              <a:t>胡志明小道</a:t>
            </a:r>
            <a:endParaRPr lang="zh-CN" altLang="en-US" sz="2400">
              <a:solidFill>
                <a:schemeClr val="bg2"/>
              </a:solidFill>
            </a:endParaRPr>
          </a:p>
        </p:txBody>
      </p:sp>
      <p:sp>
        <p:nvSpPr>
          <p:cNvPr id="1631244" name="AutoShape 12"/>
          <p:cNvSpPr>
            <a:spLocks noChangeArrowheads="1"/>
          </p:cNvSpPr>
          <p:nvPr/>
        </p:nvSpPr>
        <p:spPr bwMode="auto">
          <a:xfrm>
            <a:off x="6191251" y="5000626"/>
            <a:ext cx="3456516" cy="1152525"/>
          </a:xfrm>
          <a:prstGeom prst="wedgeEllipseCallout">
            <a:avLst>
              <a:gd name="adj1" fmla="val -26056"/>
              <a:gd name="adj2" fmla="val -85949"/>
            </a:avLst>
          </a:prstGeom>
          <a:gradFill rotWithShape="1">
            <a:gsLst>
              <a:gs pos="0">
                <a:srgbClr val="FFFF00"/>
              </a:gs>
              <a:gs pos="50000">
                <a:srgbClr val="FFFFFF"/>
              </a:gs>
              <a:gs pos="100000">
                <a:srgbClr val="FFFF00"/>
              </a:gs>
            </a:gsLst>
            <a:lin ang="5400000" scaled="1"/>
          </a:gradFill>
          <a:ln w="9525">
            <a:miter lim="800000"/>
          </a:ln>
          <a:scene3d>
            <a:camera prst="legacyObliqueBottomLeft"/>
            <a:lightRig rig="legacyFlat3" dir="t"/>
          </a:scene3d>
          <a:sp3d extrusionH="430200" prstMaterial="legacyMatte">
            <a:bevelT w="13500" h="13500" prst="angle"/>
            <a:bevelB w="13500" h="13500" prst="angle"/>
            <a:extrusionClr>
              <a:srgbClr val="FFFF00"/>
            </a:extrusionClr>
          </a:sp3d>
        </p:spPr>
        <p:txBody>
          <a:bodyPr>
            <a:flatTx/>
          </a:bodyPr>
          <a:lstStyle/>
          <a:p>
            <a:pPr algn="ctr">
              <a:lnSpc>
                <a:spcPct val="150000"/>
              </a:lnSpc>
            </a:pPr>
            <a:r>
              <a:rPr lang="zh-CN" altLang="en-US" sz="2400" b="1" dirty="0">
                <a:solidFill>
                  <a:srgbClr val="000066"/>
                </a:solidFill>
                <a:latin typeface="微软雅黑" panose="020B0503020204020204" pitchFamily="34" charset="-122"/>
                <a:ea typeface="微软雅黑" panose="020B0503020204020204" pitchFamily="34" charset="-122"/>
                <a:cs typeface="汉仪超粗宋简"/>
              </a:rPr>
              <a:t>胡志明小道</a:t>
            </a:r>
            <a:endParaRPr lang="zh-CN" altLang="en-US" sz="2400" b="1" dirty="0">
              <a:solidFill>
                <a:srgbClr val="000066"/>
              </a:solidFill>
              <a:latin typeface="微软雅黑" panose="020B0503020204020204" pitchFamily="34" charset="-122"/>
              <a:ea typeface="微软雅黑" panose="020B0503020204020204" pitchFamily="34" charset="-122"/>
              <a:cs typeface="汉仪超粗宋简"/>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31240"/>
                                        </p:tgtEl>
                                        <p:attrNameLst>
                                          <p:attrName>style.visibility</p:attrName>
                                        </p:attrNameLst>
                                      </p:cBhvr>
                                      <p:to>
                                        <p:strVal val="visible"/>
                                      </p:to>
                                    </p:set>
                                    <p:anim calcmode="lin" valueType="num">
                                      <p:cBhvr>
                                        <p:cTn id="7" dur="1000" fill="hold"/>
                                        <p:tgtEl>
                                          <p:spTgt spid="1631240"/>
                                        </p:tgtEl>
                                        <p:attrNameLst>
                                          <p:attrName>ppt_w</p:attrName>
                                        </p:attrNameLst>
                                      </p:cBhvr>
                                      <p:tavLst>
                                        <p:tav tm="0">
                                          <p:val>
                                            <p:strVal val="#ppt_w*0.70"/>
                                          </p:val>
                                        </p:tav>
                                        <p:tav tm="100000">
                                          <p:val>
                                            <p:strVal val="#ppt_w"/>
                                          </p:val>
                                        </p:tav>
                                      </p:tavLst>
                                    </p:anim>
                                    <p:anim calcmode="lin" valueType="num">
                                      <p:cBhvr>
                                        <p:cTn id="8" dur="1000" fill="hold"/>
                                        <p:tgtEl>
                                          <p:spTgt spid="1631240"/>
                                        </p:tgtEl>
                                        <p:attrNameLst>
                                          <p:attrName>ppt_h</p:attrName>
                                        </p:attrNameLst>
                                      </p:cBhvr>
                                      <p:tavLst>
                                        <p:tav tm="0">
                                          <p:val>
                                            <p:strVal val="#ppt_h"/>
                                          </p:val>
                                        </p:tav>
                                        <p:tav tm="100000">
                                          <p:val>
                                            <p:strVal val="#ppt_h"/>
                                          </p:val>
                                        </p:tav>
                                      </p:tavLst>
                                    </p:anim>
                                    <p:animEffect transition="in" filter="fade">
                                      <p:cBhvr>
                                        <p:cTn id="9" dur="1000"/>
                                        <p:tgtEl>
                                          <p:spTgt spid="163124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31239"/>
                                        </p:tgtEl>
                                        <p:attrNameLst>
                                          <p:attrName>style.visibility</p:attrName>
                                        </p:attrNameLst>
                                      </p:cBhvr>
                                      <p:to>
                                        <p:strVal val="visible"/>
                                      </p:to>
                                    </p:set>
                                    <p:anim calcmode="lin" valueType="num">
                                      <p:cBhvr>
                                        <p:cTn id="12" dur="1000" fill="hold"/>
                                        <p:tgtEl>
                                          <p:spTgt spid="1631239"/>
                                        </p:tgtEl>
                                        <p:attrNameLst>
                                          <p:attrName>ppt_w</p:attrName>
                                        </p:attrNameLst>
                                      </p:cBhvr>
                                      <p:tavLst>
                                        <p:tav tm="0">
                                          <p:val>
                                            <p:strVal val="#ppt_w*0.70"/>
                                          </p:val>
                                        </p:tav>
                                        <p:tav tm="100000">
                                          <p:val>
                                            <p:strVal val="#ppt_w"/>
                                          </p:val>
                                        </p:tav>
                                      </p:tavLst>
                                    </p:anim>
                                    <p:anim calcmode="lin" valueType="num">
                                      <p:cBhvr>
                                        <p:cTn id="13" dur="1000" fill="hold"/>
                                        <p:tgtEl>
                                          <p:spTgt spid="1631239"/>
                                        </p:tgtEl>
                                        <p:attrNameLst>
                                          <p:attrName>ppt_h</p:attrName>
                                        </p:attrNameLst>
                                      </p:cBhvr>
                                      <p:tavLst>
                                        <p:tav tm="0">
                                          <p:val>
                                            <p:strVal val="#ppt_h"/>
                                          </p:val>
                                        </p:tav>
                                        <p:tav tm="100000">
                                          <p:val>
                                            <p:strVal val="#ppt_h"/>
                                          </p:val>
                                        </p:tav>
                                      </p:tavLst>
                                    </p:anim>
                                    <p:animEffect transition="in" filter="fade">
                                      <p:cBhvr>
                                        <p:cTn id="14" dur="1000"/>
                                        <p:tgtEl>
                                          <p:spTgt spid="1631239"/>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631241"/>
                                        </p:tgtEl>
                                        <p:attrNameLst>
                                          <p:attrName>style.visibility</p:attrName>
                                        </p:attrNameLst>
                                      </p:cBhvr>
                                      <p:to>
                                        <p:strVal val="visible"/>
                                      </p:to>
                                    </p:set>
                                    <p:animEffect transition="in" filter="blinds(horizontal)">
                                      <p:cBhvr>
                                        <p:cTn id="18" dur="500"/>
                                        <p:tgtEl>
                                          <p:spTgt spid="1631241"/>
                                        </p:tgtEl>
                                      </p:cBhvr>
                                    </p:animEffect>
                                  </p:childTnLst>
                                </p:cTn>
                              </p:par>
                              <p:par>
                                <p:cTn id="19" presetID="3" presetClass="entr" presetSubtype="10" fill="hold" nodeType="withEffect">
                                  <p:stCondLst>
                                    <p:cond delay="0"/>
                                  </p:stCondLst>
                                  <p:childTnLst>
                                    <p:set>
                                      <p:cBhvr>
                                        <p:cTn id="20" dur="1" fill="hold">
                                          <p:stCondLst>
                                            <p:cond delay="0"/>
                                          </p:stCondLst>
                                        </p:cTn>
                                        <p:tgtEl>
                                          <p:spTgt spid="1631237"/>
                                        </p:tgtEl>
                                        <p:attrNameLst>
                                          <p:attrName>style.visibility</p:attrName>
                                        </p:attrNameLst>
                                      </p:cBhvr>
                                      <p:to>
                                        <p:strVal val="visible"/>
                                      </p:to>
                                    </p:set>
                                    <p:animEffect transition="in" filter="blinds(horizontal)">
                                      <p:cBhvr>
                                        <p:cTn id="21" dur="500"/>
                                        <p:tgtEl>
                                          <p:spTgt spid="1631237"/>
                                        </p:tgtEl>
                                      </p:cBhvr>
                                    </p:animEffect>
                                  </p:childTnLst>
                                </p:cTn>
                              </p:par>
                            </p:childTnLst>
                          </p:cTn>
                        </p:par>
                        <p:par>
                          <p:cTn id="22" fill="hold">
                            <p:stCondLst>
                              <p:cond delay="1500"/>
                            </p:stCondLst>
                            <p:childTnLst>
                              <p:par>
                                <p:cTn id="23" presetID="12" presetClass="entr" presetSubtype="4" fill="hold" grpId="0" nodeType="afterEffect">
                                  <p:stCondLst>
                                    <p:cond delay="0"/>
                                  </p:stCondLst>
                                  <p:childTnLst>
                                    <p:set>
                                      <p:cBhvr>
                                        <p:cTn id="24" dur="1" fill="hold">
                                          <p:stCondLst>
                                            <p:cond delay="0"/>
                                          </p:stCondLst>
                                        </p:cTn>
                                        <p:tgtEl>
                                          <p:spTgt spid="1631242"/>
                                        </p:tgtEl>
                                        <p:attrNameLst>
                                          <p:attrName>style.visibility</p:attrName>
                                        </p:attrNameLst>
                                      </p:cBhvr>
                                      <p:to>
                                        <p:strVal val="visible"/>
                                      </p:to>
                                    </p:set>
                                    <p:animEffect transition="in" filter="slide(fromBottom)">
                                      <p:cBhvr>
                                        <p:cTn id="25" dur="500"/>
                                        <p:tgtEl>
                                          <p:spTgt spid="1631242"/>
                                        </p:tgtEl>
                                      </p:cBhvr>
                                    </p:animEffect>
                                  </p:childTnLst>
                                </p:cTn>
                              </p:par>
                              <p:par>
                                <p:cTn id="26" presetID="12" presetClass="entr" presetSubtype="4" fill="hold" nodeType="withEffect">
                                  <p:stCondLst>
                                    <p:cond delay="0"/>
                                  </p:stCondLst>
                                  <p:childTnLst>
                                    <p:set>
                                      <p:cBhvr>
                                        <p:cTn id="27" dur="1" fill="hold">
                                          <p:stCondLst>
                                            <p:cond delay="0"/>
                                          </p:stCondLst>
                                        </p:cTn>
                                        <p:tgtEl>
                                          <p:spTgt spid="1631244"/>
                                        </p:tgtEl>
                                        <p:attrNameLst>
                                          <p:attrName>style.visibility</p:attrName>
                                        </p:attrNameLst>
                                      </p:cBhvr>
                                      <p:to>
                                        <p:strVal val="visible"/>
                                      </p:to>
                                    </p:set>
                                    <p:animEffect transition="in" filter="slide(fromBottom)">
                                      <p:cBhvr>
                                        <p:cTn id="28" dur="500"/>
                                        <p:tgtEl>
                                          <p:spTgt spid="1631244"/>
                                        </p:tgtEl>
                                      </p:cBhvr>
                                    </p:animEffect>
                                  </p:childTnLst>
                                </p:cTn>
                              </p:par>
                            </p:childTnLst>
                          </p:cTn>
                        </p:par>
                        <p:par>
                          <p:cTn id="29" fill="hold">
                            <p:stCondLst>
                              <p:cond delay="2000"/>
                            </p:stCondLst>
                            <p:childTnLst>
                              <p:par>
                                <p:cTn id="30" presetID="26" presetClass="emph" presetSubtype="0" fill="hold" nodeType="afterEffect">
                                  <p:stCondLst>
                                    <p:cond delay="0"/>
                                  </p:stCondLst>
                                  <p:childTnLst>
                                    <p:animEffect transition="out" filter="fade">
                                      <p:cBhvr>
                                        <p:cTn id="31" dur="500" tmFilter="0, 0; .2, .5; .8, .5; 1, 0"/>
                                        <p:tgtEl>
                                          <p:spTgt spid="1631241"/>
                                        </p:tgtEl>
                                      </p:cBhvr>
                                    </p:animEffect>
                                    <p:animScale>
                                      <p:cBhvr>
                                        <p:cTn id="32" dur="250" autoRev="1" fill="hold"/>
                                        <p:tgtEl>
                                          <p:spTgt spid="1631241"/>
                                        </p:tgtEl>
                                      </p:cBhvr>
                                      <p:by x="105000" y="105000"/>
                                    </p:animScale>
                                  </p:childTnLst>
                                </p:cTn>
                              </p:par>
                            </p:childTnLst>
                          </p:cTn>
                        </p:par>
                        <p:par>
                          <p:cTn id="33" fill="hold">
                            <p:stCondLst>
                              <p:cond delay="2500"/>
                            </p:stCondLst>
                            <p:childTnLst>
                              <p:par>
                                <p:cTn id="34" presetID="26" presetClass="emph" presetSubtype="0" fill="hold" nodeType="afterEffect">
                                  <p:stCondLst>
                                    <p:cond delay="0"/>
                                  </p:stCondLst>
                                  <p:childTnLst>
                                    <p:animEffect transition="out" filter="fade">
                                      <p:cBhvr>
                                        <p:cTn id="35" dur="500" tmFilter="0, 0; .2, .5; .8, .5; 1, 0"/>
                                        <p:tgtEl>
                                          <p:spTgt spid="1631237"/>
                                        </p:tgtEl>
                                      </p:cBhvr>
                                    </p:animEffect>
                                    <p:animScale>
                                      <p:cBhvr>
                                        <p:cTn id="36" dur="250" autoRev="1" fill="hold"/>
                                        <p:tgtEl>
                                          <p:spTgt spid="16312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1239" grpId="0" bldLvl="0" animBg="1"/>
      <p:bldP spid="1631240" grpId="0"/>
      <p:bldP spid="163124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传感器网络的发展历史</a:t>
            </a:r>
            <a:endParaRPr lang="zh-CN" altLang="en-US"/>
          </a:p>
        </p:txBody>
      </p:sp>
      <p:pic>
        <p:nvPicPr>
          <p:cNvPr id="1556503" name="Picture 23"/>
          <p:cNvPicPr>
            <a:picLocks noChangeAspect="1" noChangeArrowheads="1"/>
          </p:cNvPicPr>
          <p:nvPr/>
        </p:nvPicPr>
        <p:blipFill>
          <a:blip r:embed="rId1" cstate="print"/>
          <a:srcRect/>
          <a:stretch>
            <a:fillRect/>
          </a:stretch>
        </p:blipFill>
        <p:spPr bwMode="auto">
          <a:xfrm>
            <a:off x="2159000" y="1773239"/>
            <a:ext cx="4224867" cy="2878137"/>
          </a:xfrm>
          <a:prstGeom prst="rect">
            <a:avLst/>
          </a:prstGeom>
          <a:noFill/>
          <a:ln w="9525" algn="ctr">
            <a:noFill/>
            <a:miter lim="800000"/>
            <a:headEnd/>
            <a:tailEnd/>
          </a:ln>
        </p:spPr>
      </p:pic>
      <p:pic>
        <p:nvPicPr>
          <p:cNvPr id="1556502" name="Picture 22"/>
          <p:cNvPicPr>
            <a:picLocks noChangeAspect="1" noChangeArrowheads="1"/>
          </p:cNvPicPr>
          <p:nvPr/>
        </p:nvPicPr>
        <p:blipFill>
          <a:blip r:embed="rId2" cstate="print"/>
          <a:srcRect/>
          <a:stretch>
            <a:fillRect/>
          </a:stretch>
        </p:blipFill>
        <p:spPr bwMode="auto">
          <a:xfrm>
            <a:off x="6864351" y="1773239"/>
            <a:ext cx="4512733" cy="2890837"/>
          </a:xfrm>
          <a:prstGeom prst="rect">
            <a:avLst/>
          </a:prstGeom>
          <a:noFill/>
          <a:ln w="9525" algn="ctr">
            <a:noFill/>
            <a:miter lim="800000"/>
            <a:headEnd/>
            <a:tailEnd/>
          </a:ln>
        </p:spPr>
      </p:pic>
      <p:sp>
        <p:nvSpPr>
          <p:cNvPr id="1556509" name="AutoShape 29"/>
          <p:cNvSpPr>
            <a:spLocks noChangeArrowheads="1"/>
          </p:cNvSpPr>
          <p:nvPr/>
        </p:nvSpPr>
        <p:spPr bwMode="auto">
          <a:xfrm>
            <a:off x="2952751" y="4786314"/>
            <a:ext cx="2880783" cy="1081087"/>
          </a:xfrm>
          <a:prstGeom prst="cloudCallout">
            <a:avLst>
              <a:gd name="adj1" fmla="val 47574"/>
              <a:gd name="adj2" fmla="val -218431"/>
            </a:avLst>
          </a:prstGeom>
          <a:gradFill rotWithShape="1">
            <a:gsLst>
              <a:gs pos="0">
                <a:srgbClr val="FFFFFF"/>
              </a:gs>
              <a:gs pos="100000">
                <a:srgbClr val="33CCFF"/>
              </a:gs>
            </a:gsLst>
            <a:lin ang="5400000" scaled="1"/>
          </a:gradFill>
          <a:ln w="9525">
            <a:solidFill>
              <a:srgbClr val="000000"/>
            </a:solidFill>
            <a:round/>
          </a:ln>
        </p:spPr>
        <p:txBody>
          <a:bodyPr/>
          <a:lstStyle/>
          <a:p>
            <a:pPr algn="ctr">
              <a:lnSpc>
                <a:spcPct val="140000"/>
              </a:lnSpc>
            </a:pPr>
            <a:r>
              <a:rPr lang="zh-CN" altLang="en-US" sz="2400">
                <a:solidFill>
                  <a:schemeClr val="bg2"/>
                </a:solidFill>
              </a:rPr>
              <a:t>热带树</a:t>
            </a:r>
            <a:endParaRPr lang="zh-CN" altLang="en-US" sz="2400">
              <a:solidFill>
                <a:schemeClr val="bg2"/>
              </a:solidFill>
            </a:endParaRPr>
          </a:p>
        </p:txBody>
      </p:sp>
      <p:sp>
        <p:nvSpPr>
          <p:cNvPr id="1556510" name="AutoShape 30"/>
          <p:cNvSpPr>
            <a:spLocks noChangeArrowheads="1"/>
          </p:cNvSpPr>
          <p:nvPr/>
        </p:nvSpPr>
        <p:spPr bwMode="auto">
          <a:xfrm>
            <a:off x="2952751" y="4786314"/>
            <a:ext cx="2880783" cy="1081087"/>
          </a:xfrm>
          <a:prstGeom prst="cloudCallout">
            <a:avLst>
              <a:gd name="adj1" fmla="val 4296"/>
              <a:gd name="adj2" fmla="val -243097"/>
            </a:avLst>
          </a:prstGeom>
          <a:gradFill rotWithShape="1">
            <a:gsLst>
              <a:gs pos="0">
                <a:srgbClr val="FFFFFF"/>
              </a:gs>
              <a:gs pos="100000">
                <a:srgbClr val="33CCFF"/>
              </a:gs>
            </a:gsLst>
            <a:lin ang="5400000" scaled="1"/>
          </a:gradFill>
          <a:ln w="9525">
            <a:solidFill>
              <a:srgbClr val="000000"/>
            </a:solidFill>
            <a:round/>
          </a:ln>
        </p:spPr>
        <p:txBody>
          <a:bodyPr/>
          <a:lstStyle/>
          <a:p>
            <a:pPr algn="ctr">
              <a:lnSpc>
                <a:spcPct val="140000"/>
              </a:lnSpc>
            </a:pPr>
            <a:r>
              <a:rPr lang="zh-CN" altLang="en-US" sz="2400" b="1">
                <a:solidFill>
                  <a:srgbClr val="FF0000"/>
                </a:solidFill>
              </a:rPr>
              <a:t>热带树</a:t>
            </a:r>
            <a:endParaRPr lang="zh-CN" altLang="en-US" sz="2400" b="1">
              <a:solidFill>
                <a:srgbClr val="FF0000"/>
              </a:solidFill>
            </a:endParaRPr>
          </a:p>
        </p:txBody>
      </p:sp>
      <p:sp>
        <p:nvSpPr>
          <p:cNvPr id="1556513" name="AutoShape 33"/>
          <p:cNvSpPr>
            <a:spLocks noChangeArrowheads="1"/>
          </p:cNvSpPr>
          <p:nvPr/>
        </p:nvSpPr>
        <p:spPr bwMode="auto">
          <a:xfrm>
            <a:off x="8191501" y="5000625"/>
            <a:ext cx="2207684" cy="863600"/>
          </a:xfrm>
          <a:prstGeom prst="wedgeRoundRectCallout">
            <a:avLst>
              <a:gd name="adj1" fmla="val -3852"/>
              <a:gd name="adj2" fmla="val -138954"/>
              <a:gd name="adj3" fmla="val 16667"/>
            </a:avLst>
          </a:prstGeom>
          <a:gradFill rotWithShape="1">
            <a:gsLst>
              <a:gs pos="0">
                <a:srgbClr val="FF9900"/>
              </a:gs>
              <a:gs pos="100000">
                <a:srgbClr val="FFFFFF"/>
              </a:gs>
            </a:gsLst>
            <a:lin ang="5400000" scaled="1"/>
          </a:gradFill>
          <a:ln w="9525" algn="ctr">
            <a:solidFill>
              <a:srgbClr val="000000"/>
            </a:solidFill>
            <a:miter lim="800000"/>
          </a:ln>
          <a:effectLst>
            <a:outerShdw dist="107763" dir="18900000" algn="ctr" rotWithShape="0">
              <a:srgbClr val="808080">
                <a:alpha val="50000"/>
              </a:srgbClr>
            </a:outerShdw>
          </a:effectLst>
        </p:spPr>
        <p:txBody>
          <a:bodyPr/>
          <a:lstStyle/>
          <a:p>
            <a:pPr algn="ctr">
              <a:lnSpc>
                <a:spcPct val="130000"/>
              </a:lnSpc>
            </a:pPr>
            <a:r>
              <a:rPr lang="zh-CN" altLang="en-US" sz="2400" b="1">
                <a:solidFill>
                  <a:srgbClr val="FF0000"/>
                </a:solidFill>
              </a:rPr>
              <a:t>轰炸机</a:t>
            </a:r>
            <a:endParaRPr lang="zh-CN" altLang="en-US" sz="2400" b="1">
              <a:solidFill>
                <a:srgbClr val="FF0000"/>
              </a:solidFill>
            </a:endParaRPr>
          </a:p>
        </p:txBody>
      </p:sp>
      <p:sp>
        <p:nvSpPr>
          <p:cNvPr id="8" name="Rectangle 2"/>
          <p:cNvSpPr txBox="1">
            <a:spLocks noChangeArrowheads="1"/>
          </p:cNvSpPr>
          <p:nvPr/>
        </p:nvSpPr>
        <p:spPr bwMode="auto">
          <a:xfrm>
            <a:off x="1238251" y="928689"/>
            <a:ext cx="9889067" cy="720725"/>
          </a:xfrm>
          <a:prstGeom prst="rect">
            <a:avLst/>
          </a:prstGeom>
          <a:noFill/>
          <a:ln w="9525">
            <a:noFill/>
            <a:miter lim="800000"/>
          </a:ln>
        </p:spPr>
        <p:txBody>
          <a:bodyPr/>
          <a:lstStyle/>
          <a:p>
            <a:pPr marL="342900" indent="-342900" algn="ctr">
              <a:lnSpc>
                <a:spcPct val="125000"/>
              </a:lnSpc>
              <a:spcBef>
                <a:spcPct val="35000"/>
              </a:spcBef>
              <a:buFont typeface="Monotype Sorts" pitchFamily="2" charset="2"/>
              <a:buNone/>
              <a:defRPr/>
            </a:pPr>
            <a:r>
              <a:rPr lang="zh-CN" altLang="en-US" sz="3200" b="1" kern="0">
                <a:solidFill>
                  <a:srgbClr val="FF0000"/>
                </a:solidFill>
                <a:latin typeface="+mn-lt"/>
                <a:ea typeface="华文行楷" panose="02010800040101010101" pitchFamily="2" charset="-122"/>
              </a:rPr>
              <a:t>第一阶段</a:t>
            </a:r>
            <a:endParaRPr lang="zh-CN" sz="3200" b="1" kern="0" dirty="0">
              <a:solidFill>
                <a:schemeClr val="bg2"/>
              </a:solidFill>
              <a:latin typeface="+mn-lt"/>
              <a:ea typeface="华文行楷" panose="02010800040101010101" pitchFamily="2" charset="-122"/>
            </a:endParaRPr>
          </a:p>
        </p:txBody>
      </p:sp>
      <p:grpSp>
        <p:nvGrpSpPr>
          <p:cNvPr id="6" name="组合 5"/>
          <p:cNvGrpSpPr/>
          <p:nvPr/>
        </p:nvGrpSpPr>
        <p:grpSpPr>
          <a:xfrm rot="600000">
            <a:off x="6207125" y="4827905"/>
            <a:ext cx="533400" cy="1778635"/>
            <a:chOff x="6480" y="7680"/>
            <a:chExt cx="840" cy="2801"/>
          </a:xfrm>
        </p:grpSpPr>
        <p:sp>
          <p:nvSpPr>
            <p:cNvPr id="3" name="流程图: 离页连接符 2"/>
            <p:cNvSpPr/>
            <p:nvPr/>
          </p:nvSpPr>
          <p:spPr>
            <a:xfrm>
              <a:off x="6801" y="8321"/>
              <a:ext cx="240" cy="2160"/>
            </a:xfrm>
            <a:prstGeom prst="flowChartOffpageConnector">
              <a:avLst/>
            </a:prstGeom>
            <a:gradFill>
              <a:gsLst>
                <a:gs pos="0">
                  <a:srgbClr val="14CD68"/>
                </a:gs>
                <a:gs pos="100000">
                  <a:srgbClr val="0B6E38"/>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 name="直接连接符 3"/>
            <p:cNvCxnSpPr>
              <a:stCxn id="3" idx="0"/>
            </p:cNvCxnSpPr>
            <p:nvPr/>
          </p:nvCxnSpPr>
          <p:spPr>
            <a:xfrm flipH="1" flipV="1">
              <a:off x="6480" y="7680"/>
              <a:ext cx="441" cy="641"/>
            </a:xfrm>
            <a:prstGeom prst="line">
              <a:avLst/>
            </a:prstGeom>
            <a:ln>
              <a:solidFill>
                <a:srgbClr val="006600"/>
              </a:solidFill>
            </a:ln>
          </p:spPr>
          <p:style>
            <a:lnRef idx="1">
              <a:schemeClr val="accent4"/>
            </a:lnRef>
            <a:fillRef idx="0">
              <a:schemeClr val="accent4"/>
            </a:fillRef>
            <a:effectRef idx="0">
              <a:schemeClr val="accent4"/>
            </a:effectRef>
            <a:fontRef idx="minor">
              <a:schemeClr val="tx1"/>
            </a:fontRef>
          </p:style>
        </p:cxnSp>
        <p:cxnSp>
          <p:nvCxnSpPr>
            <p:cNvPr id="5" name="直接连接符 4"/>
            <p:cNvCxnSpPr/>
            <p:nvPr/>
          </p:nvCxnSpPr>
          <p:spPr>
            <a:xfrm flipV="1">
              <a:off x="6921" y="7700"/>
              <a:ext cx="0" cy="600"/>
            </a:xfrm>
            <a:prstGeom prst="line">
              <a:avLst/>
            </a:prstGeom>
            <a:ln>
              <a:solidFill>
                <a:srgbClr val="006600"/>
              </a:solidFill>
            </a:ln>
          </p:spPr>
          <p:style>
            <a:lnRef idx="1">
              <a:schemeClr val="accent4"/>
            </a:lnRef>
            <a:fillRef idx="0">
              <a:schemeClr val="accent4"/>
            </a:fillRef>
            <a:effectRef idx="0">
              <a:schemeClr val="accent4"/>
            </a:effectRef>
            <a:fontRef idx="minor">
              <a:schemeClr val="tx1"/>
            </a:fontRef>
          </p:style>
        </p:cxnSp>
        <p:cxnSp>
          <p:nvCxnSpPr>
            <p:cNvPr id="7" name="直接连接符 6"/>
            <p:cNvCxnSpPr/>
            <p:nvPr/>
          </p:nvCxnSpPr>
          <p:spPr>
            <a:xfrm flipV="1">
              <a:off x="6900" y="7680"/>
              <a:ext cx="420" cy="641"/>
            </a:xfrm>
            <a:prstGeom prst="line">
              <a:avLst/>
            </a:prstGeom>
            <a:ln>
              <a:solidFill>
                <a:srgbClr val="006600"/>
              </a:solidFill>
            </a:ln>
          </p:spPr>
          <p:style>
            <a:lnRef idx="1">
              <a:schemeClr val="accent4"/>
            </a:lnRef>
            <a:fillRef idx="0">
              <a:schemeClr val="accent4"/>
            </a:fillRef>
            <a:effectRef idx="0">
              <a:schemeClr val="accent4"/>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56503"/>
                                        </p:tgtEl>
                                        <p:attrNameLst>
                                          <p:attrName>style.visibility</p:attrName>
                                        </p:attrNameLst>
                                      </p:cBhvr>
                                      <p:to>
                                        <p:strVal val="visible"/>
                                      </p:to>
                                    </p:set>
                                    <p:animEffect transition="in" filter="blinds(horizontal)">
                                      <p:cBhvr>
                                        <p:cTn id="7" dur="500"/>
                                        <p:tgtEl>
                                          <p:spTgt spid="1556503"/>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556509"/>
                                        </p:tgtEl>
                                        <p:attrNameLst>
                                          <p:attrName>style.visibility</p:attrName>
                                        </p:attrNameLst>
                                      </p:cBhvr>
                                      <p:to>
                                        <p:strVal val="visible"/>
                                      </p:to>
                                    </p:set>
                                    <p:animEffect transition="in" filter="slide(fromTop)">
                                      <p:cBhvr>
                                        <p:cTn id="11" dur="500"/>
                                        <p:tgtEl>
                                          <p:spTgt spid="1556509"/>
                                        </p:tgtEl>
                                      </p:cBhvr>
                                    </p:animEffect>
                                  </p:childTnLst>
                                </p:cTn>
                              </p:par>
                              <p:par>
                                <p:cTn id="12" presetID="12" presetClass="entr" presetSubtype="1" fill="hold" grpId="0" nodeType="withEffect">
                                  <p:stCondLst>
                                    <p:cond delay="0"/>
                                  </p:stCondLst>
                                  <p:childTnLst>
                                    <p:set>
                                      <p:cBhvr>
                                        <p:cTn id="13" dur="1" fill="hold">
                                          <p:stCondLst>
                                            <p:cond delay="0"/>
                                          </p:stCondLst>
                                        </p:cTn>
                                        <p:tgtEl>
                                          <p:spTgt spid="1556510"/>
                                        </p:tgtEl>
                                        <p:attrNameLst>
                                          <p:attrName>style.visibility</p:attrName>
                                        </p:attrNameLst>
                                      </p:cBhvr>
                                      <p:to>
                                        <p:strVal val="visible"/>
                                      </p:to>
                                    </p:set>
                                    <p:animEffect transition="in" filter="slide(fromTop)">
                                      <p:cBhvr>
                                        <p:cTn id="14" dur="500"/>
                                        <p:tgtEl>
                                          <p:spTgt spid="1556510"/>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556502"/>
                                        </p:tgtEl>
                                        <p:attrNameLst>
                                          <p:attrName>style.visibility</p:attrName>
                                        </p:attrNameLst>
                                      </p:cBhvr>
                                      <p:to>
                                        <p:strVal val="visible"/>
                                      </p:to>
                                    </p:set>
                                    <p:animEffect transition="in" filter="blinds(horizontal)">
                                      <p:cBhvr>
                                        <p:cTn id="18" dur="500"/>
                                        <p:tgtEl>
                                          <p:spTgt spid="1556502"/>
                                        </p:tgtEl>
                                      </p:cBhvr>
                                    </p:animEffect>
                                  </p:childTnLst>
                                </p:cTn>
                              </p:par>
                            </p:childTnLst>
                          </p:cTn>
                        </p:par>
                        <p:par>
                          <p:cTn id="19" fill="hold">
                            <p:stCondLst>
                              <p:cond delay="1500"/>
                            </p:stCondLst>
                            <p:childTnLst>
                              <p:par>
                                <p:cTn id="20" presetID="16" presetClass="entr" presetSubtype="26" fill="hold" grpId="0" nodeType="afterEffect">
                                  <p:stCondLst>
                                    <p:cond delay="0"/>
                                  </p:stCondLst>
                                  <p:childTnLst>
                                    <p:set>
                                      <p:cBhvr>
                                        <p:cTn id="21" dur="1" fill="hold">
                                          <p:stCondLst>
                                            <p:cond delay="0"/>
                                          </p:stCondLst>
                                        </p:cTn>
                                        <p:tgtEl>
                                          <p:spTgt spid="1556513"/>
                                        </p:tgtEl>
                                        <p:attrNameLst>
                                          <p:attrName>style.visibility</p:attrName>
                                        </p:attrNameLst>
                                      </p:cBhvr>
                                      <p:to>
                                        <p:strVal val="visible"/>
                                      </p:to>
                                    </p:set>
                                    <p:animEffect transition="in" filter="barn(inHorizontal)">
                                      <p:cBhvr>
                                        <p:cTn id="22" dur="500"/>
                                        <p:tgtEl>
                                          <p:spTgt spid="1556513"/>
                                        </p:tgtEl>
                                      </p:cBhvr>
                                    </p:animEffec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9" grpId="0" bldLvl="0" animBg="1"/>
      <p:bldP spid="1556510" grpId="0" bldLvl="0" animBg="1"/>
      <p:bldP spid="155651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传感器网络的发展历史</a:t>
            </a:r>
            <a:endParaRPr lang="zh-CN" altLang="en-US"/>
          </a:p>
        </p:txBody>
      </p:sp>
      <p:sp>
        <p:nvSpPr>
          <p:cNvPr id="1395720" name="Text Box 8"/>
          <p:cNvSpPr txBox="1">
            <a:spLocks noChangeArrowheads="1"/>
          </p:cNvSpPr>
          <p:nvPr/>
        </p:nvSpPr>
        <p:spPr bwMode="auto">
          <a:xfrm>
            <a:off x="2903855" y="4150360"/>
            <a:ext cx="6436995" cy="2030095"/>
          </a:xfrm>
          <a:prstGeom prst="rect">
            <a:avLst/>
          </a:prstGeom>
          <a:solidFill>
            <a:schemeClr val="tx2"/>
          </a:solidFill>
          <a:ln w="9525">
            <a:noFill/>
            <a:miter lim="800000"/>
          </a:ln>
          <a:effectLst/>
        </p:spPr>
        <p:txBody>
          <a:bodyPr wrap="square">
            <a:spAutoFit/>
          </a:bodyPr>
          <a:lstStyle/>
          <a:p>
            <a:pPr>
              <a:lnSpc>
                <a:spcPct val="150000"/>
              </a:lnSpc>
              <a:buClr>
                <a:srgbClr val="FF0000"/>
              </a:buClr>
              <a:buFontTx/>
              <a:buChar char="•"/>
              <a:defRPr/>
            </a:pPr>
            <a:r>
              <a:rPr lang="en-US" altLang="zh-CN" sz="28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8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传感器仅产生探测数据流</a:t>
            </a:r>
            <a:endParaRPr lang="zh-CN" altLang="en-US" sz="28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lnSpc>
                <a:spcPct val="150000"/>
              </a:lnSpc>
              <a:buClr>
                <a:srgbClr val="FF0000"/>
              </a:buClr>
              <a:buFontTx/>
              <a:buChar char="•"/>
              <a:defRPr/>
            </a:pPr>
            <a:r>
              <a:rPr lang="zh-CN" altLang="en-US" sz="28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传感器无计算能力 </a:t>
            </a:r>
            <a:endParaRPr lang="zh-CN" altLang="en-US" sz="28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lnSpc>
                <a:spcPct val="150000"/>
              </a:lnSpc>
              <a:buClr>
                <a:srgbClr val="FF0000"/>
              </a:buClr>
              <a:buFontTx/>
              <a:buChar char="•"/>
              <a:defRPr/>
            </a:pPr>
            <a:r>
              <a:rPr lang="zh-CN" altLang="en-US" sz="28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传感器之间不能相互通信</a:t>
            </a:r>
            <a:endParaRPr lang="zh-CN" altLang="en-US" sz="28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nvGrpSpPr>
          <p:cNvPr id="2" name="Group 9"/>
          <p:cNvGrpSpPr/>
          <p:nvPr/>
        </p:nvGrpSpPr>
        <p:grpSpPr bwMode="auto">
          <a:xfrm>
            <a:off x="685801" y="2311402"/>
            <a:ext cx="11298766" cy="1927226"/>
            <a:chOff x="246" y="1488"/>
            <a:chExt cx="5338" cy="1214"/>
          </a:xfrm>
        </p:grpSpPr>
        <p:pic>
          <p:nvPicPr>
            <p:cNvPr id="56328" name="Picture 10" descr="bd04924_"/>
            <p:cNvPicPr>
              <a:picLocks noChangeAspect="1" noChangeArrowheads="1"/>
            </p:cNvPicPr>
            <p:nvPr/>
          </p:nvPicPr>
          <p:blipFill>
            <a:blip r:embed="rId1" cstate="print"/>
            <a:srcRect/>
            <a:stretch>
              <a:fillRect/>
            </a:stretch>
          </p:blipFill>
          <p:spPr bwMode="auto">
            <a:xfrm>
              <a:off x="4849" y="1856"/>
              <a:ext cx="191" cy="257"/>
            </a:xfrm>
            <a:prstGeom prst="rect">
              <a:avLst/>
            </a:prstGeom>
            <a:noFill/>
            <a:ln w="9525">
              <a:noFill/>
              <a:miter lim="800000"/>
              <a:headEnd/>
              <a:tailEnd/>
            </a:ln>
          </p:spPr>
        </p:pic>
        <p:sp>
          <p:nvSpPr>
            <p:cNvPr id="56329" name="AutoShape 11"/>
            <p:cNvSpPr>
              <a:spLocks noChangeArrowheads="1"/>
            </p:cNvSpPr>
            <p:nvPr/>
          </p:nvSpPr>
          <p:spPr bwMode="auto">
            <a:xfrm>
              <a:off x="4464" y="1488"/>
              <a:ext cx="960" cy="912"/>
            </a:xfrm>
            <a:custGeom>
              <a:avLst/>
              <a:gdLst>
                <a:gd name="T0" fmla="*/ 21 w 21600"/>
                <a:gd name="T1" fmla="*/ 0 h 21600"/>
                <a:gd name="T2" fmla="*/ 6 w 21600"/>
                <a:gd name="T3" fmla="*/ 6 h 21600"/>
                <a:gd name="T4" fmla="*/ 0 w 21600"/>
                <a:gd name="T5" fmla="*/ 19 h 21600"/>
                <a:gd name="T6" fmla="*/ 6 w 21600"/>
                <a:gd name="T7" fmla="*/ 33 h 21600"/>
                <a:gd name="T8" fmla="*/ 21 w 21600"/>
                <a:gd name="T9" fmla="*/ 39 h 21600"/>
                <a:gd name="T10" fmla="*/ 36 w 21600"/>
                <a:gd name="T11" fmla="*/ 33 h 21600"/>
                <a:gd name="T12" fmla="*/ 43 w 21600"/>
                <a:gd name="T13" fmla="*/ 19 h 21600"/>
                <a:gd name="T14" fmla="*/ 36 w 21600"/>
                <a:gd name="T15" fmla="*/ 6 h 21600"/>
                <a:gd name="T16" fmla="*/ 0 60000 65536"/>
                <a:gd name="T17" fmla="*/ 0 60000 65536"/>
                <a:gd name="T18" fmla="*/ 0 60000 65536"/>
                <a:gd name="T19" fmla="*/ 0 60000 65536"/>
                <a:gd name="T20" fmla="*/ 0 60000 65536"/>
                <a:gd name="T21" fmla="*/ 0 60000 65536"/>
                <a:gd name="T22" fmla="*/ 0 60000 65536"/>
                <a:gd name="T23" fmla="*/ 0 60000 65536"/>
                <a:gd name="T24" fmla="*/ 3173 w 21600"/>
                <a:gd name="T25" fmla="*/ 3174 h 21600"/>
                <a:gd name="T26" fmla="*/ 18428 w 21600"/>
                <a:gd name="T27" fmla="*/ 1842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rgbClr val="FF3300"/>
              </a:solidFill>
              <a:round/>
            </a:ln>
          </p:spPr>
          <p:txBody>
            <a:bodyPr wrap="none" anchor="ctr"/>
            <a:lstStyle/>
            <a:p>
              <a:endParaRPr lang="zh-CN" altLang="en-US"/>
            </a:p>
          </p:txBody>
        </p:sp>
        <p:sp>
          <p:nvSpPr>
            <p:cNvPr id="1395724" name="Text Box 12"/>
            <p:cNvSpPr txBox="1">
              <a:spLocks noChangeArrowheads="1"/>
            </p:cNvSpPr>
            <p:nvPr/>
          </p:nvSpPr>
          <p:spPr bwMode="auto">
            <a:xfrm>
              <a:off x="4636" y="2372"/>
              <a:ext cx="615" cy="330"/>
            </a:xfrm>
            <a:prstGeom prst="rect">
              <a:avLst/>
            </a:prstGeom>
            <a:noFill/>
            <a:ln w="9525">
              <a:noFill/>
              <a:miter lim="800000"/>
            </a:ln>
            <a:effectLst/>
          </p:spPr>
          <p:txBody>
            <a:bodyPr wrap="none">
              <a:spAutoFit/>
            </a:bodyPr>
            <a:lstStyle/>
            <a:p>
              <a:pPr algn="ctr">
                <a:defRPr/>
              </a:pPr>
              <a:r>
                <a:rPr lang="en-US" altLang="zh-CN" sz="2800">
                  <a:solidFill>
                    <a:srgbClr val="000000"/>
                  </a:solidFill>
                  <a:effectLst>
                    <a:outerShdw blurRad="38100" dist="38100" dir="2700000" algn="tl">
                      <a:srgbClr val="C0C0C0"/>
                    </a:outerShdw>
                  </a:effectLst>
                  <a:latin typeface="Times New Roman" panose="02020603050405020304" pitchFamily="18" charset="0"/>
                </a:rPr>
                <a:t>Sensors</a:t>
              </a:r>
              <a:endParaRPr lang="en-US" altLang="zh-CN" sz="2800">
                <a:solidFill>
                  <a:srgbClr val="000000"/>
                </a:solidFill>
                <a:effectLst>
                  <a:outerShdw blurRad="38100" dist="38100" dir="2700000" algn="tl">
                    <a:srgbClr val="C0C0C0"/>
                  </a:outerShdw>
                </a:effectLst>
                <a:latin typeface="Times New Roman" panose="02020603050405020304" pitchFamily="18" charset="0"/>
              </a:endParaRPr>
            </a:p>
          </p:txBody>
        </p:sp>
        <p:sp>
          <p:nvSpPr>
            <p:cNvPr id="1395725" name="Text Box 13"/>
            <p:cNvSpPr txBox="1">
              <a:spLocks noChangeArrowheads="1"/>
            </p:cNvSpPr>
            <p:nvPr/>
          </p:nvSpPr>
          <p:spPr bwMode="auto">
            <a:xfrm>
              <a:off x="5110" y="1676"/>
              <a:ext cx="474" cy="291"/>
            </a:xfrm>
            <a:prstGeom prst="rect">
              <a:avLst/>
            </a:prstGeom>
            <a:noFill/>
            <a:ln w="9525">
              <a:noFill/>
              <a:miter lim="800000"/>
            </a:ln>
            <a:effectLst/>
          </p:spPr>
          <p:txBody>
            <a:bodyPr wrap="none">
              <a:spAutoFit/>
            </a:bodyPr>
            <a:lstStyle/>
            <a:p>
              <a:pPr algn="ctr">
                <a:defRPr/>
              </a:pPr>
              <a:r>
                <a:rPr lang="en-US" altLang="zh-CN" sz="2400">
                  <a:solidFill>
                    <a:srgbClr val="000000"/>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Object</a:t>
              </a:r>
              <a:endParaRPr lang="en-US" altLang="zh-CN" sz="2400">
                <a:solidFill>
                  <a:srgbClr val="000000"/>
                </a:solidFill>
                <a:effectLst>
                  <a:outerShdw blurRad="38100" dist="38100" dir="2700000" algn="tl">
                    <a:srgbClr val="C0C0C0"/>
                  </a:outerShdw>
                </a:effectLst>
                <a:latin typeface="Times New Roman" panose="02020603050405020304" pitchFamily="18" charset="0"/>
                <a:ea typeface="华文行楷" panose="02010800040101010101" pitchFamily="2" charset="-122"/>
              </a:endParaRPr>
            </a:p>
          </p:txBody>
        </p:sp>
        <p:sp>
          <p:nvSpPr>
            <p:cNvPr id="56332" name="server"/>
            <p:cNvSpPr>
              <a:spLocks noEditPoints="1" noChangeArrowheads="1"/>
            </p:cNvSpPr>
            <p:nvPr/>
          </p:nvSpPr>
          <p:spPr bwMode="auto">
            <a:xfrm>
              <a:off x="246" y="1616"/>
              <a:ext cx="474" cy="618"/>
            </a:xfrm>
            <a:custGeom>
              <a:avLst/>
              <a:gdLst>
                <a:gd name="T0" fmla="*/ 0 w 21600"/>
                <a:gd name="T1" fmla="*/ 0 h 21600"/>
                <a:gd name="T2" fmla="*/ 5 w 21600"/>
                <a:gd name="T3" fmla="*/ 0 h 21600"/>
                <a:gd name="T4" fmla="*/ 10 w 21600"/>
                <a:gd name="T5" fmla="*/ 0 h 21600"/>
                <a:gd name="T6" fmla="*/ 10 w 21600"/>
                <a:gd name="T7" fmla="*/ 9 h 21600"/>
                <a:gd name="T8" fmla="*/ 10 w 21600"/>
                <a:gd name="T9" fmla="*/ 18 h 21600"/>
                <a:gd name="T10" fmla="*/ 5 w 21600"/>
                <a:gd name="T11" fmla="*/ 18 h 21600"/>
                <a:gd name="T12" fmla="*/ 0 w 21600"/>
                <a:gd name="T13" fmla="*/ 18 h 21600"/>
                <a:gd name="T14" fmla="*/ 0 w 21600"/>
                <a:gd name="T15" fmla="*/ 9 h 21600"/>
                <a:gd name="T16" fmla="*/ 0 60000 65536"/>
                <a:gd name="T17" fmla="*/ 0 60000 65536"/>
                <a:gd name="T18" fmla="*/ 0 60000 65536"/>
                <a:gd name="T19" fmla="*/ 0 60000 65536"/>
                <a:gd name="T20" fmla="*/ 0 60000 65536"/>
                <a:gd name="T21" fmla="*/ 0 60000 65536"/>
                <a:gd name="T22" fmla="*/ 0 60000 65536"/>
                <a:gd name="T23" fmla="*/ 0 60000 65536"/>
                <a:gd name="T24" fmla="*/ 775 w 21600"/>
                <a:gd name="T25" fmla="*/ 22439 h 21600"/>
                <a:gd name="T26" fmla="*/ 21053 w 21600"/>
                <a:gd name="T27" fmla="*/ 282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ln>
          </p:spPr>
          <p:txBody>
            <a:bodyPr/>
            <a:lstStyle/>
            <a:p>
              <a:endParaRPr lang="zh-CN" altLang="en-US"/>
            </a:p>
          </p:txBody>
        </p:sp>
        <p:sp>
          <p:nvSpPr>
            <p:cNvPr id="56333" name="laptop"/>
            <p:cNvSpPr>
              <a:spLocks noEditPoints="1" noChangeArrowheads="1"/>
            </p:cNvSpPr>
            <p:nvPr/>
          </p:nvSpPr>
          <p:spPr bwMode="auto">
            <a:xfrm>
              <a:off x="768" y="1888"/>
              <a:ext cx="431" cy="349"/>
            </a:xfrm>
            <a:custGeom>
              <a:avLst/>
              <a:gdLst>
                <a:gd name="T0" fmla="*/ 1 w 21600"/>
                <a:gd name="T1" fmla="*/ 0 h 21600"/>
                <a:gd name="T2" fmla="*/ 1 w 21600"/>
                <a:gd name="T3" fmla="*/ 2 h 21600"/>
                <a:gd name="T4" fmla="*/ 7 w 21600"/>
                <a:gd name="T5" fmla="*/ 0 h 21600"/>
                <a:gd name="T6" fmla="*/ 7 w 21600"/>
                <a:gd name="T7" fmla="*/ 2 h 21600"/>
                <a:gd name="T8" fmla="*/ 4 w 21600"/>
                <a:gd name="T9" fmla="*/ 0 h 21600"/>
                <a:gd name="T10" fmla="*/ 4 w 21600"/>
                <a:gd name="T11" fmla="*/ 6 h 21600"/>
                <a:gd name="T12" fmla="*/ 0 w 21600"/>
                <a:gd name="T13" fmla="*/ 6 h 21600"/>
                <a:gd name="T14" fmla="*/ 9 w 21600"/>
                <a:gd name="T15" fmla="*/ 6 h 21600"/>
                <a:gd name="T16" fmla="*/ 0 60000 65536"/>
                <a:gd name="T17" fmla="*/ 0 60000 65536"/>
                <a:gd name="T18" fmla="*/ 0 60000 65536"/>
                <a:gd name="T19" fmla="*/ 0 60000 65536"/>
                <a:gd name="T20" fmla="*/ 0 60000 65536"/>
                <a:gd name="T21" fmla="*/ 0 60000 65536"/>
                <a:gd name="T22" fmla="*/ 0 60000 65536"/>
                <a:gd name="T23" fmla="*/ 0 60000 65536"/>
                <a:gd name="T24" fmla="*/ 4460 w 21600"/>
                <a:gd name="T25" fmla="*/ 1857 h 21600"/>
                <a:gd name="T26" fmla="*/ 17290 w 21600"/>
                <a:gd name="T27" fmla="*/ 1231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808080"/>
            </a:solidFill>
            <a:ln w="9525">
              <a:solidFill>
                <a:srgbClr val="000000"/>
              </a:solidFill>
              <a:miter lim="800000"/>
            </a:ln>
          </p:spPr>
          <p:txBody>
            <a:bodyPr/>
            <a:lstStyle/>
            <a:p>
              <a:endParaRPr lang="zh-CN" altLang="en-US"/>
            </a:p>
          </p:txBody>
        </p:sp>
        <p:sp>
          <p:nvSpPr>
            <p:cNvPr id="1395728" name="Text Box 16"/>
            <p:cNvSpPr txBox="1">
              <a:spLocks noChangeArrowheads="1"/>
            </p:cNvSpPr>
            <p:nvPr/>
          </p:nvSpPr>
          <p:spPr bwMode="auto">
            <a:xfrm>
              <a:off x="372" y="2343"/>
              <a:ext cx="766" cy="330"/>
            </a:xfrm>
            <a:prstGeom prst="rect">
              <a:avLst/>
            </a:prstGeom>
            <a:noFill/>
            <a:ln w="9525">
              <a:noFill/>
              <a:miter lim="800000"/>
            </a:ln>
            <a:effectLst/>
          </p:spPr>
          <p:txBody>
            <a:bodyPr wrap="none">
              <a:spAutoFit/>
            </a:bodyPr>
            <a:lstStyle/>
            <a:p>
              <a:pPr algn="ctr">
                <a:defRPr/>
              </a:pPr>
              <a:r>
                <a:rPr lang="zh-CN" altLang="en-US" sz="2800">
                  <a:solidFill>
                    <a:srgbClr val="000000"/>
                  </a:solidFill>
                  <a:effectLst>
                    <a:outerShdw blurRad="38100" dist="38100" dir="2700000" algn="tl">
                      <a:srgbClr val="C0C0C0"/>
                    </a:outerShdw>
                  </a:effectLst>
                  <a:latin typeface="Verdana" panose="020B0604030504040204" pitchFamily="34" charset="0"/>
                  <a:ea typeface="华文新魏" panose="02010800040101010101" pitchFamily="2" charset="-122"/>
                </a:rPr>
                <a:t>信号分析</a:t>
              </a:r>
              <a:endParaRPr lang="zh-CN" altLang="en-US" sz="2800">
                <a:solidFill>
                  <a:srgbClr val="000000"/>
                </a:solidFill>
                <a:effectLst>
                  <a:outerShdw blurRad="38100" dist="38100" dir="2700000" algn="tl">
                    <a:srgbClr val="C0C0C0"/>
                  </a:outerShdw>
                </a:effectLst>
                <a:latin typeface="Verdana" panose="020B0604030504040204" pitchFamily="34" charset="0"/>
                <a:ea typeface="华文新魏" panose="02010800040101010101" pitchFamily="2" charset="-122"/>
              </a:endParaRPr>
            </a:p>
          </p:txBody>
        </p:sp>
        <p:sp>
          <p:nvSpPr>
            <p:cNvPr id="56335" name="Freeform 17"/>
            <p:cNvSpPr/>
            <p:nvPr/>
          </p:nvSpPr>
          <p:spPr bwMode="auto">
            <a:xfrm>
              <a:off x="1171" y="2064"/>
              <a:ext cx="3384" cy="296"/>
            </a:xfrm>
            <a:custGeom>
              <a:avLst/>
              <a:gdLst>
                <a:gd name="T0" fmla="*/ 3384 w 3384"/>
                <a:gd name="T1" fmla="*/ 48 h 296"/>
                <a:gd name="T2" fmla="*/ 3144 w 3384"/>
                <a:gd name="T3" fmla="*/ 240 h 296"/>
                <a:gd name="T4" fmla="*/ 2712 w 3384"/>
                <a:gd name="T5" fmla="*/ 48 h 296"/>
                <a:gd name="T6" fmla="*/ 2184 w 3384"/>
                <a:gd name="T7" fmla="*/ 240 h 296"/>
                <a:gd name="T8" fmla="*/ 1752 w 3384"/>
                <a:gd name="T9" fmla="*/ 48 h 296"/>
                <a:gd name="T10" fmla="*/ 1272 w 3384"/>
                <a:gd name="T11" fmla="*/ 288 h 296"/>
                <a:gd name="T12" fmla="*/ 792 w 3384"/>
                <a:gd name="T13" fmla="*/ 48 h 296"/>
                <a:gd name="T14" fmla="*/ 456 w 3384"/>
                <a:gd name="T15" fmla="*/ 288 h 296"/>
                <a:gd name="T16" fmla="*/ 72 w 3384"/>
                <a:gd name="T17" fmla="*/ 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84" h="296">
                  <a:moveTo>
                    <a:pt x="3384" y="48"/>
                  </a:moveTo>
                  <a:cubicBezTo>
                    <a:pt x="3320" y="144"/>
                    <a:pt x="3256" y="240"/>
                    <a:pt x="3144" y="240"/>
                  </a:cubicBezTo>
                  <a:cubicBezTo>
                    <a:pt x="3032" y="240"/>
                    <a:pt x="2872" y="48"/>
                    <a:pt x="2712" y="48"/>
                  </a:cubicBezTo>
                  <a:cubicBezTo>
                    <a:pt x="2552" y="48"/>
                    <a:pt x="2344" y="240"/>
                    <a:pt x="2184" y="240"/>
                  </a:cubicBezTo>
                  <a:cubicBezTo>
                    <a:pt x="2024" y="240"/>
                    <a:pt x="1904" y="40"/>
                    <a:pt x="1752" y="48"/>
                  </a:cubicBezTo>
                  <a:cubicBezTo>
                    <a:pt x="1600" y="56"/>
                    <a:pt x="1432" y="288"/>
                    <a:pt x="1272" y="288"/>
                  </a:cubicBezTo>
                  <a:cubicBezTo>
                    <a:pt x="1112" y="288"/>
                    <a:pt x="928" y="48"/>
                    <a:pt x="792" y="48"/>
                  </a:cubicBezTo>
                  <a:cubicBezTo>
                    <a:pt x="656" y="48"/>
                    <a:pt x="576" y="296"/>
                    <a:pt x="456" y="288"/>
                  </a:cubicBezTo>
                  <a:cubicBezTo>
                    <a:pt x="336" y="280"/>
                    <a:pt x="0" y="56"/>
                    <a:pt x="72" y="0"/>
                  </a:cubicBezTo>
                </a:path>
              </a:pathLst>
            </a:custGeom>
            <a:noFill/>
            <a:ln w="28575" cap="flat" cmpd="sng">
              <a:solidFill>
                <a:srgbClr val="000000"/>
              </a:solidFill>
              <a:prstDash val="solid"/>
              <a:round/>
              <a:headEnd type="none" w="med" len="med"/>
              <a:tailEnd type="triangle" w="lg" len="lg"/>
            </a:ln>
          </p:spPr>
          <p:txBody>
            <a:bodyPr wrap="none"/>
            <a:lstStyle/>
            <a:p>
              <a:endParaRPr lang="zh-CN" altLang="en-US"/>
            </a:p>
          </p:txBody>
        </p:sp>
        <p:sp>
          <p:nvSpPr>
            <p:cNvPr id="56336" name="AutoShape 18"/>
            <p:cNvSpPr>
              <a:spLocks noChangeArrowheads="1"/>
            </p:cNvSpPr>
            <p:nvPr/>
          </p:nvSpPr>
          <p:spPr bwMode="auto">
            <a:xfrm>
              <a:off x="4848" y="1536"/>
              <a:ext cx="144" cy="144"/>
            </a:xfrm>
            <a:prstGeom prst="sun">
              <a:avLst>
                <a:gd name="adj" fmla="val 25000"/>
              </a:avLst>
            </a:prstGeom>
            <a:solidFill>
              <a:srgbClr val="F67A0A"/>
            </a:solidFill>
            <a:ln w="9525">
              <a:solidFill>
                <a:srgbClr val="F67A0A"/>
              </a:solidFill>
              <a:miter lim="800000"/>
            </a:ln>
          </p:spPr>
          <p:txBody>
            <a:bodyPr wrap="none" anchor="ctr"/>
            <a:lstStyle/>
            <a:p>
              <a:endParaRPr lang="zh-CN" altLang="en-US"/>
            </a:p>
          </p:txBody>
        </p:sp>
        <p:sp>
          <p:nvSpPr>
            <p:cNvPr id="56337" name="AutoShape 19"/>
            <p:cNvSpPr>
              <a:spLocks noChangeArrowheads="1"/>
            </p:cNvSpPr>
            <p:nvPr/>
          </p:nvSpPr>
          <p:spPr bwMode="auto">
            <a:xfrm>
              <a:off x="4560" y="1968"/>
              <a:ext cx="144" cy="144"/>
            </a:xfrm>
            <a:prstGeom prst="sun">
              <a:avLst>
                <a:gd name="adj" fmla="val 25000"/>
              </a:avLst>
            </a:prstGeom>
            <a:solidFill>
              <a:srgbClr val="F67A0A"/>
            </a:solidFill>
            <a:ln w="9525">
              <a:solidFill>
                <a:srgbClr val="F67A0A"/>
              </a:solidFill>
              <a:miter lim="800000"/>
            </a:ln>
          </p:spPr>
          <p:txBody>
            <a:bodyPr wrap="none" anchor="ctr"/>
            <a:lstStyle/>
            <a:p>
              <a:endParaRPr lang="zh-CN" altLang="en-US"/>
            </a:p>
          </p:txBody>
        </p:sp>
        <p:sp>
          <p:nvSpPr>
            <p:cNvPr id="56338" name="AutoShape 20"/>
            <p:cNvSpPr>
              <a:spLocks noChangeArrowheads="1"/>
            </p:cNvSpPr>
            <p:nvPr/>
          </p:nvSpPr>
          <p:spPr bwMode="auto">
            <a:xfrm>
              <a:off x="5088" y="2208"/>
              <a:ext cx="144" cy="144"/>
            </a:xfrm>
            <a:prstGeom prst="sun">
              <a:avLst>
                <a:gd name="adj" fmla="val 25000"/>
              </a:avLst>
            </a:prstGeom>
            <a:solidFill>
              <a:srgbClr val="F67A0A"/>
            </a:solidFill>
            <a:ln w="9525">
              <a:solidFill>
                <a:srgbClr val="F67A0A"/>
              </a:solidFill>
              <a:miter lim="800000"/>
            </a:ln>
          </p:spPr>
          <p:txBody>
            <a:bodyPr wrap="none" anchor="ctr"/>
            <a:lstStyle/>
            <a:p>
              <a:endParaRPr lang="zh-CN" altLang="en-US"/>
            </a:p>
          </p:txBody>
        </p:sp>
      </p:grpSp>
      <p:sp>
        <p:nvSpPr>
          <p:cNvPr id="1395733" name="Text Box 21"/>
          <p:cNvSpPr txBox="1">
            <a:spLocks noChangeArrowheads="1"/>
          </p:cNvSpPr>
          <p:nvPr/>
        </p:nvSpPr>
        <p:spPr bwMode="auto">
          <a:xfrm>
            <a:off x="2952751" y="1643064"/>
            <a:ext cx="7433733" cy="706755"/>
          </a:xfrm>
          <a:prstGeom prst="rect">
            <a:avLst/>
          </a:prstGeom>
          <a:noFill/>
          <a:ln w="9525">
            <a:noFill/>
            <a:miter lim="800000"/>
          </a:ln>
          <a:effectLst/>
        </p:spPr>
        <p:txBody>
          <a:bodyPr>
            <a:spAutoFit/>
          </a:bodyPr>
          <a:lstStyle/>
          <a:p>
            <a:pPr>
              <a:defRPr/>
            </a:pPr>
            <a:r>
              <a:rPr lang="zh-CN" altLang="en-US" sz="4000" dirty="0">
                <a:solidFill>
                  <a:srgbClr val="6633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传统感知方法的特征</a:t>
            </a:r>
            <a:endParaRPr lang="zh-CN" altLang="en-US" sz="4000" dirty="0">
              <a:solidFill>
                <a:srgbClr val="663300"/>
              </a:solidFill>
              <a:effectLst>
                <a:outerShdw blurRad="38100" dist="38100" dir="2700000" algn="tl">
                  <a:srgbClr val="C0C0C0"/>
                </a:outerShdw>
              </a:effectLst>
              <a:latin typeface="Times New Roman" panose="02020603050405020304" pitchFamily="18" charset="0"/>
              <a:ea typeface="华文新魏" panose="02010800040101010101" pitchFamily="2" charset="-122"/>
            </a:endParaRPr>
          </a:p>
        </p:txBody>
      </p:sp>
      <p:sp>
        <p:nvSpPr>
          <p:cNvPr id="56325" name="Text Box 22"/>
          <p:cNvSpPr txBox="1">
            <a:spLocks noChangeArrowheads="1"/>
          </p:cNvSpPr>
          <p:nvPr/>
        </p:nvSpPr>
        <p:spPr bwMode="auto">
          <a:xfrm>
            <a:off x="4851400" y="2698751"/>
            <a:ext cx="2609850" cy="598805"/>
          </a:xfrm>
          <a:prstGeom prst="rect">
            <a:avLst/>
          </a:prstGeom>
          <a:noFill/>
          <a:ln w="9525">
            <a:noFill/>
            <a:miter lim="800000"/>
          </a:ln>
        </p:spPr>
        <p:txBody>
          <a:bodyPr wrap="none">
            <a:spAutoFit/>
          </a:bodyPr>
          <a:lstStyle/>
          <a:p>
            <a:pPr marL="342900" indent="-342900" algn="ctr">
              <a:lnSpc>
                <a:spcPct val="110000"/>
              </a:lnSpc>
              <a:spcBef>
                <a:spcPct val="20000"/>
              </a:spcBef>
              <a:buClr>
                <a:schemeClr val="hlink"/>
              </a:buClr>
              <a:buSzPct val="50000"/>
              <a:buFont typeface="Monotype Sorts"/>
              <a:buNone/>
            </a:pPr>
            <a:r>
              <a:rPr lang="zh-CN" altLang="en-US" sz="3000">
                <a:solidFill>
                  <a:srgbClr val="0000CC"/>
                </a:solidFill>
                <a:latin typeface="华文新魏" panose="02010800040101010101" pitchFamily="2" charset="-122"/>
                <a:ea typeface="华文新魏" panose="02010800040101010101" pitchFamily="2" charset="-122"/>
              </a:rPr>
              <a:t>有线</a:t>
            </a:r>
            <a:r>
              <a:rPr lang="en-US" altLang="zh-CN" sz="3000">
                <a:solidFill>
                  <a:srgbClr val="0000CC"/>
                </a:solidFill>
                <a:latin typeface="华文新魏" panose="02010800040101010101" pitchFamily="2" charset="-122"/>
                <a:ea typeface="华文新魏" panose="02010800040101010101" pitchFamily="2" charset="-122"/>
              </a:rPr>
              <a:t>/</a:t>
            </a:r>
            <a:r>
              <a:rPr lang="zh-CN" altLang="en-US" sz="3000">
                <a:solidFill>
                  <a:srgbClr val="0000CC"/>
                </a:solidFill>
                <a:latin typeface="华文新魏" panose="02010800040101010101" pitchFamily="2" charset="-122"/>
                <a:ea typeface="华文新魏" panose="02010800040101010101" pitchFamily="2" charset="-122"/>
              </a:rPr>
              <a:t>无线连接</a:t>
            </a:r>
            <a:endParaRPr lang="zh-CN" altLang="en-US" sz="3000">
              <a:solidFill>
                <a:srgbClr val="0000CC"/>
              </a:solidFill>
              <a:latin typeface="华文新魏" panose="02010800040101010101" pitchFamily="2" charset="-122"/>
              <a:ea typeface="华文新魏" panose="02010800040101010101" pitchFamily="2" charset="-122"/>
            </a:endParaRPr>
          </a:p>
        </p:txBody>
      </p:sp>
      <p:sp>
        <p:nvSpPr>
          <p:cNvPr id="17" name="Rectangle 2"/>
          <p:cNvSpPr txBox="1">
            <a:spLocks noChangeArrowheads="1"/>
          </p:cNvSpPr>
          <p:nvPr/>
        </p:nvSpPr>
        <p:spPr bwMode="auto">
          <a:xfrm>
            <a:off x="1238251" y="928689"/>
            <a:ext cx="9889067" cy="720725"/>
          </a:xfrm>
          <a:prstGeom prst="rect">
            <a:avLst/>
          </a:prstGeom>
          <a:noFill/>
          <a:ln w="9525">
            <a:noFill/>
            <a:miter lim="800000"/>
          </a:ln>
        </p:spPr>
        <p:txBody>
          <a:bodyPr/>
          <a:lstStyle/>
          <a:p>
            <a:pPr marL="342900" indent="-342900" algn="ctr">
              <a:lnSpc>
                <a:spcPct val="125000"/>
              </a:lnSpc>
              <a:spcBef>
                <a:spcPct val="35000"/>
              </a:spcBef>
              <a:buFont typeface="Monotype Sorts" pitchFamily="2" charset="2"/>
              <a:buNone/>
              <a:defRPr/>
            </a:pPr>
            <a:r>
              <a:rPr lang="zh-CN" altLang="en-US" sz="3200" b="1" kern="0" dirty="0">
                <a:solidFill>
                  <a:srgbClr val="FF0000"/>
                </a:solidFill>
                <a:latin typeface="+mn-lt"/>
                <a:ea typeface="华文行楷" panose="02010800040101010101" pitchFamily="2" charset="-122"/>
              </a:rPr>
              <a:t>第一阶段</a:t>
            </a:r>
            <a:endParaRPr lang="zh-CN" sz="3200" b="1" kern="0" dirty="0">
              <a:solidFill>
                <a:schemeClr val="bg2"/>
              </a:solidFill>
              <a:latin typeface="+mn-lt"/>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95733"/>
                                        </p:tgtEl>
                                        <p:attrNameLst>
                                          <p:attrName>style.visibility</p:attrName>
                                        </p:attrNameLst>
                                      </p:cBhvr>
                                      <p:to>
                                        <p:strVal val="visible"/>
                                      </p:to>
                                    </p:set>
                                    <p:animEffect transition="in" filter="fade">
                                      <p:cBhvr>
                                        <p:cTn id="12" dur="1000"/>
                                        <p:tgtEl>
                                          <p:spTgt spid="1395733"/>
                                        </p:tgtEl>
                                      </p:cBhvr>
                                    </p:animEffect>
                                    <p:anim calcmode="lin" valueType="num">
                                      <p:cBhvr>
                                        <p:cTn id="13" dur="1000" fill="hold"/>
                                        <p:tgtEl>
                                          <p:spTgt spid="1395733"/>
                                        </p:tgtEl>
                                        <p:attrNameLst>
                                          <p:attrName>ppt_x</p:attrName>
                                        </p:attrNameLst>
                                      </p:cBhvr>
                                      <p:tavLst>
                                        <p:tav tm="0">
                                          <p:val>
                                            <p:strVal val="#ppt_x"/>
                                          </p:val>
                                        </p:tav>
                                        <p:tav tm="100000">
                                          <p:val>
                                            <p:strVal val="#ppt_x"/>
                                          </p:val>
                                        </p:tav>
                                      </p:tavLst>
                                    </p:anim>
                                    <p:anim calcmode="lin" valueType="num">
                                      <p:cBhvr>
                                        <p:cTn id="14" dur="1000" fill="hold"/>
                                        <p:tgtEl>
                                          <p:spTgt spid="139573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8" presetClass="entr" presetSubtype="3" fill="hold" grpId="0" nodeType="afterEffect">
                                  <p:stCondLst>
                                    <p:cond delay="0"/>
                                  </p:stCondLst>
                                  <p:childTnLst>
                                    <p:set>
                                      <p:cBhvr>
                                        <p:cTn id="21" dur="1" fill="hold">
                                          <p:stCondLst>
                                            <p:cond delay="0"/>
                                          </p:stCondLst>
                                        </p:cTn>
                                        <p:tgtEl>
                                          <p:spTgt spid="1395720"/>
                                        </p:tgtEl>
                                        <p:attrNameLst>
                                          <p:attrName>style.visibility</p:attrName>
                                        </p:attrNameLst>
                                      </p:cBhvr>
                                      <p:to>
                                        <p:strVal val="visible"/>
                                      </p:to>
                                    </p:set>
                                    <p:animEffect transition="in" filter="strips(upRight)">
                                      <p:cBhvr>
                                        <p:cTn id="22" dur="500"/>
                                        <p:tgtEl>
                                          <p:spTgt spid="1395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5720" grpId="0" bldLvl="0" animBg="1"/>
      <p:bldP spid="1395733" grpId="0" bldLvl="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43" name="Rectangle 11"/>
          <p:cNvSpPr>
            <a:spLocks noChangeArrowheads="1"/>
          </p:cNvSpPr>
          <p:nvPr/>
        </p:nvSpPr>
        <p:spPr bwMode="auto">
          <a:xfrm>
            <a:off x="3407834" y="4693285"/>
            <a:ext cx="8496300" cy="674688"/>
          </a:xfrm>
          <a:prstGeom prst="rect">
            <a:avLst/>
          </a:prstGeom>
          <a:noFill/>
          <a:ln w="9525">
            <a:noFill/>
            <a:miter lim="800000"/>
          </a:ln>
          <a:effectLst/>
        </p:spPr>
        <p:txBody>
          <a:bodyPr/>
          <a:lstStyle/>
          <a:p>
            <a:pPr marL="742950" lvl="1" indent="-285750">
              <a:spcBef>
                <a:spcPct val="20000"/>
              </a:spcBef>
              <a:buClr>
                <a:schemeClr val="tx2"/>
              </a:buClr>
              <a:buSzPct val="75000"/>
              <a:buFont typeface="Monotype Sorts" pitchFamily="2" charset="2"/>
              <a:buChar char="u"/>
              <a:defRPr/>
            </a:pPr>
            <a:r>
              <a:rPr lang="zh-CN" altLang="en-US" sz="3000" b="1" dirty="0">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感知能力</a:t>
            </a:r>
            <a:r>
              <a:rPr lang="zh-CN" altLang="en-US" sz="3000" b="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3000" b="1" dirty="0">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计算能力</a:t>
            </a:r>
            <a:r>
              <a:rPr lang="zh-CN" altLang="en-US" sz="3000" b="1"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a:t>
            </a:r>
            <a:r>
              <a:rPr lang="zh-CN" altLang="en-US" sz="3000" b="1" dirty="0">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rPr>
              <a:t>通信能力</a:t>
            </a:r>
            <a:endParaRPr lang="zh-CN" altLang="en-US" sz="3000" b="1" dirty="0">
              <a:solidFill>
                <a:srgbClr val="0000CC"/>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pic>
        <p:nvPicPr>
          <p:cNvPr id="1477644" name="Picture 12" descr="DSCN1129"/>
          <p:cNvPicPr>
            <a:picLocks noChangeAspect="1" noChangeArrowheads="1"/>
          </p:cNvPicPr>
          <p:nvPr/>
        </p:nvPicPr>
        <p:blipFill>
          <a:blip r:embed="rId1" cstate="print"/>
          <a:srcRect b="15338"/>
          <a:stretch>
            <a:fillRect/>
          </a:stretch>
        </p:blipFill>
        <p:spPr bwMode="auto">
          <a:xfrm>
            <a:off x="3408045" y="1588454"/>
            <a:ext cx="2540000" cy="1366837"/>
          </a:xfrm>
          <a:prstGeom prst="rect">
            <a:avLst/>
          </a:prstGeom>
          <a:noFill/>
          <a:ln w="9525">
            <a:noFill/>
            <a:miter lim="800000"/>
            <a:headEnd/>
            <a:tailEnd/>
          </a:ln>
        </p:spPr>
      </p:pic>
      <p:pic>
        <p:nvPicPr>
          <p:cNvPr id="1477645" name="Picture 13" descr="mica2"/>
          <p:cNvPicPr>
            <a:picLocks noChangeAspect="1" noChangeArrowheads="1"/>
          </p:cNvPicPr>
          <p:nvPr/>
        </p:nvPicPr>
        <p:blipFill>
          <a:blip r:embed="rId2" cstate="print"/>
          <a:srcRect/>
          <a:stretch>
            <a:fillRect/>
          </a:stretch>
        </p:blipFill>
        <p:spPr bwMode="auto">
          <a:xfrm>
            <a:off x="6695017" y="1588770"/>
            <a:ext cx="2540000" cy="1371600"/>
          </a:xfrm>
          <a:prstGeom prst="rect">
            <a:avLst/>
          </a:prstGeom>
          <a:noFill/>
          <a:ln w="9525">
            <a:noFill/>
            <a:miter lim="800000"/>
            <a:headEnd/>
            <a:tailEnd/>
          </a:ln>
        </p:spPr>
      </p:pic>
      <p:pic>
        <p:nvPicPr>
          <p:cNvPr id="1477646" name="Picture 14" descr="wec"/>
          <p:cNvPicPr>
            <a:picLocks noChangeAspect="1" noChangeArrowheads="1"/>
          </p:cNvPicPr>
          <p:nvPr/>
        </p:nvPicPr>
        <p:blipFill>
          <a:blip r:embed="rId3" cstate="print"/>
          <a:srcRect/>
          <a:stretch>
            <a:fillRect/>
          </a:stretch>
        </p:blipFill>
        <p:spPr bwMode="auto">
          <a:xfrm>
            <a:off x="4674024" y="3140076"/>
            <a:ext cx="2844800" cy="1298575"/>
          </a:xfrm>
          <a:prstGeom prst="rect">
            <a:avLst/>
          </a:prstGeom>
          <a:noFill/>
          <a:ln w="9525">
            <a:noFill/>
            <a:miter lim="800000"/>
            <a:headEnd/>
            <a:tailEnd/>
          </a:ln>
        </p:spPr>
      </p:pic>
      <p:pic>
        <p:nvPicPr>
          <p:cNvPr id="1477647" name="Picture 15" descr="DSCN1438"/>
          <p:cNvPicPr>
            <a:picLocks noChangeAspect="1" noChangeArrowheads="1"/>
          </p:cNvPicPr>
          <p:nvPr/>
        </p:nvPicPr>
        <p:blipFill>
          <a:blip r:embed="rId4" cstate="print"/>
          <a:srcRect l="18750" t="20000" r="14999" b="20000"/>
          <a:stretch>
            <a:fillRect/>
          </a:stretch>
        </p:blipFill>
        <p:spPr bwMode="auto">
          <a:xfrm>
            <a:off x="8187902" y="3139758"/>
            <a:ext cx="2844800" cy="1377950"/>
          </a:xfrm>
          <a:prstGeom prst="rect">
            <a:avLst/>
          </a:prstGeom>
          <a:noFill/>
          <a:ln w="9525">
            <a:noFill/>
            <a:miter lim="800000"/>
            <a:headEnd/>
            <a:tailEnd/>
          </a:ln>
        </p:spPr>
      </p:pic>
      <p:sp>
        <p:nvSpPr>
          <p:cNvPr id="1477648" name="AutoShape 16"/>
          <p:cNvSpPr>
            <a:spLocks noChangeArrowheads="1"/>
          </p:cNvSpPr>
          <p:nvPr/>
        </p:nvSpPr>
        <p:spPr bwMode="auto">
          <a:xfrm>
            <a:off x="1880235" y="5549265"/>
            <a:ext cx="8935085" cy="1203960"/>
          </a:xfrm>
          <a:prstGeom prst="roundRect">
            <a:avLst>
              <a:gd name="adj" fmla="val 16667"/>
            </a:avLst>
          </a:prstGeom>
          <a:gradFill rotWithShape="1">
            <a:gsLst>
              <a:gs pos="0">
                <a:srgbClr val="99CCFF"/>
              </a:gs>
              <a:gs pos="50000">
                <a:srgbClr val="FFFFFF"/>
              </a:gs>
              <a:gs pos="100000">
                <a:srgbClr val="99CCFF"/>
              </a:gs>
            </a:gsLst>
            <a:lin ang="2700000" scaled="1"/>
          </a:gradFill>
          <a:ln w="9525">
            <a:round/>
          </a:ln>
          <a:scene3d>
            <a:camera prst="legacyObliqueTopRight"/>
            <a:lightRig rig="legacyFlat3" dir="b"/>
          </a:scene3d>
          <a:sp3d extrusionH="430200" prstMaterial="legacyMatte">
            <a:bevelT w="13500" h="13500" prst="angle"/>
            <a:bevelB w="13500" h="13500" prst="angle"/>
            <a:extrusionClr>
              <a:srgbClr val="99CCFF"/>
            </a:extrusionClr>
          </a:sp3d>
        </p:spPr>
        <p:txBody>
          <a:bodyPr wrap="none" anchor="ctr">
            <a:flatTx/>
          </a:bodyPr>
          <a:lstStyle/>
          <a:p>
            <a:endParaRPr lang="zh-CN" altLang="en-US"/>
          </a:p>
        </p:txBody>
      </p:sp>
      <p:sp>
        <p:nvSpPr>
          <p:cNvPr id="1477649" name="Text Box 17"/>
          <p:cNvSpPr txBox="1">
            <a:spLocks noChangeArrowheads="1"/>
          </p:cNvSpPr>
          <p:nvPr/>
        </p:nvSpPr>
        <p:spPr bwMode="auto">
          <a:xfrm>
            <a:off x="2846705" y="5368290"/>
            <a:ext cx="7000240" cy="1383665"/>
          </a:xfrm>
          <a:prstGeom prst="rect">
            <a:avLst/>
          </a:prstGeom>
          <a:noFill/>
          <a:ln w="9525" algn="ctr">
            <a:noFill/>
            <a:miter lim="800000"/>
          </a:ln>
        </p:spPr>
        <p:txBody>
          <a:bodyPr wrap="square">
            <a:spAutoFit/>
          </a:bodyPr>
          <a:lstStyle/>
          <a:p>
            <a:pPr algn="ctr">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rPr>
              <a:t>1999</a:t>
            </a:r>
            <a:r>
              <a:rPr lang="zh-CN" altLang="en-US" sz="2800" b="1" dirty="0">
                <a:solidFill>
                  <a:srgbClr val="C00000"/>
                </a:solidFill>
                <a:latin typeface="微软雅黑" panose="020B0503020204020204" pitchFamily="34" charset="-122"/>
                <a:ea typeface="微软雅黑" panose="020B0503020204020204" pitchFamily="34" charset="-122"/>
              </a:rPr>
              <a:t>年商业周刊将传感器网络列为</a:t>
            </a:r>
            <a:r>
              <a:rPr lang="en-US" altLang="zh-CN" sz="2800" b="1" dirty="0">
                <a:solidFill>
                  <a:srgbClr val="C00000"/>
                </a:solidFill>
                <a:latin typeface="微软雅黑" panose="020B0503020204020204" pitchFamily="34" charset="-122"/>
                <a:ea typeface="微软雅黑" panose="020B0503020204020204" pitchFamily="34" charset="-122"/>
              </a:rPr>
              <a:t>21</a:t>
            </a:r>
            <a:r>
              <a:rPr lang="zh-CN" altLang="en-US" sz="2800" b="1" dirty="0">
                <a:solidFill>
                  <a:srgbClr val="C00000"/>
                </a:solidFill>
                <a:latin typeface="微软雅黑" panose="020B0503020204020204" pitchFamily="34" charset="-122"/>
                <a:ea typeface="微软雅黑" panose="020B0503020204020204" pitchFamily="34" charset="-122"/>
              </a:rPr>
              <a:t>世纪最具影响的</a:t>
            </a:r>
            <a:r>
              <a:rPr lang="en-US" altLang="zh-CN" sz="2800" b="1" dirty="0">
                <a:solidFill>
                  <a:srgbClr val="C00000"/>
                </a:solidFill>
                <a:latin typeface="微软雅黑" panose="020B0503020204020204" pitchFamily="34" charset="-122"/>
                <a:ea typeface="微软雅黑" panose="020B0503020204020204" pitchFamily="34" charset="-122"/>
              </a:rPr>
              <a:t>21</a:t>
            </a:r>
            <a:r>
              <a:rPr lang="zh-CN" altLang="en-US" sz="2800" b="1" dirty="0">
                <a:solidFill>
                  <a:srgbClr val="C00000"/>
                </a:solidFill>
                <a:latin typeface="微软雅黑" panose="020B0503020204020204" pitchFamily="34" charset="-122"/>
                <a:ea typeface="微软雅黑" panose="020B0503020204020204" pitchFamily="34" charset="-122"/>
              </a:rPr>
              <a:t>项技术之一 。</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477650" name="AutoShape 18"/>
          <p:cNvSpPr>
            <a:spLocks noChangeArrowheads="1"/>
          </p:cNvSpPr>
          <p:nvPr/>
        </p:nvSpPr>
        <p:spPr bwMode="auto">
          <a:xfrm>
            <a:off x="814705" y="1484630"/>
            <a:ext cx="2400300" cy="3339465"/>
          </a:xfrm>
          <a:prstGeom prst="bevel">
            <a:avLst>
              <a:gd name="adj" fmla="val 12500"/>
            </a:avLst>
          </a:prstGeom>
          <a:solidFill>
            <a:schemeClr val="accent5">
              <a:lumMod val="20000"/>
              <a:lumOff val="80000"/>
            </a:schemeClr>
          </a:solidFill>
          <a:ln w="9525">
            <a:solidFill>
              <a:srgbClr val="000000"/>
            </a:solidFill>
            <a:miter lim="800000"/>
          </a:ln>
        </p:spPr>
        <p:txBody>
          <a:bodyPr wrap="none" anchor="ctr"/>
          <a:lstStyle/>
          <a:p>
            <a:endParaRPr lang="zh-CN" altLang="en-US" b="1">
              <a:solidFill>
                <a:schemeClr val="accent2"/>
              </a:solidFill>
            </a:endParaRPr>
          </a:p>
        </p:txBody>
      </p:sp>
      <p:sp>
        <p:nvSpPr>
          <p:cNvPr id="1477651" name="Text Box 19"/>
          <p:cNvSpPr txBox="1">
            <a:spLocks noChangeArrowheads="1"/>
          </p:cNvSpPr>
          <p:nvPr/>
        </p:nvSpPr>
        <p:spPr bwMode="auto">
          <a:xfrm>
            <a:off x="1310006" y="1773238"/>
            <a:ext cx="1216025" cy="2665412"/>
          </a:xfrm>
          <a:prstGeom prst="rect">
            <a:avLst/>
          </a:prstGeom>
          <a:noFill/>
          <a:ln w="9525" algn="ctr">
            <a:noFill/>
            <a:miter lim="800000"/>
          </a:ln>
        </p:spPr>
        <p:txBody>
          <a:bodyPr vert="eaVert">
            <a:spAutoFit/>
          </a:bodyPr>
          <a:lstStyle/>
          <a:p>
            <a:pPr>
              <a:lnSpc>
                <a:spcPct val="120000"/>
              </a:lnSpc>
            </a:pPr>
            <a:r>
              <a:rPr lang="zh-CN" altLang="zh-CN" sz="2800" b="1">
                <a:solidFill>
                  <a:srgbClr val="000066"/>
                </a:solidFill>
              </a:rPr>
              <a:t>二十世纪80年代至90年代之间</a:t>
            </a:r>
            <a:endParaRPr lang="zh-CN" altLang="zh-CN" sz="2800" b="1">
              <a:solidFill>
                <a:srgbClr val="000066"/>
              </a:solidFill>
            </a:endParaRPr>
          </a:p>
        </p:txBody>
      </p:sp>
      <p:sp>
        <p:nvSpPr>
          <p:cNvPr id="12" name="Rectangle 2"/>
          <p:cNvSpPr txBox="1">
            <a:spLocks noChangeArrowheads="1"/>
          </p:cNvSpPr>
          <p:nvPr/>
        </p:nvSpPr>
        <p:spPr bwMode="auto">
          <a:xfrm>
            <a:off x="1238251" y="867729"/>
            <a:ext cx="9889067" cy="720725"/>
          </a:xfrm>
          <a:prstGeom prst="rect">
            <a:avLst/>
          </a:prstGeom>
          <a:noFill/>
          <a:ln w="9525">
            <a:noFill/>
            <a:miter lim="800000"/>
          </a:ln>
        </p:spPr>
        <p:txBody>
          <a:bodyPr/>
          <a:lstStyle/>
          <a:p>
            <a:pPr marL="342900" indent="-342900" algn="ctr">
              <a:lnSpc>
                <a:spcPct val="125000"/>
              </a:lnSpc>
              <a:spcBef>
                <a:spcPct val="35000"/>
              </a:spcBef>
              <a:buFont typeface="Monotype Sorts" pitchFamily="2" charset="2"/>
              <a:buNone/>
              <a:defRPr/>
            </a:pPr>
            <a:r>
              <a:rPr lang="zh-CN" altLang="en-US" sz="3200" b="1" kern="0" dirty="0">
                <a:solidFill>
                  <a:srgbClr val="FF0000"/>
                </a:solidFill>
                <a:latin typeface="+mn-lt"/>
                <a:ea typeface="华文行楷" panose="02010800040101010101" pitchFamily="2" charset="-122"/>
              </a:rPr>
              <a:t>第二阶段</a:t>
            </a:r>
            <a:endParaRPr lang="zh-CN" sz="3200" b="1" kern="0" dirty="0">
              <a:solidFill>
                <a:schemeClr val="bg2"/>
              </a:solidFill>
              <a:latin typeface="+mn-lt"/>
              <a:ea typeface="华文行楷" panose="02010800040101010101" pitchFamily="2" charset="-122"/>
            </a:endParaRPr>
          </a:p>
        </p:txBody>
      </p:sp>
      <p:sp>
        <p:nvSpPr>
          <p:cNvPr id="3" name="标题 2"/>
          <p:cNvSpPr>
            <a:spLocks noGrp="1"/>
          </p:cNvSpPr>
          <p:nvPr/>
        </p:nvSpPr>
        <p:spPr>
          <a:xfrm>
            <a:off x="1079464" y="28114"/>
            <a:ext cx="10688152" cy="839788"/>
          </a:xfrm>
          <a:prstGeom prst="rect">
            <a:avLst/>
          </a:prstGeom>
        </p:spPr>
        <p:txBody>
          <a:bodyPr/>
          <a:lstStyle>
            <a:lvl1pPr marL="0" algn="ctr" defTabSz="914400" rtl="0" eaLnBrk="1" latinLnBrk="0" hangingPunct="1">
              <a:spcBef>
                <a:spcPct val="0"/>
              </a:spcBef>
              <a:buNone/>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a:sym typeface="+mn-ea"/>
              </a:rPr>
              <a:t>传感器网络的发展历史</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77651"/>
                                        </p:tgtEl>
                                        <p:attrNameLst>
                                          <p:attrName>style.visibility</p:attrName>
                                        </p:attrNameLst>
                                      </p:cBhvr>
                                      <p:to>
                                        <p:strVal val="visible"/>
                                      </p:to>
                                    </p:set>
                                    <p:anim calcmode="lin" valueType="num">
                                      <p:cBhvr additive="base">
                                        <p:cTn id="7" dur="500" fill="hold"/>
                                        <p:tgtEl>
                                          <p:spTgt spid="1477651"/>
                                        </p:tgtEl>
                                        <p:attrNameLst>
                                          <p:attrName>ppt_x</p:attrName>
                                        </p:attrNameLst>
                                      </p:cBhvr>
                                      <p:tavLst>
                                        <p:tav tm="0">
                                          <p:val>
                                            <p:strVal val="0-#ppt_w/2"/>
                                          </p:val>
                                        </p:tav>
                                        <p:tav tm="100000">
                                          <p:val>
                                            <p:strVal val="#ppt_x"/>
                                          </p:val>
                                        </p:tav>
                                      </p:tavLst>
                                    </p:anim>
                                    <p:anim calcmode="lin" valueType="num">
                                      <p:cBhvr additive="base">
                                        <p:cTn id="8" dur="500" fill="hold"/>
                                        <p:tgtEl>
                                          <p:spTgt spid="147765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77650"/>
                                        </p:tgtEl>
                                        <p:attrNameLst>
                                          <p:attrName>style.visibility</p:attrName>
                                        </p:attrNameLst>
                                      </p:cBhvr>
                                      <p:to>
                                        <p:strVal val="visible"/>
                                      </p:to>
                                    </p:set>
                                    <p:anim calcmode="lin" valueType="num">
                                      <p:cBhvr additive="base">
                                        <p:cTn id="11" dur="500" fill="hold"/>
                                        <p:tgtEl>
                                          <p:spTgt spid="1477650"/>
                                        </p:tgtEl>
                                        <p:attrNameLst>
                                          <p:attrName>ppt_x</p:attrName>
                                        </p:attrNameLst>
                                      </p:cBhvr>
                                      <p:tavLst>
                                        <p:tav tm="0">
                                          <p:val>
                                            <p:strVal val="0-#ppt_w/2"/>
                                          </p:val>
                                        </p:tav>
                                        <p:tav tm="100000">
                                          <p:val>
                                            <p:strVal val="#ppt_x"/>
                                          </p:val>
                                        </p:tav>
                                      </p:tavLst>
                                    </p:anim>
                                    <p:anim calcmode="lin" valueType="num">
                                      <p:cBhvr additive="base">
                                        <p:cTn id="12" dur="500" fill="hold"/>
                                        <p:tgtEl>
                                          <p:spTgt spid="147765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477644"/>
                                        </p:tgtEl>
                                        <p:attrNameLst>
                                          <p:attrName>style.visibility</p:attrName>
                                        </p:attrNameLst>
                                      </p:cBhvr>
                                      <p:to>
                                        <p:strVal val="visible"/>
                                      </p:to>
                                    </p:set>
                                    <p:animEffect transition="in" filter="blinds(horizontal)">
                                      <p:cBhvr>
                                        <p:cTn id="16" dur="500"/>
                                        <p:tgtEl>
                                          <p:spTgt spid="1477644"/>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1477645"/>
                                        </p:tgtEl>
                                        <p:attrNameLst>
                                          <p:attrName>style.visibility</p:attrName>
                                        </p:attrNameLst>
                                      </p:cBhvr>
                                      <p:to>
                                        <p:strVal val="visible"/>
                                      </p:to>
                                    </p:set>
                                    <p:animEffect transition="in" filter="blinds(horizontal)">
                                      <p:cBhvr>
                                        <p:cTn id="20" dur="500"/>
                                        <p:tgtEl>
                                          <p:spTgt spid="1477645"/>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1477646"/>
                                        </p:tgtEl>
                                        <p:attrNameLst>
                                          <p:attrName>style.visibility</p:attrName>
                                        </p:attrNameLst>
                                      </p:cBhvr>
                                      <p:to>
                                        <p:strVal val="visible"/>
                                      </p:to>
                                    </p:set>
                                    <p:animEffect transition="in" filter="blinds(horizontal)">
                                      <p:cBhvr>
                                        <p:cTn id="24" dur="500"/>
                                        <p:tgtEl>
                                          <p:spTgt spid="1477646"/>
                                        </p:tgtEl>
                                      </p:cBhvr>
                                    </p:animEffect>
                                  </p:childTnLst>
                                </p:cTn>
                              </p:par>
                            </p:childTnLst>
                          </p:cTn>
                        </p:par>
                        <p:par>
                          <p:cTn id="25" fill="hold">
                            <p:stCondLst>
                              <p:cond delay="2000"/>
                            </p:stCondLst>
                            <p:childTnLst>
                              <p:par>
                                <p:cTn id="26" presetID="3" presetClass="entr" presetSubtype="10" fill="hold" nodeType="afterEffect">
                                  <p:stCondLst>
                                    <p:cond delay="0"/>
                                  </p:stCondLst>
                                  <p:childTnLst>
                                    <p:set>
                                      <p:cBhvr>
                                        <p:cTn id="27" dur="1" fill="hold">
                                          <p:stCondLst>
                                            <p:cond delay="0"/>
                                          </p:stCondLst>
                                        </p:cTn>
                                        <p:tgtEl>
                                          <p:spTgt spid="1477647"/>
                                        </p:tgtEl>
                                        <p:attrNameLst>
                                          <p:attrName>style.visibility</p:attrName>
                                        </p:attrNameLst>
                                      </p:cBhvr>
                                      <p:to>
                                        <p:strVal val="visible"/>
                                      </p:to>
                                    </p:set>
                                    <p:animEffect transition="in" filter="blinds(horizontal)">
                                      <p:cBhvr>
                                        <p:cTn id="28" dur="500"/>
                                        <p:tgtEl>
                                          <p:spTgt spid="1477647"/>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477643"/>
                                        </p:tgtEl>
                                        <p:attrNameLst>
                                          <p:attrName>style.visibility</p:attrName>
                                        </p:attrNameLst>
                                      </p:cBhvr>
                                      <p:to>
                                        <p:strVal val="visible"/>
                                      </p:to>
                                    </p:set>
                                    <p:animEffect transition="in" filter="slide(fromBottom)">
                                      <p:cBhvr>
                                        <p:cTn id="32" dur="500"/>
                                        <p:tgtEl>
                                          <p:spTgt spid="1477643"/>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1477648"/>
                                        </p:tgtEl>
                                        <p:attrNameLst>
                                          <p:attrName>style.visibility</p:attrName>
                                        </p:attrNameLst>
                                      </p:cBhvr>
                                      <p:to>
                                        <p:strVal val="visible"/>
                                      </p:to>
                                    </p:set>
                                    <p:anim calcmode="lin" valueType="num">
                                      <p:cBhvr>
                                        <p:cTn id="37" dur="1000" fill="hold"/>
                                        <p:tgtEl>
                                          <p:spTgt spid="1477648"/>
                                        </p:tgtEl>
                                        <p:attrNameLst>
                                          <p:attrName>ppt_w</p:attrName>
                                        </p:attrNameLst>
                                      </p:cBhvr>
                                      <p:tavLst>
                                        <p:tav tm="0">
                                          <p:val>
                                            <p:strVal val="#ppt_w*0.70"/>
                                          </p:val>
                                        </p:tav>
                                        <p:tav tm="100000">
                                          <p:val>
                                            <p:strVal val="#ppt_w"/>
                                          </p:val>
                                        </p:tav>
                                      </p:tavLst>
                                    </p:anim>
                                    <p:anim calcmode="lin" valueType="num">
                                      <p:cBhvr>
                                        <p:cTn id="38" dur="1000" fill="hold"/>
                                        <p:tgtEl>
                                          <p:spTgt spid="1477648"/>
                                        </p:tgtEl>
                                        <p:attrNameLst>
                                          <p:attrName>ppt_h</p:attrName>
                                        </p:attrNameLst>
                                      </p:cBhvr>
                                      <p:tavLst>
                                        <p:tav tm="0">
                                          <p:val>
                                            <p:strVal val="#ppt_h"/>
                                          </p:val>
                                        </p:tav>
                                        <p:tav tm="100000">
                                          <p:val>
                                            <p:strVal val="#ppt_h"/>
                                          </p:val>
                                        </p:tav>
                                      </p:tavLst>
                                    </p:anim>
                                    <p:animEffect transition="in" filter="fade">
                                      <p:cBhvr>
                                        <p:cTn id="39" dur="1000"/>
                                        <p:tgtEl>
                                          <p:spTgt spid="1477648"/>
                                        </p:tgtEl>
                                      </p:cBhvr>
                                    </p:animEffect>
                                  </p:childTnLst>
                                </p:cTn>
                              </p:par>
                            </p:childTnLst>
                          </p:cTn>
                        </p:par>
                        <p:par>
                          <p:cTn id="40" fill="hold">
                            <p:stCondLst>
                              <p:cond delay="1000"/>
                            </p:stCondLst>
                            <p:childTnLst>
                              <p:par>
                                <p:cTn id="41" presetID="55" presetClass="entr" presetSubtype="0" fill="hold" grpId="0" nodeType="afterEffect">
                                  <p:stCondLst>
                                    <p:cond delay="0"/>
                                  </p:stCondLst>
                                  <p:childTnLst>
                                    <p:set>
                                      <p:cBhvr>
                                        <p:cTn id="42" dur="1" fill="hold">
                                          <p:stCondLst>
                                            <p:cond delay="0"/>
                                          </p:stCondLst>
                                        </p:cTn>
                                        <p:tgtEl>
                                          <p:spTgt spid="1477649"/>
                                        </p:tgtEl>
                                        <p:attrNameLst>
                                          <p:attrName>style.visibility</p:attrName>
                                        </p:attrNameLst>
                                      </p:cBhvr>
                                      <p:to>
                                        <p:strVal val="visible"/>
                                      </p:to>
                                    </p:set>
                                    <p:anim calcmode="lin" valueType="num">
                                      <p:cBhvr>
                                        <p:cTn id="43" dur="1000" fill="hold"/>
                                        <p:tgtEl>
                                          <p:spTgt spid="1477649"/>
                                        </p:tgtEl>
                                        <p:attrNameLst>
                                          <p:attrName>ppt_w</p:attrName>
                                        </p:attrNameLst>
                                      </p:cBhvr>
                                      <p:tavLst>
                                        <p:tav tm="0">
                                          <p:val>
                                            <p:strVal val="#ppt_w*0.70"/>
                                          </p:val>
                                        </p:tav>
                                        <p:tav tm="100000">
                                          <p:val>
                                            <p:strVal val="#ppt_w"/>
                                          </p:val>
                                        </p:tav>
                                      </p:tavLst>
                                    </p:anim>
                                    <p:anim calcmode="lin" valueType="num">
                                      <p:cBhvr>
                                        <p:cTn id="44" dur="1000" fill="hold"/>
                                        <p:tgtEl>
                                          <p:spTgt spid="1477649"/>
                                        </p:tgtEl>
                                        <p:attrNameLst>
                                          <p:attrName>ppt_h</p:attrName>
                                        </p:attrNameLst>
                                      </p:cBhvr>
                                      <p:tavLst>
                                        <p:tav tm="0">
                                          <p:val>
                                            <p:strVal val="#ppt_h"/>
                                          </p:val>
                                        </p:tav>
                                        <p:tav tm="100000">
                                          <p:val>
                                            <p:strVal val="#ppt_h"/>
                                          </p:val>
                                        </p:tav>
                                      </p:tavLst>
                                    </p:anim>
                                    <p:animEffect transition="in" filter="fade">
                                      <p:cBhvr>
                                        <p:cTn id="45" dur="1000"/>
                                        <p:tgtEl>
                                          <p:spTgt spid="1477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643" grpId="0" bldLvl="0" animBg="1"/>
      <p:bldP spid="1477648" grpId="0" bldLvl="0" animBg="1"/>
      <p:bldP spid="1477649" grpId="0"/>
      <p:bldP spid="1477650" grpId="0" bldLvl="0" animBg="1"/>
      <p:bldP spid="147765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7"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一、基本概念、发展历史及</a:t>
            </a:r>
            <a:r>
              <a:rPr lang="zh-CN" altLang="en-US" sz="3600" b="1" dirty="0" smtClean="0">
                <a:latin typeface="Impact" panose="020B0806030902050204" pitchFamily="34" charset="0"/>
                <a:ea typeface="微软雅黑" panose="020B0503020204020204" pitchFamily="34" charset="-122"/>
                <a:sym typeface="+mn-ea"/>
              </a:rPr>
              <a:t>特点</a:t>
            </a:r>
            <a:endParaRPr sz="3600" b="1" dirty="0" smtClean="0">
              <a:latin typeface="Impact" panose="020B0806030902050204" pitchFamily="34" charset="0"/>
              <a:ea typeface="微软雅黑" panose="020B0503020204020204" pitchFamily="34" charset="-122"/>
            </a:endParaRPr>
          </a:p>
        </p:txBody>
      </p:sp>
      <p:cxnSp>
        <p:nvCxnSpPr>
          <p:cNvPr id="11" name="直接连接符 10"/>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2" name="TextBox 10"/>
          <p:cNvSpPr txBox="1"/>
          <p:nvPr/>
        </p:nvSpPr>
        <p:spPr>
          <a:xfrm>
            <a:off x="4017934" y="3500438"/>
            <a:ext cx="6728488" cy="553998"/>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二、面临的挑战</a:t>
            </a:r>
            <a:endParaRPr lang="zh-CN" altLang="en-US" sz="3600" b="1" dirty="0" smtClean="0">
              <a:latin typeface="Impact" panose="020B0806030902050204" pitchFamily="34" charset="0"/>
              <a:ea typeface="微软雅黑" panose="020B0503020204020204" pitchFamily="34" charset="-122"/>
            </a:endParaRPr>
          </a:p>
        </p:txBody>
      </p:sp>
      <p:sp>
        <p:nvSpPr>
          <p:cNvPr id="13" name="TextBox 11"/>
          <p:cNvSpPr txBox="1"/>
          <p:nvPr/>
        </p:nvSpPr>
        <p:spPr>
          <a:xfrm>
            <a:off x="4017934" y="4747349"/>
            <a:ext cx="5399096"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三、应用领域</a:t>
            </a:r>
            <a:endParaRPr lang="zh-CN" altLang="en-US" sz="3600" b="1" dirty="0" smtClean="0">
              <a:latin typeface="Impact" panose="020B0806030902050204" pitchFamily="34" charset="0"/>
              <a:ea typeface="微软雅黑" panose="020B0503020204020204" pitchFamily="34" charset="-122"/>
            </a:endParaRPr>
          </a:p>
        </p:txBody>
      </p:sp>
      <p:pic>
        <p:nvPicPr>
          <p:cNvPr id="1026"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027"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Tree>
    <p:custDataLst>
      <p:tags r:id="rId3"/>
    </p:custDataLst>
  </p:cSld>
  <p:clrMapOvr>
    <a:masterClrMapping/>
  </p:clrMapOvr>
  <p:transition spd="med" advClick="0" advTm="0">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传感器网络的发展历史</a:t>
            </a:r>
            <a:endParaRPr lang="zh-CN" altLang="en-US"/>
          </a:p>
        </p:txBody>
      </p:sp>
      <p:sp>
        <p:nvSpPr>
          <p:cNvPr id="1460235" name="AutoShape 11"/>
          <p:cNvSpPr>
            <a:spLocks noChangeArrowheads="1"/>
          </p:cNvSpPr>
          <p:nvPr/>
        </p:nvSpPr>
        <p:spPr bwMode="auto">
          <a:xfrm>
            <a:off x="2446867" y="1125538"/>
            <a:ext cx="9120717" cy="5543550"/>
          </a:xfrm>
          <a:prstGeom prst="horizontalScroll">
            <a:avLst>
              <a:gd name="adj" fmla="val 7981"/>
            </a:avLst>
          </a:prstGeom>
          <a:noFill/>
          <a:ln w="9525">
            <a:solidFill>
              <a:srgbClr val="000000"/>
            </a:solidFill>
            <a:round/>
          </a:ln>
          <a:extLst>
            <a:ext uri="{909E8E84-426E-40DD-AFC4-6F175D3DCCD1}">
              <a14:hiddenFill xmlns:a14="http://schemas.microsoft.com/office/drawing/2010/main">
                <a:gradFill rotWithShape="1">
                  <a:gsLst>
                    <a:gs pos="0">
                      <a:srgbClr val="FF9966"/>
                    </a:gs>
                    <a:gs pos="100000">
                      <a:srgbClr val="FFFFFF"/>
                    </a:gs>
                  </a:gsLst>
                  <a:path path="rect">
                    <a:fillToRect l="50000" t="50000" r="50000" b="50000"/>
                  </a:path>
                </a:gradFill>
              </a14:hiddenFill>
            </a:ext>
          </a:extLst>
        </p:spPr>
        <p:txBody>
          <a:bodyPr wrap="none" anchor="ctr"/>
          <a:lstStyle/>
          <a:p>
            <a:endParaRPr lang="zh-CN" altLang="en-US" b="1"/>
          </a:p>
        </p:txBody>
      </p:sp>
      <p:sp>
        <p:nvSpPr>
          <p:cNvPr id="1460231" name="AutoShape 7"/>
          <p:cNvSpPr>
            <a:spLocks noChangeArrowheads="1"/>
          </p:cNvSpPr>
          <p:nvPr/>
        </p:nvSpPr>
        <p:spPr bwMode="auto">
          <a:xfrm rot="5400000">
            <a:off x="-851958" y="3152247"/>
            <a:ext cx="4102100" cy="1344083"/>
          </a:xfrm>
          <a:prstGeom prst="homePlate">
            <a:avLst>
              <a:gd name="adj" fmla="val 59476"/>
            </a:avLst>
          </a:prstGeom>
          <a:gradFill rotWithShape="1">
            <a:gsLst>
              <a:gs pos="0">
                <a:srgbClr val="FFFFFF"/>
              </a:gs>
              <a:gs pos="100000">
                <a:srgbClr val="008080"/>
              </a:gs>
            </a:gsLst>
            <a:lin ang="0" scaled="1"/>
          </a:gradFill>
          <a:ln w="9525">
            <a:miter lim="800000"/>
          </a:ln>
          <a:scene3d>
            <a:camera prst="legacyPerspectiveTopRight"/>
            <a:lightRig rig="legacyFlat3" dir="b"/>
          </a:scene3d>
          <a:sp3d extrusionH="887400" prstMaterial="legacyMatte">
            <a:bevelT w="13500" h="13500" prst="angle"/>
            <a:bevelB w="13500" h="13500" prst="angle"/>
            <a:extrusionClr>
              <a:srgbClr val="008080"/>
            </a:extrusionClr>
          </a:sp3d>
        </p:spPr>
        <p:txBody>
          <a:bodyPr wrap="none" anchor="ctr">
            <a:flatTx/>
          </a:bodyPr>
          <a:lstStyle/>
          <a:p>
            <a:endParaRPr lang="zh-CN" altLang="en-US"/>
          </a:p>
        </p:txBody>
      </p:sp>
      <p:sp>
        <p:nvSpPr>
          <p:cNvPr id="1460232" name="Text Box 8"/>
          <p:cNvSpPr txBox="1">
            <a:spLocks noChangeArrowheads="1"/>
          </p:cNvSpPr>
          <p:nvPr/>
        </p:nvSpPr>
        <p:spPr bwMode="auto">
          <a:xfrm>
            <a:off x="940858" y="1557338"/>
            <a:ext cx="828675" cy="3600450"/>
          </a:xfrm>
          <a:prstGeom prst="rect">
            <a:avLst/>
          </a:prstGeom>
          <a:noFill/>
          <a:ln w="9525" algn="ctr">
            <a:noFill/>
            <a:miter lim="800000"/>
          </a:ln>
        </p:spPr>
        <p:txBody>
          <a:bodyPr vert="eaVert">
            <a:spAutoFit/>
          </a:bodyPr>
          <a:lstStyle/>
          <a:p>
            <a:pPr algn="ctr">
              <a:lnSpc>
                <a:spcPct val="150000"/>
              </a:lnSpc>
            </a:pPr>
            <a:r>
              <a:rPr lang="en-US" altLang="zh-CN" sz="2800" b="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rPr>
              <a:t>21</a:t>
            </a:r>
            <a:r>
              <a:rPr lang="zh-CN" altLang="en-US" sz="2800" b="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rPr>
              <a:t>世纪开始至今</a:t>
            </a:r>
            <a:endParaRPr lang="zh-CN" altLang="en-US" sz="2800" b="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endParaRPr>
          </a:p>
        </p:txBody>
      </p:sp>
      <p:sp>
        <p:nvSpPr>
          <p:cNvPr id="1460234" name="AutoShape 10"/>
          <p:cNvSpPr>
            <a:spLocks noChangeArrowheads="1"/>
          </p:cNvSpPr>
          <p:nvPr/>
        </p:nvSpPr>
        <p:spPr bwMode="auto">
          <a:xfrm>
            <a:off x="3310467" y="1773238"/>
            <a:ext cx="1536700" cy="1008062"/>
          </a:xfrm>
          <a:prstGeom prst="rightArrow">
            <a:avLst>
              <a:gd name="adj1" fmla="val 50000"/>
              <a:gd name="adj2" fmla="val 28583"/>
            </a:avLst>
          </a:prstGeom>
          <a:gradFill rotWithShape="1">
            <a:gsLst>
              <a:gs pos="0">
                <a:srgbClr val="00CCFF"/>
              </a:gs>
              <a:gs pos="100000">
                <a:srgbClr val="FFFFFF"/>
              </a:gs>
            </a:gsLst>
            <a:lin ang="2700000" scaled="1"/>
          </a:gradFill>
          <a:ln w="9525">
            <a:miter lim="800000"/>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endParaRPr lang="zh-CN" altLang="en-US"/>
          </a:p>
        </p:txBody>
      </p:sp>
      <p:sp>
        <p:nvSpPr>
          <p:cNvPr id="1460236" name="Text Box 12"/>
          <p:cNvSpPr txBox="1">
            <a:spLocks noChangeArrowheads="1"/>
          </p:cNvSpPr>
          <p:nvPr/>
        </p:nvSpPr>
        <p:spPr bwMode="auto">
          <a:xfrm>
            <a:off x="3310467" y="1989138"/>
            <a:ext cx="1439333" cy="521970"/>
          </a:xfrm>
          <a:prstGeom prst="rect">
            <a:avLst/>
          </a:prstGeom>
          <a:noFill/>
          <a:ln w="9525" algn="ctr">
            <a:noFill/>
            <a:miter lim="800000"/>
          </a:ln>
        </p:spPr>
        <p:txBody>
          <a:bodyPr>
            <a:spAutoFit/>
          </a:bodyPr>
          <a:lstStyle/>
          <a:p>
            <a:r>
              <a:rPr lang="en-US" altLang="zh-CN" sz="2800">
                <a:latin typeface="楷体_GB2312" panose="02010609030101010101" pitchFamily="49" charset="-122"/>
                <a:ea typeface="楷体_GB2312" panose="02010609030101010101" pitchFamily="49" charset="-122"/>
              </a:rPr>
              <a:t>2001</a:t>
            </a:r>
            <a:endParaRPr lang="en-US" altLang="zh-CN" sz="2800">
              <a:latin typeface="楷体_GB2312" panose="02010609030101010101" pitchFamily="49" charset="-122"/>
              <a:ea typeface="楷体_GB2312" panose="02010609030101010101" pitchFamily="49" charset="-122"/>
            </a:endParaRPr>
          </a:p>
        </p:txBody>
      </p:sp>
      <p:sp>
        <p:nvSpPr>
          <p:cNvPr id="1460237" name="Text Box 13"/>
          <p:cNvSpPr txBox="1">
            <a:spLocks noChangeArrowheads="1"/>
          </p:cNvSpPr>
          <p:nvPr/>
        </p:nvSpPr>
        <p:spPr bwMode="auto">
          <a:xfrm>
            <a:off x="5219701" y="2018983"/>
            <a:ext cx="4415367" cy="460375"/>
          </a:xfrm>
          <a:prstGeom prst="rect">
            <a:avLst/>
          </a:prstGeom>
          <a:noFill/>
          <a:ln w="9525" algn="ctr">
            <a:noFill/>
            <a:miter lim="800000"/>
          </a:ln>
        </p:spPr>
        <p:txBody>
          <a:bodyPr>
            <a:spAutoFit/>
          </a:bodyPr>
          <a:lstStyle/>
          <a:p>
            <a:r>
              <a:rPr lang="en-US" altLang="zh-CN" sz="2400" b="1">
                <a:solidFill>
                  <a:schemeClr val="tx1"/>
                </a:solidFill>
                <a:latin typeface="楷体_GB2312" panose="02010609030101010101" pitchFamily="49" charset="-122"/>
                <a:ea typeface="楷体_GB2312" panose="02010609030101010101" pitchFamily="49" charset="-122"/>
              </a:rPr>
              <a:t>911</a:t>
            </a:r>
            <a:r>
              <a:rPr lang="zh-CN" altLang="en-US" sz="2400" b="1">
                <a:solidFill>
                  <a:schemeClr val="tx1"/>
                </a:solidFill>
                <a:latin typeface="楷体_GB2312" panose="02010609030101010101" pitchFamily="49" charset="-122"/>
                <a:ea typeface="楷体_GB2312" panose="02010609030101010101" pitchFamily="49" charset="-122"/>
              </a:rPr>
              <a:t>事件</a:t>
            </a:r>
            <a:endParaRPr lang="zh-CN" altLang="en-US" sz="2400" b="1">
              <a:solidFill>
                <a:schemeClr val="tx1"/>
              </a:solidFill>
              <a:latin typeface="楷体_GB2312" panose="02010609030101010101" pitchFamily="49" charset="-122"/>
              <a:ea typeface="楷体_GB2312" panose="02010609030101010101" pitchFamily="49" charset="-122"/>
            </a:endParaRPr>
          </a:p>
        </p:txBody>
      </p:sp>
      <p:sp>
        <p:nvSpPr>
          <p:cNvPr id="1460238" name="AutoShape 14"/>
          <p:cNvSpPr>
            <a:spLocks noChangeArrowheads="1"/>
          </p:cNvSpPr>
          <p:nvPr/>
        </p:nvSpPr>
        <p:spPr bwMode="auto">
          <a:xfrm>
            <a:off x="3308351" y="2925763"/>
            <a:ext cx="1536700" cy="1008062"/>
          </a:xfrm>
          <a:prstGeom prst="rightArrow">
            <a:avLst>
              <a:gd name="adj1" fmla="val 50000"/>
              <a:gd name="adj2" fmla="val 28583"/>
            </a:avLst>
          </a:prstGeom>
          <a:gradFill rotWithShape="1">
            <a:gsLst>
              <a:gs pos="0">
                <a:srgbClr val="00CCFF"/>
              </a:gs>
              <a:gs pos="100000">
                <a:srgbClr val="FFFFFF"/>
              </a:gs>
            </a:gsLst>
            <a:lin ang="2700000" scaled="1"/>
          </a:gradFill>
          <a:ln w="9525">
            <a:miter lim="800000"/>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endParaRPr lang="zh-CN" altLang="en-US"/>
          </a:p>
        </p:txBody>
      </p:sp>
      <p:sp>
        <p:nvSpPr>
          <p:cNvPr id="1460239" name="Text Box 15"/>
          <p:cNvSpPr txBox="1">
            <a:spLocks noChangeArrowheads="1"/>
          </p:cNvSpPr>
          <p:nvPr/>
        </p:nvSpPr>
        <p:spPr bwMode="auto">
          <a:xfrm>
            <a:off x="3308351" y="3141663"/>
            <a:ext cx="1439333" cy="521970"/>
          </a:xfrm>
          <a:prstGeom prst="rect">
            <a:avLst/>
          </a:prstGeom>
          <a:noFill/>
          <a:ln w="9525" algn="ctr">
            <a:noFill/>
            <a:miter lim="800000"/>
          </a:ln>
        </p:spPr>
        <p:txBody>
          <a:bodyPr>
            <a:spAutoFit/>
          </a:bodyPr>
          <a:lstStyle/>
          <a:p>
            <a:r>
              <a:rPr lang="en-US" altLang="zh-CN" sz="2800">
                <a:latin typeface="楷体_GB2312" panose="02010609030101010101" pitchFamily="49" charset="-122"/>
                <a:ea typeface="楷体_GB2312" panose="02010609030101010101" pitchFamily="49" charset="-122"/>
              </a:rPr>
              <a:t>2002</a:t>
            </a:r>
            <a:endParaRPr lang="en-US" altLang="zh-CN" sz="2800">
              <a:latin typeface="楷体_GB2312" panose="02010609030101010101" pitchFamily="49" charset="-122"/>
              <a:ea typeface="楷体_GB2312" panose="02010609030101010101" pitchFamily="49" charset="-122"/>
            </a:endParaRPr>
          </a:p>
        </p:txBody>
      </p:sp>
      <p:sp>
        <p:nvSpPr>
          <p:cNvPr id="1460240" name="Text Box 16"/>
          <p:cNvSpPr txBox="1">
            <a:spLocks noChangeArrowheads="1"/>
          </p:cNvSpPr>
          <p:nvPr/>
        </p:nvSpPr>
        <p:spPr bwMode="auto">
          <a:xfrm>
            <a:off x="5219701" y="3067686"/>
            <a:ext cx="6144684" cy="460375"/>
          </a:xfrm>
          <a:prstGeom prst="rect">
            <a:avLst/>
          </a:prstGeom>
          <a:noFill/>
          <a:ln w="9525" algn="ctr">
            <a:noFill/>
            <a:miter lim="800000"/>
          </a:ln>
        </p:spPr>
        <p:txBody>
          <a:bodyPr>
            <a:spAutoFit/>
          </a:bodyPr>
          <a:lstStyle/>
          <a:p>
            <a:r>
              <a:rPr lang="zh-CN" altLang="en-US" sz="2400" b="1">
                <a:solidFill>
                  <a:schemeClr val="tx1"/>
                </a:solidFill>
                <a:latin typeface="楷体_GB2312" panose="02010609030101010101" pitchFamily="49" charset="-122"/>
                <a:ea typeface="楷体_GB2312" panose="02010609030101010101" pitchFamily="49" charset="-122"/>
              </a:rPr>
              <a:t>橡树岭实验室提出</a:t>
            </a:r>
            <a:r>
              <a:rPr lang="zh-CN" altLang="en-US" sz="2400" b="1">
                <a:solidFill>
                  <a:schemeClr val="tx1"/>
                </a:solidFill>
                <a:latin typeface="Courier New" panose="02070309020205020404" pitchFamily="49" charset="0"/>
                <a:ea typeface="楷体_GB2312" panose="02010609030101010101" pitchFamily="49" charset="-122"/>
              </a:rPr>
              <a:t>“</a:t>
            </a:r>
            <a:r>
              <a:rPr lang="zh-CN" altLang="en-US" sz="2400" b="1">
                <a:solidFill>
                  <a:schemeClr val="tx1"/>
                </a:solidFill>
                <a:latin typeface="楷体_GB2312" panose="02010609030101010101" pitchFamily="49" charset="-122"/>
                <a:ea typeface="楷体_GB2312" panose="02010609030101010101" pitchFamily="49" charset="-122"/>
              </a:rPr>
              <a:t>网络就是传感器</a:t>
            </a:r>
            <a:r>
              <a:rPr lang="zh-CN" altLang="en-US" sz="2400" b="1">
                <a:solidFill>
                  <a:schemeClr val="tx1"/>
                </a:solidFill>
                <a:latin typeface="Courier New" panose="02070309020205020404" pitchFamily="49" charset="0"/>
                <a:ea typeface="楷体_GB2312" panose="02010609030101010101" pitchFamily="49" charset="-122"/>
              </a:rPr>
              <a:t>”</a:t>
            </a:r>
            <a:r>
              <a:rPr lang="zh-CN" altLang="en-US" sz="2400" b="1">
                <a:solidFill>
                  <a:schemeClr val="tx1"/>
                </a:solidFill>
                <a:latin typeface="楷体_GB2312" panose="02010609030101010101" pitchFamily="49" charset="-122"/>
                <a:ea typeface="楷体_GB2312" panose="02010609030101010101" pitchFamily="49" charset="-122"/>
              </a:rPr>
              <a:t>。</a:t>
            </a:r>
            <a:endParaRPr lang="zh-CN" altLang="en-US" sz="2400" b="1">
              <a:solidFill>
                <a:schemeClr val="tx1"/>
              </a:solidFill>
              <a:latin typeface="楷体_GB2312" panose="02010609030101010101" pitchFamily="49" charset="-122"/>
              <a:ea typeface="楷体_GB2312" panose="02010609030101010101" pitchFamily="49" charset="-122"/>
            </a:endParaRPr>
          </a:p>
        </p:txBody>
      </p:sp>
      <p:sp>
        <p:nvSpPr>
          <p:cNvPr id="1460241" name="AutoShape 17"/>
          <p:cNvSpPr>
            <a:spLocks noChangeArrowheads="1"/>
          </p:cNvSpPr>
          <p:nvPr/>
        </p:nvSpPr>
        <p:spPr bwMode="auto">
          <a:xfrm>
            <a:off x="3310467" y="4076701"/>
            <a:ext cx="1536700" cy="1008063"/>
          </a:xfrm>
          <a:prstGeom prst="rightArrow">
            <a:avLst>
              <a:gd name="adj1" fmla="val 50000"/>
              <a:gd name="adj2" fmla="val 28583"/>
            </a:avLst>
          </a:prstGeom>
          <a:gradFill rotWithShape="1">
            <a:gsLst>
              <a:gs pos="0">
                <a:srgbClr val="00CCFF"/>
              </a:gs>
              <a:gs pos="100000">
                <a:srgbClr val="FFFFFF"/>
              </a:gs>
            </a:gsLst>
            <a:lin ang="2700000" scaled="1"/>
          </a:gradFill>
          <a:ln w="9525">
            <a:miter lim="800000"/>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endParaRPr lang="zh-CN" altLang="en-US"/>
          </a:p>
        </p:txBody>
      </p:sp>
      <p:sp>
        <p:nvSpPr>
          <p:cNvPr id="1460242" name="Text Box 18"/>
          <p:cNvSpPr txBox="1">
            <a:spLocks noChangeArrowheads="1"/>
          </p:cNvSpPr>
          <p:nvPr/>
        </p:nvSpPr>
        <p:spPr bwMode="auto">
          <a:xfrm>
            <a:off x="3310467" y="4292601"/>
            <a:ext cx="1439333" cy="521970"/>
          </a:xfrm>
          <a:prstGeom prst="rect">
            <a:avLst/>
          </a:prstGeom>
          <a:noFill/>
          <a:ln w="9525" algn="ctr">
            <a:noFill/>
            <a:miter lim="800000"/>
          </a:ln>
        </p:spPr>
        <p:txBody>
          <a:bodyPr>
            <a:spAutoFit/>
          </a:bodyPr>
          <a:lstStyle/>
          <a:p>
            <a:r>
              <a:rPr lang="en-US" altLang="zh-CN" sz="2800">
                <a:latin typeface="楷体_GB2312" panose="02010609030101010101" pitchFamily="49" charset="-122"/>
                <a:ea typeface="楷体_GB2312" panose="02010609030101010101" pitchFamily="49" charset="-122"/>
              </a:rPr>
              <a:t>2003</a:t>
            </a:r>
            <a:endParaRPr lang="en-US" altLang="zh-CN" sz="2800">
              <a:latin typeface="楷体_GB2312" panose="02010609030101010101" pitchFamily="49" charset="-122"/>
              <a:ea typeface="楷体_GB2312" panose="02010609030101010101" pitchFamily="49" charset="-122"/>
            </a:endParaRPr>
          </a:p>
        </p:txBody>
      </p:sp>
      <p:sp>
        <p:nvSpPr>
          <p:cNvPr id="1460243" name="AutoShape 19"/>
          <p:cNvSpPr>
            <a:spLocks noChangeArrowheads="1"/>
          </p:cNvSpPr>
          <p:nvPr/>
        </p:nvSpPr>
        <p:spPr bwMode="auto">
          <a:xfrm>
            <a:off x="3310467" y="5229226"/>
            <a:ext cx="1536700" cy="1008063"/>
          </a:xfrm>
          <a:prstGeom prst="rightArrow">
            <a:avLst>
              <a:gd name="adj1" fmla="val 50000"/>
              <a:gd name="adj2" fmla="val 28583"/>
            </a:avLst>
          </a:prstGeom>
          <a:gradFill rotWithShape="1">
            <a:gsLst>
              <a:gs pos="0">
                <a:srgbClr val="00CCFF"/>
              </a:gs>
              <a:gs pos="100000">
                <a:srgbClr val="FFFFFF"/>
              </a:gs>
            </a:gsLst>
            <a:lin ang="2700000" scaled="1"/>
          </a:gradFill>
          <a:ln w="9525">
            <a:miter lim="800000"/>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endParaRPr lang="zh-CN" altLang="en-US"/>
          </a:p>
        </p:txBody>
      </p:sp>
      <p:sp>
        <p:nvSpPr>
          <p:cNvPr id="1460244" name="Text Box 20"/>
          <p:cNvSpPr txBox="1">
            <a:spLocks noChangeArrowheads="1"/>
          </p:cNvSpPr>
          <p:nvPr/>
        </p:nvSpPr>
        <p:spPr bwMode="auto">
          <a:xfrm>
            <a:off x="3310467" y="5445126"/>
            <a:ext cx="1439333" cy="521970"/>
          </a:xfrm>
          <a:prstGeom prst="rect">
            <a:avLst/>
          </a:prstGeom>
          <a:noFill/>
          <a:ln w="9525" algn="ctr">
            <a:noFill/>
            <a:miter lim="800000"/>
          </a:ln>
        </p:spPr>
        <p:txBody>
          <a:bodyPr>
            <a:spAutoFit/>
          </a:bodyPr>
          <a:lstStyle/>
          <a:p>
            <a:r>
              <a:rPr lang="en-US" altLang="zh-CN" sz="2800">
                <a:latin typeface="楷体_GB2312" panose="02010609030101010101" pitchFamily="49" charset="-122"/>
                <a:ea typeface="楷体_GB2312" panose="02010609030101010101" pitchFamily="49" charset="-122"/>
              </a:rPr>
              <a:t>2006</a:t>
            </a:r>
            <a:endParaRPr lang="en-US" altLang="zh-CN" sz="2800">
              <a:latin typeface="楷体_GB2312" panose="02010609030101010101" pitchFamily="49" charset="-122"/>
              <a:ea typeface="楷体_GB2312" panose="02010609030101010101" pitchFamily="49" charset="-122"/>
            </a:endParaRPr>
          </a:p>
        </p:txBody>
      </p:sp>
      <p:sp>
        <p:nvSpPr>
          <p:cNvPr id="1460245" name="Text Box 21"/>
          <p:cNvSpPr txBox="1">
            <a:spLocks noChangeArrowheads="1"/>
          </p:cNvSpPr>
          <p:nvPr/>
        </p:nvSpPr>
        <p:spPr bwMode="auto">
          <a:xfrm>
            <a:off x="5219701" y="4058008"/>
            <a:ext cx="6347883" cy="1200329"/>
          </a:xfrm>
          <a:prstGeom prst="rect">
            <a:avLst/>
          </a:prstGeom>
          <a:noFill/>
          <a:ln w="9525" algn="ctr">
            <a:noFill/>
            <a:miter lim="800000"/>
          </a:ln>
        </p:spPr>
        <p:txBody>
          <a:bodyPr wrap="square">
            <a:spAutoFit/>
          </a:bodyPr>
          <a:lstStyle/>
          <a:p>
            <a:r>
              <a:rPr lang="zh-CN" altLang="en-US" sz="2400" b="1" dirty="0" smtClean="0">
                <a:solidFill>
                  <a:schemeClr val="tx1"/>
                </a:solidFill>
                <a:latin typeface="楷体_GB2312" panose="02010609030101010101" pitchFamily="49" charset="-122"/>
                <a:ea typeface="楷体_GB2312" panose="02010609030101010101" pitchFamily="49" charset="-122"/>
              </a:rPr>
              <a:t>美国 </a:t>
            </a:r>
            <a:r>
              <a:rPr lang="en-US" altLang="zh-CN" sz="2400" b="1" dirty="0" smtClean="0">
                <a:solidFill>
                  <a:srgbClr val="FF0000"/>
                </a:solidFill>
                <a:latin typeface="楷体_GB2312" panose="02010609030101010101" pitchFamily="49" charset="-122"/>
                <a:ea typeface="楷体_GB2312" panose="02010609030101010101" pitchFamily="49" charset="-122"/>
              </a:rPr>
              <a:t>MIT《</a:t>
            </a:r>
            <a:r>
              <a:rPr lang="zh-CN" altLang="en-US" sz="2400" b="1" dirty="0">
                <a:solidFill>
                  <a:srgbClr val="FF0000"/>
                </a:solidFill>
                <a:latin typeface="楷体_GB2312" panose="02010609030101010101" pitchFamily="49" charset="-122"/>
                <a:ea typeface="楷体_GB2312" panose="02010609030101010101" pitchFamily="49" charset="-122"/>
              </a:rPr>
              <a:t>技术评论</a:t>
            </a:r>
            <a:r>
              <a:rPr lang="en-US" altLang="zh-CN" sz="2400" b="1" dirty="0">
                <a:solidFill>
                  <a:srgbClr val="FF0000"/>
                </a:solidFill>
                <a:latin typeface="楷体_GB2312" panose="02010609030101010101" pitchFamily="49" charset="-122"/>
                <a:ea typeface="楷体_GB2312" panose="02010609030101010101" pitchFamily="49" charset="-122"/>
              </a:rPr>
              <a:t>》</a:t>
            </a:r>
            <a:r>
              <a:rPr lang="zh-CN" altLang="en-US" sz="2400" b="1" dirty="0">
                <a:solidFill>
                  <a:schemeClr val="tx1"/>
                </a:solidFill>
                <a:latin typeface="楷体_GB2312" panose="02010609030101010101" pitchFamily="49" charset="-122"/>
                <a:ea typeface="楷体_GB2312" panose="02010609030101010101" pitchFamily="49" charset="-122"/>
              </a:rPr>
              <a:t>杂志评出深远影响人类未来生活的十大新兴技术，传感器网络列为第一 </a:t>
            </a:r>
            <a:r>
              <a:rPr lang="zh-CN" altLang="en-US" sz="2400" dirty="0">
                <a:solidFill>
                  <a:schemeClr val="tx1"/>
                </a:solidFill>
                <a:latin typeface="楷体_GB2312" panose="02010609030101010101" pitchFamily="49" charset="-122"/>
                <a:ea typeface="楷体_GB2312" panose="02010609030101010101" pitchFamily="49" charset="-122"/>
              </a:rPr>
              <a:t>。</a:t>
            </a:r>
            <a:endParaRPr lang="zh-CN" altLang="en-US" sz="2400" dirty="0">
              <a:solidFill>
                <a:schemeClr val="tx1"/>
              </a:solidFill>
              <a:latin typeface="楷体_GB2312" panose="02010609030101010101" pitchFamily="49" charset="-122"/>
              <a:ea typeface="楷体_GB2312" panose="02010609030101010101" pitchFamily="49" charset="-122"/>
            </a:endParaRPr>
          </a:p>
        </p:txBody>
      </p:sp>
      <p:sp>
        <p:nvSpPr>
          <p:cNvPr id="1460246" name="Text Box 22"/>
          <p:cNvSpPr txBox="1">
            <a:spLocks noChangeArrowheads="1"/>
          </p:cNvSpPr>
          <p:nvPr/>
        </p:nvSpPr>
        <p:spPr bwMode="auto">
          <a:xfrm>
            <a:off x="5219701" y="5444173"/>
            <a:ext cx="6144684" cy="829945"/>
          </a:xfrm>
          <a:prstGeom prst="rect">
            <a:avLst/>
          </a:prstGeom>
          <a:noFill/>
          <a:ln w="9525" algn="ctr">
            <a:noFill/>
            <a:miter lim="800000"/>
          </a:ln>
        </p:spPr>
        <p:txBody>
          <a:bodyPr>
            <a:spAutoFit/>
          </a:bodyPr>
          <a:lstStyle/>
          <a:p>
            <a:r>
              <a:rPr lang="zh-CN" altLang="en-US" sz="2400" b="1" dirty="0">
                <a:solidFill>
                  <a:schemeClr val="tx1"/>
                </a:solidFill>
                <a:latin typeface="楷体_GB2312" panose="02010609030101010101" pitchFamily="49" charset="-122"/>
                <a:ea typeface="楷体_GB2312" panose="02010609030101010101" pitchFamily="49" charset="-122"/>
              </a:rPr>
              <a:t>我国发布</a:t>
            </a:r>
            <a:r>
              <a:rPr lang="en-US" altLang="zh-CN" sz="2400" b="1" dirty="0">
                <a:solidFill>
                  <a:schemeClr val="tx1"/>
                </a:solidFill>
                <a:latin typeface="楷体_GB2312" panose="02010609030101010101" pitchFamily="49" charset="-122"/>
                <a:ea typeface="楷体_GB2312" panose="02010609030101010101" pitchFamily="49" charset="-122"/>
              </a:rPr>
              <a:t>《</a:t>
            </a:r>
            <a:r>
              <a:rPr lang="zh-CN" altLang="en-US" sz="2400" b="1" dirty="0">
                <a:solidFill>
                  <a:schemeClr val="tx1"/>
                </a:solidFill>
                <a:latin typeface="楷体_GB2312" panose="02010609030101010101" pitchFamily="49" charset="-122"/>
                <a:ea typeface="楷体_GB2312" panose="02010609030101010101" pitchFamily="49" charset="-122"/>
              </a:rPr>
              <a:t>国家中长期科学与技术发展规划纲要</a:t>
            </a:r>
            <a:r>
              <a:rPr lang="en-US" altLang="zh-CN" sz="2400" b="1" dirty="0">
                <a:solidFill>
                  <a:schemeClr val="tx1"/>
                </a:solidFill>
                <a:latin typeface="楷体_GB2312" panose="02010609030101010101" pitchFamily="49" charset="-122"/>
                <a:ea typeface="楷体_GB2312" panose="02010609030101010101" pitchFamily="49" charset="-122"/>
              </a:rPr>
              <a:t>》</a:t>
            </a:r>
            <a:r>
              <a:rPr lang="zh-CN" altLang="en-US" sz="2400" b="1" dirty="0">
                <a:solidFill>
                  <a:schemeClr val="tx1"/>
                </a:solidFill>
                <a:latin typeface="楷体_GB2312" panose="02010609030101010101" pitchFamily="49" charset="-122"/>
                <a:ea typeface="楷体_GB2312" panose="02010609030101010101" pitchFamily="49" charset="-122"/>
              </a:rPr>
              <a:t>。</a:t>
            </a:r>
            <a:endParaRPr lang="zh-CN" altLang="en-US" sz="2400" b="1" dirty="0">
              <a:solidFill>
                <a:schemeClr val="tx1"/>
              </a:solidFill>
              <a:latin typeface="楷体_GB2312" panose="02010609030101010101" pitchFamily="49" charset="-122"/>
              <a:ea typeface="楷体_GB2312" panose="02010609030101010101" pitchFamily="49" charset="-122"/>
            </a:endParaRPr>
          </a:p>
        </p:txBody>
      </p:sp>
      <p:sp>
        <p:nvSpPr>
          <p:cNvPr id="18" name="Rectangle 2"/>
          <p:cNvSpPr txBox="1">
            <a:spLocks noChangeArrowheads="1"/>
          </p:cNvSpPr>
          <p:nvPr/>
        </p:nvSpPr>
        <p:spPr bwMode="auto">
          <a:xfrm>
            <a:off x="1238251" y="928689"/>
            <a:ext cx="9889067" cy="720725"/>
          </a:xfrm>
          <a:prstGeom prst="rect">
            <a:avLst/>
          </a:prstGeom>
          <a:noFill/>
          <a:ln w="9525">
            <a:noFill/>
            <a:miter lim="800000"/>
          </a:ln>
        </p:spPr>
        <p:txBody>
          <a:bodyPr/>
          <a:lstStyle/>
          <a:p>
            <a:pPr marL="342900" indent="-342900" algn="ctr">
              <a:lnSpc>
                <a:spcPct val="125000"/>
              </a:lnSpc>
              <a:spcBef>
                <a:spcPct val="35000"/>
              </a:spcBef>
              <a:buFont typeface="Monotype Sorts" pitchFamily="2" charset="2"/>
              <a:buNone/>
              <a:defRPr/>
            </a:pPr>
            <a:r>
              <a:rPr lang="zh-CN" altLang="en-US" sz="3200" b="1" kern="0" dirty="0">
                <a:solidFill>
                  <a:srgbClr val="FF0000"/>
                </a:solidFill>
                <a:latin typeface="+mn-lt"/>
                <a:ea typeface="华文行楷" panose="02010800040101010101" pitchFamily="2" charset="-122"/>
              </a:rPr>
              <a:t>第三阶段</a:t>
            </a:r>
            <a:endParaRPr lang="zh-CN" sz="3200" b="1" kern="0" dirty="0">
              <a:solidFill>
                <a:schemeClr val="bg2"/>
              </a:solidFill>
              <a:latin typeface="+mn-lt"/>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60231"/>
                                        </p:tgtEl>
                                        <p:attrNameLst>
                                          <p:attrName>style.visibility</p:attrName>
                                        </p:attrNameLst>
                                      </p:cBhvr>
                                      <p:to>
                                        <p:strVal val="visible"/>
                                      </p:to>
                                    </p:set>
                                    <p:anim calcmode="lin" valueType="num">
                                      <p:cBhvr additive="base">
                                        <p:cTn id="7" dur="500" fill="hold"/>
                                        <p:tgtEl>
                                          <p:spTgt spid="1460231"/>
                                        </p:tgtEl>
                                        <p:attrNameLst>
                                          <p:attrName>ppt_x</p:attrName>
                                        </p:attrNameLst>
                                      </p:cBhvr>
                                      <p:tavLst>
                                        <p:tav tm="0">
                                          <p:val>
                                            <p:strVal val="#ppt_x"/>
                                          </p:val>
                                        </p:tav>
                                        <p:tav tm="100000">
                                          <p:val>
                                            <p:strVal val="#ppt_x"/>
                                          </p:val>
                                        </p:tav>
                                      </p:tavLst>
                                    </p:anim>
                                    <p:anim calcmode="lin" valueType="num">
                                      <p:cBhvr additive="base">
                                        <p:cTn id="8" dur="500" fill="hold"/>
                                        <p:tgtEl>
                                          <p:spTgt spid="14602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460232"/>
                                        </p:tgtEl>
                                        <p:attrNameLst>
                                          <p:attrName>style.visibility</p:attrName>
                                        </p:attrNameLst>
                                      </p:cBhvr>
                                      <p:to>
                                        <p:strVal val="visible"/>
                                      </p:to>
                                    </p:set>
                                    <p:anim calcmode="lin" valueType="num">
                                      <p:cBhvr additive="base">
                                        <p:cTn id="11" dur="500" fill="hold"/>
                                        <p:tgtEl>
                                          <p:spTgt spid="1460232"/>
                                        </p:tgtEl>
                                        <p:attrNameLst>
                                          <p:attrName>ppt_x</p:attrName>
                                        </p:attrNameLst>
                                      </p:cBhvr>
                                      <p:tavLst>
                                        <p:tav tm="0">
                                          <p:val>
                                            <p:strVal val="#ppt_x"/>
                                          </p:val>
                                        </p:tav>
                                        <p:tav tm="100000">
                                          <p:val>
                                            <p:strVal val="#ppt_x"/>
                                          </p:val>
                                        </p:tav>
                                      </p:tavLst>
                                    </p:anim>
                                    <p:anim calcmode="lin" valueType="num">
                                      <p:cBhvr additive="base">
                                        <p:cTn id="12" dur="500" fill="hold"/>
                                        <p:tgtEl>
                                          <p:spTgt spid="146023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460235"/>
                                        </p:tgtEl>
                                        <p:attrNameLst>
                                          <p:attrName>style.visibility</p:attrName>
                                        </p:attrNameLst>
                                      </p:cBhvr>
                                      <p:to>
                                        <p:strVal val="visible"/>
                                      </p:to>
                                    </p:set>
                                    <p:animEffect transition="in" filter="blinds(horizontal)">
                                      <p:cBhvr>
                                        <p:cTn id="16" dur="500"/>
                                        <p:tgtEl>
                                          <p:spTgt spid="1460235"/>
                                        </p:tgtEl>
                                      </p:cBhvr>
                                    </p:animEffect>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460234"/>
                                        </p:tgtEl>
                                        <p:attrNameLst>
                                          <p:attrName>style.visibility</p:attrName>
                                        </p:attrNameLst>
                                      </p:cBhvr>
                                      <p:to>
                                        <p:strVal val="visible"/>
                                      </p:to>
                                    </p:set>
                                    <p:anim calcmode="lin" valueType="num">
                                      <p:cBhvr additive="base">
                                        <p:cTn id="20" dur="500" fill="hold"/>
                                        <p:tgtEl>
                                          <p:spTgt spid="1460234"/>
                                        </p:tgtEl>
                                        <p:attrNameLst>
                                          <p:attrName>ppt_x</p:attrName>
                                        </p:attrNameLst>
                                      </p:cBhvr>
                                      <p:tavLst>
                                        <p:tav tm="0">
                                          <p:val>
                                            <p:strVal val="0-#ppt_w/2"/>
                                          </p:val>
                                        </p:tav>
                                        <p:tav tm="100000">
                                          <p:val>
                                            <p:strVal val="#ppt_x"/>
                                          </p:val>
                                        </p:tav>
                                      </p:tavLst>
                                    </p:anim>
                                    <p:anim calcmode="lin" valueType="num">
                                      <p:cBhvr additive="base">
                                        <p:cTn id="21" dur="500" fill="hold"/>
                                        <p:tgtEl>
                                          <p:spTgt spid="1460234"/>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460236"/>
                                        </p:tgtEl>
                                        <p:attrNameLst>
                                          <p:attrName>style.visibility</p:attrName>
                                        </p:attrNameLst>
                                      </p:cBhvr>
                                      <p:to>
                                        <p:strVal val="visible"/>
                                      </p:to>
                                    </p:set>
                                    <p:anim calcmode="lin" valueType="num">
                                      <p:cBhvr additive="base">
                                        <p:cTn id="24" dur="500" fill="hold"/>
                                        <p:tgtEl>
                                          <p:spTgt spid="1460236"/>
                                        </p:tgtEl>
                                        <p:attrNameLst>
                                          <p:attrName>ppt_x</p:attrName>
                                        </p:attrNameLst>
                                      </p:cBhvr>
                                      <p:tavLst>
                                        <p:tav tm="0">
                                          <p:val>
                                            <p:strVal val="0-#ppt_w/2"/>
                                          </p:val>
                                        </p:tav>
                                        <p:tav tm="100000">
                                          <p:val>
                                            <p:strVal val="#ppt_x"/>
                                          </p:val>
                                        </p:tav>
                                      </p:tavLst>
                                    </p:anim>
                                    <p:anim calcmode="lin" valueType="num">
                                      <p:cBhvr additive="base">
                                        <p:cTn id="25" dur="500" fill="hold"/>
                                        <p:tgtEl>
                                          <p:spTgt spid="1460236"/>
                                        </p:tgtEl>
                                        <p:attrNameLst>
                                          <p:attrName>ppt_y</p:attrName>
                                        </p:attrNameLst>
                                      </p:cBhvr>
                                      <p:tavLst>
                                        <p:tav tm="0">
                                          <p:val>
                                            <p:strVal val="#ppt_y"/>
                                          </p:val>
                                        </p:tav>
                                        <p:tav tm="100000">
                                          <p:val>
                                            <p:strVal val="#ppt_y"/>
                                          </p:val>
                                        </p:tav>
                                      </p:tavLst>
                                    </p:anim>
                                  </p:childTnLst>
                                </p:cTn>
                              </p:par>
                              <p:par>
                                <p:cTn id="26" presetID="16" presetClass="entr" presetSubtype="26" fill="hold" grpId="0" nodeType="withEffect">
                                  <p:stCondLst>
                                    <p:cond delay="0"/>
                                  </p:stCondLst>
                                  <p:childTnLst>
                                    <p:set>
                                      <p:cBhvr>
                                        <p:cTn id="27" dur="1" fill="hold">
                                          <p:stCondLst>
                                            <p:cond delay="0"/>
                                          </p:stCondLst>
                                        </p:cTn>
                                        <p:tgtEl>
                                          <p:spTgt spid="1460237"/>
                                        </p:tgtEl>
                                        <p:attrNameLst>
                                          <p:attrName>style.visibility</p:attrName>
                                        </p:attrNameLst>
                                      </p:cBhvr>
                                      <p:to>
                                        <p:strVal val="visible"/>
                                      </p:to>
                                    </p:set>
                                    <p:animEffect transition="in" filter="barn(inHorizontal)">
                                      <p:cBhvr>
                                        <p:cTn id="28" dur="500"/>
                                        <p:tgtEl>
                                          <p:spTgt spid="1460237"/>
                                        </p:tgtEl>
                                      </p:cBhvr>
                                    </p:animEffect>
                                  </p:childTnLst>
                                </p:cTn>
                              </p:par>
                            </p:childTnLst>
                          </p:cTn>
                        </p:par>
                        <p:par>
                          <p:cTn id="29" fill="hold">
                            <p:stCondLst>
                              <p:cond delay="1500"/>
                            </p:stCondLst>
                            <p:childTnLst>
                              <p:par>
                                <p:cTn id="30" presetID="2" presetClass="entr" presetSubtype="8" fill="hold" grpId="0" nodeType="afterEffect">
                                  <p:stCondLst>
                                    <p:cond delay="0"/>
                                  </p:stCondLst>
                                  <p:childTnLst>
                                    <p:set>
                                      <p:cBhvr>
                                        <p:cTn id="31" dur="1" fill="hold">
                                          <p:stCondLst>
                                            <p:cond delay="0"/>
                                          </p:stCondLst>
                                        </p:cTn>
                                        <p:tgtEl>
                                          <p:spTgt spid="1460239"/>
                                        </p:tgtEl>
                                        <p:attrNameLst>
                                          <p:attrName>style.visibility</p:attrName>
                                        </p:attrNameLst>
                                      </p:cBhvr>
                                      <p:to>
                                        <p:strVal val="visible"/>
                                      </p:to>
                                    </p:set>
                                    <p:anim calcmode="lin" valueType="num">
                                      <p:cBhvr additive="base">
                                        <p:cTn id="32" dur="500" fill="hold"/>
                                        <p:tgtEl>
                                          <p:spTgt spid="1460239"/>
                                        </p:tgtEl>
                                        <p:attrNameLst>
                                          <p:attrName>ppt_x</p:attrName>
                                        </p:attrNameLst>
                                      </p:cBhvr>
                                      <p:tavLst>
                                        <p:tav tm="0">
                                          <p:val>
                                            <p:strVal val="0-#ppt_w/2"/>
                                          </p:val>
                                        </p:tav>
                                        <p:tav tm="100000">
                                          <p:val>
                                            <p:strVal val="#ppt_x"/>
                                          </p:val>
                                        </p:tav>
                                      </p:tavLst>
                                    </p:anim>
                                    <p:anim calcmode="lin" valueType="num">
                                      <p:cBhvr additive="base">
                                        <p:cTn id="33" dur="500" fill="hold"/>
                                        <p:tgtEl>
                                          <p:spTgt spid="146023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460238"/>
                                        </p:tgtEl>
                                        <p:attrNameLst>
                                          <p:attrName>style.visibility</p:attrName>
                                        </p:attrNameLst>
                                      </p:cBhvr>
                                      <p:to>
                                        <p:strVal val="visible"/>
                                      </p:to>
                                    </p:set>
                                    <p:anim calcmode="lin" valueType="num">
                                      <p:cBhvr additive="base">
                                        <p:cTn id="36" dur="500" fill="hold"/>
                                        <p:tgtEl>
                                          <p:spTgt spid="1460238"/>
                                        </p:tgtEl>
                                        <p:attrNameLst>
                                          <p:attrName>ppt_x</p:attrName>
                                        </p:attrNameLst>
                                      </p:cBhvr>
                                      <p:tavLst>
                                        <p:tav tm="0">
                                          <p:val>
                                            <p:strVal val="0-#ppt_w/2"/>
                                          </p:val>
                                        </p:tav>
                                        <p:tav tm="100000">
                                          <p:val>
                                            <p:strVal val="#ppt_x"/>
                                          </p:val>
                                        </p:tav>
                                      </p:tavLst>
                                    </p:anim>
                                    <p:anim calcmode="lin" valueType="num">
                                      <p:cBhvr additive="base">
                                        <p:cTn id="37" dur="500" fill="hold"/>
                                        <p:tgtEl>
                                          <p:spTgt spid="1460238"/>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460240"/>
                                        </p:tgtEl>
                                        <p:attrNameLst>
                                          <p:attrName>style.visibility</p:attrName>
                                        </p:attrNameLst>
                                      </p:cBhvr>
                                      <p:to>
                                        <p:strVal val="visible"/>
                                      </p:to>
                                    </p:set>
                                    <p:anim calcmode="lin" valueType="num">
                                      <p:cBhvr additive="base">
                                        <p:cTn id="40" dur="500" fill="hold"/>
                                        <p:tgtEl>
                                          <p:spTgt spid="1460240"/>
                                        </p:tgtEl>
                                        <p:attrNameLst>
                                          <p:attrName>ppt_x</p:attrName>
                                        </p:attrNameLst>
                                      </p:cBhvr>
                                      <p:tavLst>
                                        <p:tav tm="0">
                                          <p:val>
                                            <p:strVal val="1+#ppt_w/2"/>
                                          </p:val>
                                        </p:tav>
                                        <p:tav tm="100000">
                                          <p:val>
                                            <p:strVal val="#ppt_x"/>
                                          </p:val>
                                        </p:tav>
                                      </p:tavLst>
                                    </p:anim>
                                    <p:anim calcmode="lin" valueType="num">
                                      <p:cBhvr additive="base">
                                        <p:cTn id="41" dur="500" fill="hold"/>
                                        <p:tgtEl>
                                          <p:spTgt spid="1460240"/>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 presetClass="entr" presetSubtype="8" fill="hold" grpId="0" nodeType="afterEffect">
                                  <p:stCondLst>
                                    <p:cond delay="0"/>
                                  </p:stCondLst>
                                  <p:childTnLst>
                                    <p:set>
                                      <p:cBhvr>
                                        <p:cTn id="44" dur="1" fill="hold">
                                          <p:stCondLst>
                                            <p:cond delay="0"/>
                                          </p:stCondLst>
                                        </p:cTn>
                                        <p:tgtEl>
                                          <p:spTgt spid="1460242"/>
                                        </p:tgtEl>
                                        <p:attrNameLst>
                                          <p:attrName>style.visibility</p:attrName>
                                        </p:attrNameLst>
                                      </p:cBhvr>
                                      <p:to>
                                        <p:strVal val="visible"/>
                                      </p:to>
                                    </p:set>
                                    <p:anim calcmode="lin" valueType="num">
                                      <p:cBhvr additive="base">
                                        <p:cTn id="45" dur="500" fill="hold"/>
                                        <p:tgtEl>
                                          <p:spTgt spid="1460242"/>
                                        </p:tgtEl>
                                        <p:attrNameLst>
                                          <p:attrName>ppt_x</p:attrName>
                                        </p:attrNameLst>
                                      </p:cBhvr>
                                      <p:tavLst>
                                        <p:tav tm="0">
                                          <p:val>
                                            <p:strVal val="0-#ppt_w/2"/>
                                          </p:val>
                                        </p:tav>
                                        <p:tav tm="100000">
                                          <p:val>
                                            <p:strVal val="#ppt_x"/>
                                          </p:val>
                                        </p:tav>
                                      </p:tavLst>
                                    </p:anim>
                                    <p:anim calcmode="lin" valueType="num">
                                      <p:cBhvr additive="base">
                                        <p:cTn id="46" dur="500" fill="hold"/>
                                        <p:tgtEl>
                                          <p:spTgt spid="146024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460241"/>
                                        </p:tgtEl>
                                        <p:attrNameLst>
                                          <p:attrName>style.visibility</p:attrName>
                                        </p:attrNameLst>
                                      </p:cBhvr>
                                      <p:to>
                                        <p:strVal val="visible"/>
                                      </p:to>
                                    </p:set>
                                    <p:anim calcmode="lin" valueType="num">
                                      <p:cBhvr additive="base">
                                        <p:cTn id="49" dur="500" fill="hold"/>
                                        <p:tgtEl>
                                          <p:spTgt spid="1460241"/>
                                        </p:tgtEl>
                                        <p:attrNameLst>
                                          <p:attrName>ppt_x</p:attrName>
                                        </p:attrNameLst>
                                      </p:cBhvr>
                                      <p:tavLst>
                                        <p:tav tm="0">
                                          <p:val>
                                            <p:strVal val="0-#ppt_w/2"/>
                                          </p:val>
                                        </p:tav>
                                        <p:tav tm="100000">
                                          <p:val>
                                            <p:strVal val="#ppt_x"/>
                                          </p:val>
                                        </p:tav>
                                      </p:tavLst>
                                    </p:anim>
                                    <p:anim calcmode="lin" valueType="num">
                                      <p:cBhvr additive="base">
                                        <p:cTn id="50" dur="500" fill="hold"/>
                                        <p:tgtEl>
                                          <p:spTgt spid="1460241"/>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460245"/>
                                        </p:tgtEl>
                                        <p:attrNameLst>
                                          <p:attrName>style.visibility</p:attrName>
                                        </p:attrNameLst>
                                      </p:cBhvr>
                                      <p:to>
                                        <p:strVal val="visible"/>
                                      </p:to>
                                    </p:set>
                                    <p:anim calcmode="lin" valueType="num">
                                      <p:cBhvr additive="base">
                                        <p:cTn id="53" dur="500" fill="hold"/>
                                        <p:tgtEl>
                                          <p:spTgt spid="1460245"/>
                                        </p:tgtEl>
                                        <p:attrNameLst>
                                          <p:attrName>ppt_x</p:attrName>
                                        </p:attrNameLst>
                                      </p:cBhvr>
                                      <p:tavLst>
                                        <p:tav tm="0">
                                          <p:val>
                                            <p:strVal val="1+#ppt_w/2"/>
                                          </p:val>
                                        </p:tav>
                                        <p:tav tm="100000">
                                          <p:val>
                                            <p:strVal val="#ppt_x"/>
                                          </p:val>
                                        </p:tav>
                                      </p:tavLst>
                                    </p:anim>
                                    <p:anim calcmode="lin" valueType="num">
                                      <p:cBhvr additive="base">
                                        <p:cTn id="54" dur="500" fill="hold"/>
                                        <p:tgtEl>
                                          <p:spTgt spid="1460245"/>
                                        </p:tgtEl>
                                        <p:attrNameLst>
                                          <p:attrName>ppt_y</p:attrName>
                                        </p:attrNameLst>
                                      </p:cBhvr>
                                      <p:tavLst>
                                        <p:tav tm="0">
                                          <p:val>
                                            <p:strVal val="#ppt_y"/>
                                          </p:val>
                                        </p:tav>
                                        <p:tav tm="100000">
                                          <p:val>
                                            <p:strVal val="#ppt_y"/>
                                          </p:val>
                                        </p:tav>
                                      </p:tavLst>
                                    </p:anim>
                                  </p:childTnLst>
                                </p:cTn>
                              </p:par>
                            </p:childTnLst>
                          </p:cTn>
                        </p:par>
                        <p:par>
                          <p:cTn id="55" fill="hold">
                            <p:stCondLst>
                              <p:cond delay="2500"/>
                            </p:stCondLst>
                            <p:childTnLst>
                              <p:par>
                                <p:cTn id="56" presetID="2" presetClass="entr" presetSubtype="8" fill="hold" grpId="0" nodeType="afterEffect">
                                  <p:stCondLst>
                                    <p:cond delay="0"/>
                                  </p:stCondLst>
                                  <p:childTnLst>
                                    <p:set>
                                      <p:cBhvr>
                                        <p:cTn id="57" dur="1" fill="hold">
                                          <p:stCondLst>
                                            <p:cond delay="0"/>
                                          </p:stCondLst>
                                        </p:cTn>
                                        <p:tgtEl>
                                          <p:spTgt spid="1460244"/>
                                        </p:tgtEl>
                                        <p:attrNameLst>
                                          <p:attrName>style.visibility</p:attrName>
                                        </p:attrNameLst>
                                      </p:cBhvr>
                                      <p:to>
                                        <p:strVal val="visible"/>
                                      </p:to>
                                    </p:set>
                                    <p:anim calcmode="lin" valueType="num">
                                      <p:cBhvr additive="base">
                                        <p:cTn id="58" dur="500" fill="hold"/>
                                        <p:tgtEl>
                                          <p:spTgt spid="1460244"/>
                                        </p:tgtEl>
                                        <p:attrNameLst>
                                          <p:attrName>ppt_x</p:attrName>
                                        </p:attrNameLst>
                                      </p:cBhvr>
                                      <p:tavLst>
                                        <p:tav tm="0">
                                          <p:val>
                                            <p:strVal val="0-#ppt_w/2"/>
                                          </p:val>
                                        </p:tav>
                                        <p:tav tm="100000">
                                          <p:val>
                                            <p:strVal val="#ppt_x"/>
                                          </p:val>
                                        </p:tav>
                                      </p:tavLst>
                                    </p:anim>
                                    <p:anim calcmode="lin" valueType="num">
                                      <p:cBhvr additive="base">
                                        <p:cTn id="59" dur="500" fill="hold"/>
                                        <p:tgtEl>
                                          <p:spTgt spid="1460244"/>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1460243"/>
                                        </p:tgtEl>
                                        <p:attrNameLst>
                                          <p:attrName>style.visibility</p:attrName>
                                        </p:attrNameLst>
                                      </p:cBhvr>
                                      <p:to>
                                        <p:strVal val="visible"/>
                                      </p:to>
                                    </p:set>
                                    <p:anim calcmode="lin" valueType="num">
                                      <p:cBhvr additive="base">
                                        <p:cTn id="62" dur="500" fill="hold"/>
                                        <p:tgtEl>
                                          <p:spTgt spid="1460243"/>
                                        </p:tgtEl>
                                        <p:attrNameLst>
                                          <p:attrName>ppt_x</p:attrName>
                                        </p:attrNameLst>
                                      </p:cBhvr>
                                      <p:tavLst>
                                        <p:tav tm="0">
                                          <p:val>
                                            <p:strVal val="0-#ppt_w/2"/>
                                          </p:val>
                                        </p:tav>
                                        <p:tav tm="100000">
                                          <p:val>
                                            <p:strVal val="#ppt_x"/>
                                          </p:val>
                                        </p:tav>
                                      </p:tavLst>
                                    </p:anim>
                                    <p:anim calcmode="lin" valueType="num">
                                      <p:cBhvr additive="base">
                                        <p:cTn id="63" dur="500" fill="hold"/>
                                        <p:tgtEl>
                                          <p:spTgt spid="1460243"/>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1460246"/>
                                        </p:tgtEl>
                                        <p:attrNameLst>
                                          <p:attrName>style.visibility</p:attrName>
                                        </p:attrNameLst>
                                      </p:cBhvr>
                                      <p:to>
                                        <p:strVal val="visible"/>
                                      </p:to>
                                    </p:set>
                                    <p:anim calcmode="lin" valueType="num">
                                      <p:cBhvr additive="base">
                                        <p:cTn id="66" dur="500" fill="hold"/>
                                        <p:tgtEl>
                                          <p:spTgt spid="1460246"/>
                                        </p:tgtEl>
                                        <p:attrNameLst>
                                          <p:attrName>ppt_x</p:attrName>
                                        </p:attrNameLst>
                                      </p:cBhvr>
                                      <p:tavLst>
                                        <p:tav tm="0">
                                          <p:val>
                                            <p:strVal val="1+#ppt_w/2"/>
                                          </p:val>
                                        </p:tav>
                                        <p:tav tm="100000">
                                          <p:val>
                                            <p:strVal val="#ppt_x"/>
                                          </p:val>
                                        </p:tav>
                                      </p:tavLst>
                                    </p:anim>
                                    <p:anim calcmode="lin" valueType="num">
                                      <p:cBhvr additive="base">
                                        <p:cTn id="67" dur="500" fill="hold"/>
                                        <p:tgtEl>
                                          <p:spTgt spid="14602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0235" grpId="0" bldLvl="0" animBg="1"/>
      <p:bldP spid="1460231" grpId="0" bldLvl="0" animBg="1"/>
      <p:bldP spid="1460232" grpId="0"/>
      <p:bldP spid="1460234" grpId="0" bldLvl="0" animBg="1"/>
      <p:bldP spid="1460236" grpId="0"/>
      <p:bldP spid="1460237" grpId="0"/>
      <p:bldP spid="1460238" grpId="0" bldLvl="0" animBg="1"/>
      <p:bldP spid="1460239" grpId="0"/>
      <p:bldP spid="1460240" grpId="0"/>
      <p:bldP spid="1460241" grpId="0" bldLvl="0" animBg="1"/>
      <p:bldP spid="1460242" grpId="0"/>
      <p:bldP spid="1460243" grpId="0" bldLvl="0" animBg="1"/>
      <p:bldP spid="1460244" grpId="0"/>
      <p:bldP spid="1460245" grpId="0"/>
      <p:bldP spid="14602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我国的传感器网络发展情况</a:t>
            </a:r>
            <a:endParaRPr lang="zh-CN" altLang="en-US" dirty="0"/>
          </a:p>
        </p:txBody>
      </p:sp>
      <p:sp>
        <p:nvSpPr>
          <p:cNvPr id="1460243" name="AutoShape 19"/>
          <p:cNvSpPr>
            <a:spLocks noChangeArrowheads="1"/>
          </p:cNvSpPr>
          <p:nvPr/>
        </p:nvSpPr>
        <p:spPr bwMode="auto">
          <a:xfrm>
            <a:off x="857251" y="1244601"/>
            <a:ext cx="1536700" cy="1008063"/>
          </a:xfrm>
          <a:prstGeom prst="rightArrow">
            <a:avLst>
              <a:gd name="adj1" fmla="val 50000"/>
              <a:gd name="adj2" fmla="val 28583"/>
            </a:avLst>
          </a:prstGeom>
          <a:gradFill rotWithShape="1">
            <a:gsLst>
              <a:gs pos="0">
                <a:srgbClr val="00CCFF"/>
              </a:gs>
              <a:gs pos="100000">
                <a:srgbClr val="FFFFFF"/>
              </a:gs>
            </a:gsLst>
            <a:lin ang="2700000" scaled="1"/>
          </a:gradFill>
          <a:ln w="9525">
            <a:miter lim="800000"/>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endParaRPr lang="zh-CN" altLang="en-US"/>
          </a:p>
        </p:txBody>
      </p:sp>
      <p:sp>
        <p:nvSpPr>
          <p:cNvPr id="1460244" name="Text Box 20"/>
          <p:cNvSpPr txBox="1">
            <a:spLocks noChangeArrowheads="1"/>
          </p:cNvSpPr>
          <p:nvPr/>
        </p:nvSpPr>
        <p:spPr bwMode="auto">
          <a:xfrm>
            <a:off x="857251" y="1460501"/>
            <a:ext cx="1439333" cy="521970"/>
          </a:xfrm>
          <a:prstGeom prst="rect">
            <a:avLst/>
          </a:prstGeom>
          <a:noFill/>
          <a:ln w="9525" algn="ctr">
            <a:noFill/>
            <a:miter lim="800000"/>
          </a:ln>
        </p:spPr>
        <p:txBody>
          <a:bodyPr>
            <a:spAutoFit/>
          </a:bodyPr>
          <a:lstStyle/>
          <a:p>
            <a:r>
              <a:rPr lang="en-US" altLang="zh-CN" sz="2800" b="1">
                <a:solidFill>
                  <a:srgbClr val="C00000"/>
                </a:solidFill>
                <a:latin typeface="楷体_GB2312" panose="02010609030101010101" pitchFamily="49" charset="-122"/>
                <a:ea typeface="楷体_GB2312" panose="02010609030101010101" pitchFamily="49" charset="-122"/>
              </a:rPr>
              <a:t>2006</a:t>
            </a:r>
            <a:endParaRPr lang="en-US" altLang="zh-CN" sz="2800" b="1">
              <a:solidFill>
                <a:srgbClr val="C00000"/>
              </a:solidFill>
              <a:latin typeface="楷体_GB2312" panose="02010609030101010101" pitchFamily="49" charset="-122"/>
              <a:ea typeface="楷体_GB2312" panose="02010609030101010101" pitchFamily="49" charset="-122"/>
            </a:endParaRPr>
          </a:p>
        </p:txBody>
      </p:sp>
      <p:sp>
        <p:nvSpPr>
          <p:cNvPr id="1460246" name="Text Box 22"/>
          <p:cNvSpPr txBox="1">
            <a:spLocks noChangeArrowheads="1"/>
          </p:cNvSpPr>
          <p:nvPr/>
        </p:nvSpPr>
        <p:spPr bwMode="auto">
          <a:xfrm>
            <a:off x="2607945" y="1386205"/>
            <a:ext cx="9463405" cy="521970"/>
          </a:xfrm>
          <a:prstGeom prst="rect">
            <a:avLst/>
          </a:prstGeom>
          <a:noFill/>
          <a:ln w="9525" algn="ctr">
            <a:noFill/>
            <a:miter lim="800000"/>
          </a:ln>
        </p:spPr>
        <p:txBody>
          <a:bodyPr wrap="square">
            <a:spAutoFit/>
          </a:bodyPr>
          <a:lstStyle/>
          <a:p>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我国发布</a:t>
            </a:r>
            <a:r>
              <a:rPr lang="en-US" altLang="zh-CN" sz="2800" b="1" dirty="0">
                <a:solidFill>
                  <a:srgbClr val="0000FF"/>
                </a:solidFill>
                <a:latin typeface="微软雅黑" panose="020B0503020204020204" pitchFamily="34" charset="-122"/>
                <a:ea typeface="微软雅黑" panose="020B0503020204020204" pitchFamily="34" charset="-122"/>
                <a:cs typeface="汉仪超粗宋简"/>
              </a:rPr>
              <a:t>《</a:t>
            </a: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国家中长期科学与技术发展规划纲要</a:t>
            </a:r>
            <a:r>
              <a:rPr lang="en-US" altLang="zh-CN" sz="2800" b="1" dirty="0">
                <a:solidFill>
                  <a:srgbClr val="0000FF"/>
                </a:solidFill>
                <a:latin typeface="微软雅黑" panose="020B0503020204020204" pitchFamily="34" charset="-122"/>
                <a:ea typeface="微软雅黑" panose="020B0503020204020204" pitchFamily="34" charset="-122"/>
                <a:cs typeface="汉仪超粗宋简"/>
              </a:rPr>
              <a:t>》……</a:t>
            </a:r>
            <a:endParaRPr lang="en-US" altLang="zh-CN" sz="2800" b="1" dirty="0">
              <a:solidFill>
                <a:srgbClr val="0000FF"/>
              </a:solidFill>
              <a:latin typeface="微软雅黑" panose="020B0503020204020204" pitchFamily="34" charset="-122"/>
              <a:ea typeface="微软雅黑" panose="020B0503020204020204" pitchFamily="34" charset="-122"/>
              <a:cs typeface="汉仪超粗宋简"/>
            </a:endParaRPr>
          </a:p>
        </p:txBody>
      </p:sp>
      <p:sp>
        <p:nvSpPr>
          <p:cNvPr id="20" name="AutoShape 7"/>
          <p:cNvSpPr>
            <a:spLocks noChangeArrowheads="1"/>
          </p:cNvSpPr>
          <p:nvPr/>
        </p:nvSpPr>
        <p:spPr bwMode="auto">
          <a:xfrm rot="5400000">
            <a:off x="1515497" y="4305130"/>
            <a:ext cx="3816424" cy="1344084"/>
          </a:xfrm>
          <a:prstGeom prst="homePlate">
            <a:avLst>
              <a:gd name="adj" fmla="val 59476"/>
            </a:avLst>
          </a:prstGeom>
          <a:gradFill rotWithShape="1">
            <a:gsLst>
              <a:gs pos="0">
                <a:srgbClr val="FFFFFF"/>
              </a:gs>
              <a:gs pos="100000">
                <a:srgbClr val="008080"/>
              </a:gs>
            </a:gsLst>
            <a:lin ang="0" scaled="1"/>
          </a:gradFill>
          <a:ln w="9525">
            <a:miter lim="800000"/>
          </a:ln>
          <a:scene3d>
            <a:camera prst="legacyPerspectiveTopRight"/>
            <a:lightRig rig="legacyFlat3" dir="b"/>
          </a:scene3d>
          <a:sp3d extrusionH="887400" prstMaterial="legacyMatte">
            <a:bevelT w="13500" h="13500" prst="angle"/>
            <a:bevelB w="13500" h="13500" prst="angle"/>
            <a:extrusionClr>
              <a:srgbClr val="008080"/>
            </a:extrusionClr>
          </a:sp3d>
        </p:spPr>
        <p:txBody>
          <a:bodyPr wrap="none" anchor="ctr">
            <a:flatTx/>
          </a:bodyPr>
          <a:lstStyle/>
          <a:p>
            <a:endParaRPr lang="zh-CN" altLang="en-US"/>
          </a:p>
        </p:txBody>
      </p:sp>
      <p:sp>
        <p:nvSpPr>
          <p:cNvPr id="21" name="Text Box 8"/>
          <p:cNvSpPr txBox="1">
            <a:spLocks noChangeArrowheads="1"/>
          </p:cNvSpPr>
          <p:nvPr/>
        </p:nvSpPr>
        <p:spPr bwMode="auto">
          <a:xfrm>
            <a:off x="3071664" y="2996902"/>
            <a:ext cx="830997" cy="3600450"/>
          </a:xfrm>
          <a:prstGeom prst="rect">
            <a:avLst/>
          </a:prstGeom>
          <a:noFill/>
          <a:ln w="9525" algn="ctr">
            <a:noFill/>
            <a:miter lim="800000"/>
          </a:ln>
        </p:spPr>
        <p:txBody>
          <a:bodyPr vert="eaVert">
            <a:spAutoFit/>
          </a:bodyPr>
          <a:lstStyle/>
          <a:p>
            <a:pPr algn="ct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cs typeface="汉仪超粗宋简"/>
              </a:rPr>
              <a:t>传感器网络研究主体</a:t>
            </a:r>
            <a:endParaRPr lang="zh-CN" altLang="en-US" sz="2800" dirty="0">
              <a:solidFill>
                <a:srgbClr val="FF0000"/>
              </a:solidFill>
              <a:latin typeface="微软雅黑" panose="020B0503020204020204" pitchFamily="34" charset="-122"/>
              <a:ea typeface="微软雅黑" panose="020B0503020204020204" pitchFamily="34" charset="-122"/>
              <a:cs typeface="汉仪超粗宋简"/>
            </a:endParaRPr>
          </a:p>
        </p:txBody>
      </p:sp>
      <p:sp>
        <p:nvSpPr>
          <p:cNvPr id="59400" name="TextBox 21"/>
          <p:cNvSpPr txBox="1">
            <a:spLocks noChangeArrowheads="1"/>
          </p:cNvSpPr>
          <p:nvPr/>
        </p:nvSpPr>
        <p:spPr bwMode="auto">
          <a:xfrm>
            <a:off x="4654551" y="2783284"/>
            <a:ext cx="3665855" cy="3538220"/>
          </a:xfrm>
          <a:prstGeom prst="rect">
            <a:avLst/>
          </a:prstGeom>
          <a:noFill/>
          <a:ln w="9525">
            <a:noFill/>
            <a:miter lim="800000"/>
          </a:ln>
        </p:spPr>
        <p:txBody>
          <a:bodyPr wrap="none">
            <a:spAutoFit/>
          </a:bodyPr>
          <a:lstStyle/>
          <a:p>
            <a:pPr>
              <a:lnSpc>
                <a:spcPct val="200000"/>
              </a:lnSpc>
              <a:buFont typeface="Wingdings" panose="05000000000000000000" pitchFamily="2" charset="2"/>
              <a:buChar char="Ø"/>
            </a:pPr>
            <a:r>
              <a:rPr lang="zh-CN" altLang="en-US" sz="28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rPr>
              <a:t>清华大学等高校</a:t>
            </a:r>
            <a:endParaRPr lang="zh-CN" altLang="en-US" sz="28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endParaRPr>
          </a:p>
          <a:p>
            <a:pPr>
              <a:lnSpc>
                <a:spcPct val="200000"/>
              </a:lnSpc>
              <a:buFont typeface="Wingdings" panose="05000000000000000000" pitchFamily="2" charset="2"/>
              <a:buChar char="Ø"/>
            </a:pPr>
            <a:r>
              <a:rPr lang="zh-CN" altLang="en-US" sz="28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rPr>
              <a:t>中国移动等大型企业</a:t>
            </a:r>
            <a:endParaRPr lang="zh-CN" altLang="en-US" sz="28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endParaRPr>
          </a:p>
          <a:p>
            <a:pPr>
              <a:lnSpc>
                <a:spcPct val="200000"/>
              </a:lnSpc>
              <a:buFont typeface="Wingdings" panose="05000000000000000000" pitchFamily="2" charset="2"/>
              <a:buChar char="Ø"/>
            </a:pPr>
            <a:r>
              <a:rPr lang="zh-CN" altLang="en-US" sz="28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rPr>
              <a:t>中科院等研究所机构</a:t>
            </a:r>
            <a:endParaRPr lang="zh-CN" altLang="en-US" sz="28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endParaRPr>
          </a:p>
          <a:p>
            <a:pPr>
              <a:lnSpc>
                <a:spcPct val="200000"/>
              </a:lnSpc>
              <a:buFont typeface="Wingdings" panose="05000000000000000000" pitchFamily="2" charset="2"/>
              <a:buChar char="Ø"/>
            </a:pPr>
            <a:r>
              <a:rPr lang="en-US" altLang="zh-CN" sz="28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rPr>
              <a:t>…</a:t>
            </a:r>
            <a:endParaRPr lang="en-US" altLang="zh-CN" sz="28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汉仪超粗宋简"/>
            </a:endParaRPr>
          </a:p>
        </p:txBody>
      </p:sp>
      <p:sp>
        <p:nvSpPr>
          <p:cNvPr id="9" name="AutoShape 19"/>
          <p:cNvSpPr>
            <a:spLocks noChangeArrowheads="1"/>
          </p:cNvSpPr>
          <p:nvPr/>
        </p:nvSpPr>
        <p:spPr bwMode="auto">
          <a:xfrm>
            <a:off x="839416" y="2204913"/>
            <a:ext cx="1536700" cy="1008063"/>
          </a:xfrm>
          <a:prstGeom prst="rightArrow">
            <a:avLst>
              <a:gd name="adj1" fmla="val 50000"/>
              <a:gd name="adj2" fmla="val 28583"/>
            </a:avLst>
          </a:prstGeom>
          <a:gradFill rotWithShape="1">
            <a:gsLst>
              <a:gs pos="0">
                <a:srgbClr val="00CCFF"/>
              </a:gs>
              <a:gs pos="100000">
                <a:srgbClr val="FFFFFF"/>
              </a:gs>
            </a:gsLst>
            <a:lin ang="2700000" scaled="1"/>
          </a:gradFill>
          <a:ln w="9525">
            <a:miter lim="800000"/>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endParaRPr lang="zh-CN" altLang="en-US"/>
          </a:p>
        </p:txBody>
      </p:sp>
      <p:sp>
        <p:nvSpPr>
          <p:cNvPr id="10" name="Text Box 20"/>
          <p:cNvSpPr txBox="1">
            <a:spLocks noChangeArrowheads="1"/>
          </p:cNvSpPr>
          <p:nvPr/>
        </p:nvSpPr>
        <p:spPr bwMode="auto">
          <a:xfrm>
            <a:off x="839416" y="2420813"/>
            <a:ext cx="1439333" cy="521970"/>
          </a:xfrm>
          <a:prstGeom prst="rect">
            <a:avLst/>
          </a:prstGeom>
          <a:noFill/>
          <a:ln w="9525" algn="ctr">
            <a:noFill/>
            <a:miter lim="800000"/>
          </a:ln>
        </p:spPr>
        <p:txBody>
          <a:bodyPr>
            <a:spAutoFit/>
          </a:bodyPr>
          <a:lstStyle/>
          <a:p>
            <a:r>
              <a:rPr lang="en-US" altLang="zh-CN" sz="2800" b="1" dirty="0" smtClean="0">
                <a:solidFill>
                  <a:srgbClr val="C00000"/>
                </a:solidFill>
                <a:latin typeface="楷体_GB2312" panose="02010609030101010101" pitchFamily="49" charset="-122"/>
                <a:ea typeface="楷体_GB2312" panose="02010609030101010101" pitchFamily="49" charset="-122"/>
              </a:rPr>
              <a:t>2015</a:t>
            </a:r>
            <a:endParaRPr lang="en-US" altLang="zh-CN" sz="2800" b="1" dirty="0">
              <a:solidFill>
                <a:srgbClr val="C00000"/>
              </a:solidFill>
              <a:latin typeface="楷体_GB2312" panose="02010609030101010101" pitchFamily="49" charset="-122"/>
              <a:ea typeface="楷体_GB2312" panose="02010609030101010101" pitchFamily="49" charset="-122"/>
            </a:endParaRPr>
          </a:p>
        </p:txBody>
      </p:sp>
      <p:sp>
        <p:nvSpPr>
          <p:cNvPr id="11" name="Text Box 22"/>
          <p:cNvSpPr txBox="1">
            <a:spLocks noChangeArrowheads="1"/>
          </p:cNvSpPr>
          <p:nvPr/>
        </p:nvSpPr>
        <p:spPr bwMode="auto">
          <a:xfrm>
            <a:off x="2590110" y="2257708"/>
            <a:ext cx="9463405" cy="523220"/>
          </a:xfrm>
          <a:prstGeom prst="rect">
            <a:avLst/>
          </a:prstGeom>
          <a:noFill/>
          <a:ln w="9525" algn="ctr">
            <a:noFill/>
            <a:miter lim="800000"/>
          </a:ln>
        </p:spPr>
        <p:txBody>
          <a:bodyPr wrap="square">
            <a:spAutoFit/>
          </a:bodyPr>
          <a:lstStyle/>
          <a:p>
            <a:r>
              <a:rPr lang="zh-CN" altLang="en-US" sz="2800" b="1" dirty="0" smtClean="0">
                <a:solidFill>
                  <a:srgbClr val="0000FF"/>
                </a:solidFill>
                <a:latin typeface="微软雅黑" panose="020B0503020204020204" pitchFamily="34" charset="-122"/>
                <a:ea typeface="微软雅黑" panose="020B0503020204020204" pitchFamily="34" charset="-122"/>
                <a:cs typeface="汉仪超粗宋简"/>
              </a:rPr>
              <a:t>“互联网</a:t>
            </a:r>
            <a:r>
              <a:rPr lang="en-US" altLang="zh-CN" sz="2800" b="1" dirty="0" smtClean="0">
                <a:solidFill>
                  <a:srgbClr val="0000FF"/>
                </a:solidFill>
                <a:latin typeface="微软雅黑" panose="020B0503020204020204" pitchFamily="34" charset="-122"/>
                <a:ea typeface="微软雅黑" panose="020B0503020204020204" pitchFamily="34" charset="-122"/>
                <a:cs typeface="汉仪超粗宋简"/>
              </a:rPr>
              <a:t>+</a:t>
            </a:r>
            <a:r>
              <a:rPr lang="zh-CN" altLang="en-US" sz="2800" b="1" dirty="0" smtClean="0">
                <a:solidFill>
                  <a:srgbClr val="0000FF"/>
                </a:solidFill>
                <a:latin typeface="微软雅黑" panose="020B0503020204020204" pitchFamily="34" charset="-122"/>
                <a:ea typeface="微软雅黑" panose="020B0503020204020204" pitchFamily="34" charset="-122"/>
                <a:cs typeface="汉仪超粗宋简"/>
              </a:rPr>
              <a:t>”首次写入“政府工作报告”</a:t>
            </a:r>
            <a:endParaRPr lang="en-US" altLang="zh-CN" sz="2800" b="1" dirty="0">
              <a:solidFill>
                <a:srgbClr val="0000FF"/>
              </a:solidFill>
              <a:latin typeface="微软雅黑" panose="020B0503020204020204" pitchFamily="34" charset="-122"/>
              <a:ea typeface="微软雅黑" panose="020B0503020204020204" pitchFamily="34" charset="-122"/>
              <a:cs typeface="汉仪超粗宋简"/>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60244"/>
                                        </p:tgtEl>
                                        <p:attrNameLst>
                                          <p:attrName>style.visibility</p:attrName>
                                        </p:attrNameLst>
                                      </p:cBhvr>
                                      <p:to>
                                        <p:strVal val="visible"/>
                                      </p:to>
                                    </p:set>
                                    <p:anim calcmode="lin" valueType="num">
                                      <p:cBhvr additive="base">
                                        <p:cTn id="7" dur="500" fill="hold"/>
                                        <p:tgtEl>
                                          <p:spTgt spid="1460244"/>
                                        </p:tgtEl>
                                        <p:attrNameLst>
                                          <p:attrName>ppt_x</p:attrName>
                                        </p:attrNameLst>
                                      </p:cBhvr>
                                      <p:tavLst>
                                        <p:tav tm="0">
                                          <p:val>
                                            <p:strVal val="0-#ppt_w/2"/>
                                          </p:val>
                                        </p:tav>
                                        <p:tav tm="100000">
                                          <p:val>
                                            <p:strVal val="#ppt_x"/>
                                          </p:val>
                                        </p:tav>
                                      </p:tavLst>
                                    </p:anim>
                                    <p:anim calcmode="lin" valueType="num">
                                      <p:cBhvr additive="base">
                                        <p:cTn id="8" dur="500" fill="hold"/>
                                        <p:tgtEl>
                                          <p:spTgt spid="14602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60243"/>
                                        </p:tgtEl>
                                        <p:attrNameLst>
                                          <p:attrName>style.visibility</p:attrName>
                                        </p:attrNameLst>
                                      </p:cBhvr>
                                      <p:to>
                                        <p:strVal val="visible"/>
                                      </p:to>
                                    </p:set>
                                    <p:anim calcmode="lin" valueType="num">
                                      <p:cBhvr additive="base">
                                        <p:cTn id="11" dur="500" fill="hold"/>
                                        <p:tgtEl>
                                          <p:spTgt spid="1460243"/>
                                        </p:tgtEl>
                                        <p:attrNameLst>
                                          <p:attrName>ppt_x</p:attrName>
                                        </p:attrNameLst>
                                      </p:cBhvr>
                                      <p:tavLst>
                                        <p:tav tm="0">
                                          <p:val>
                                            <p:strVal val="0-#ppt_w/2"/>
                                          </p:val>
                                        </p:tav>
                                        <p:tav tm="100000">
                                          <p:val>
                                            <p:strVal val="#ppt_x"/>
                                          </p:val>
                                        </p:tav>
                                      </p:tavLst>
                                    </p:anim>
                                    <p:anim calcmode="lin" valueType="num">
                                      <p:cBhvr additive="base">
                                        <p:cTn id="12" dur="500" fill="hold"/>
                                        <p:tgtEl>
                                          <p:spTgt spid="146024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60246"/>
                                        </p:tgtEl>
                                        <p:attrNameLst>
                                          <p:attrName>style.visibility</p:attrName>
                                        </p:attrNameLst>
                                      </p:cBhvr>
                                      <p:to>
                                        <p:strVal val="visible"/>
                                      </p:to>
                                    </p:set>
                                    <p:anim calcmode="lin" valueType="num">
                                      <p:cBhvr additive="base">
                                        <p:cTn id="15" dur="500" fill="hold"/>
                                        <p:tgtEl>
                                          <p:spTgt spid="1460246"/>
                                        </p:tgtEl>
                                        <p:attrNameLst>
                                          <p:attrName>ppt_x</p:attrName>
                                        </p:attrNameLst>
                                      </p:cBhvr>
                                      <p:tavLst>
                                        <p:tav tm="0">
                                          <p:val>
                                            <p:strVal val="1+#ppt_w/2"/>
                                          </p:val>
                                        </p:tav>
                                        <p:tav tm="100000">
                                          <p:val>
                                            <p:strVal val="#ppt_x"/>
                                          </p:val>
                                        </p:tav>
                                      </p:tavLst>
                                    </p:anim>
                                    <p:anim calcmode="lin" valueType="num">
                                      <p:cBhvr additive="base">
                                        <p:cTn id="16" dur="500" fill="hold"/>
                                        <p:tgtEl>
                                          <p:spTgt spid="146024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1"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0-#ppt_h/2"/>
                                          </p:val>
                                        </p:tav>
                                        <p:tav tm="100000">
                                          <p:val>
                                            <p:strVal val="#ppt_y"/>
                                          </p:val>
                                        </p:tav>
                                      </p:tavLst>
                                    </p:anim>
                                  </p:childTnLst>
                                </p:cTn>
                              </p:par>
                            </p:childTnLst>
                          </p:cTn>
                        </p:par>
                        <p:par>
                          <p:cTn id="39" fill="hold">
                            <p:stCondLst>
                              <p:cond delay="1500"/>
                            </p:stCondLst>
                            <p:childTnLst>
                              <p:par>
                                <p:cTn id="40" presetID="40" presetClass="entr" presetSubtype="0" fill="hold" grpId="2" nodeType="afterEffect">
                                  <p:stCondLst>
                                    <p:cond delay="0"/>
                                  </p:stCondLst>
                                  <p:iterate type="lt">
                                    <p:tmPct val="10000"/>
                                  </p:iterate>
                                  <p:childTnLst>
                                    <p:set>
                                      <p:cBhvr>
                                        <p:cTn id="41" dur="1" fill="hold">
                                          <p:stCondLst>
                                            <p:cond delay="0"/>
                                          </p:stCondLst>
                                        </p:cTn>
                                        <p:tgtEl>
                                          <p:spTgt spid="59400"/>
                                        </p:tgtEl>
                                        <p:attrNameLst>
                                          <p:attrName>style.visibility</p:attrName>
                                        </p:attrNameLst>
                                      </p:cBhvr>
                                      <p:to>
                                        <p:strVal val="visible"/>
                                      </p:to>
                                    </p:set>
                                    <p:animEffect transition="in" filter="fade">
                                      <p:cBhvr>
                                        <p:cTn id="42" dur="1000"/>
                                        <p:tgtEl>
                                          <p:spTgt spid="59400"/>
                                        </p:tgtEl>
                                      </p:cBhvr>
                                    </p:animEffect>
                                    <p:anim calcmode="lin" valueType="num">
                                      <p:cBhvr>
                                        <p:cTn id="43" dur="1000" fill="hold"/>
                                        <p:tgtEl>
                                          <p:spTgt spid="59400"/>
                                        </p:tgtEl>
                                        <p:attrNameLst>
                                          <p:attrName>ppt_x</p:attrName>
                                        </p:attrNameLst>
                                      </p:cBhvr>
                                      <p:tavLst>
                                        <p:tav tm="0">
                                          <p:val>
                                            <p:strVal val="#ppt_x-.1"/>
                                          </p:val>
                                        </p:tav>
                                        <p:tav tm="100000">
                                          <p:val>
                                            <p:strVal val="#ppt_x"/>
                                          </p:val>
                                        </p:tav>
                                      </p:tavLst>
                                    </p:anim>
                                    <p:anim calcmode="lin" valueType="num">
                                      <p:cBhvr>
                                        <p:cTn id="44" dur="1000" fill="hold"/>
                                        <p:tgtEl>
                                          <p:spTgt spid="594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0243" grpId="0" bldLvl="0" animBg="1"/>
      <p:bldP spid="1460244" grpId="0"/>
      <p:bldP spid="1460246" grpId="0"/>
      <p:bldP spid="20" grpId="0" bldLvl="0" animBg="1"/>
      <p:bldP spid="21" grpId="0"/>
      <p:bldP spid="59400" grpId="0"/>
      <p:bldP spid="59400" grpId="1"/>
      <p:bldP spid="59400" grpId="2"/>
      <p:bldP spid="9" grpId="0" bldLvl="0" animBg="1"/>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教学\无线网络\图\235090-1305230J03449.jpg"/>
          <p:cNvPicPr>
            <a:picLocks noChangeAspect="1" noChangeArrowheads="1"/>
          </p:cNvPicPr>
          <p:nvPr/>
        </p:nvPicPr>
        <p:blipFill>
          <a:blip r:embed="rId1" cstate="print"/>
          <a:srcRect/>
          <a:stretch>
            <a:fillRect/>
          </a:stretch>
        </p:blipFill>
        <p:spPr bwMode="auto">
          <a:xfrm>
            <a:off x="7248128" y="1916831"/>
            <a:ext cx="2088232" cy="2088232"/>
          </a:xfrm>
          <a:prstGeom prst="rect">
            <a:avLst/>
          </a:prstGeom>
          <a:noFill/>
        </p:spPr>
      </p:pic>
      <p:sp>
        <p:nvSpPr>
          <p:cNvPr id="10" name="标题 9"/>
          <p:cNvSpPr>
            <a:spLocks noGrp="1"/>
          </p:cNvSpPr>
          <p:nvPr>
            <p:ph type="title"/>
          </p:nvPr>
        </p:nvSpPr>
        <p:spPr/>
        <p:txBody>
          <a:bodyPr/>
          <a:lstStyle/>
          <a:p>
            <a:r>
              <a:rPr lang="zh-CN" altLang="en-US" dirty="0" smtClean="0"/>
              <a:t>发展趋势</a:t>
            </a:r>
            <a:endParaRPr lang="zh-CN" altLang="en-US" dirty="0"/>
          </a:p>
        </p:txBody>
      </p:sp>
      <p:sp>
        <p:nvSpPr>
          <p:cNvPr id="23" name="内容占位符 3"/>
          <p:cNvSpPr txBox="1"/>
          <p:nvPr/>
        </p:nvSpPr>
        <p:spPr bwMode="auto">
          <a:xfrm>
            <a:off x="777568" y="1367438"/>
            <a:ext cx="9580245" cy="430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2000" kern="1200">
                <a:solidFill>
                  <a:schemeClr val="tx1"/>
                </a:solidFill>
                <a:latin typeface="经典特宋简" panose="02010609010101010101" pitchFamily="49" charset="-122"/>
                <a:ea typeface="经典特宋简" panose="0201060901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华文细黑" panose="02010600040101010101" pitchFamily="2" charset="-122"/>
                <a:ea typeface="经典特宋简" panose="02010609010101010101"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细黑" panose="02010600040101010101" pitchFamily="2" charset="-122"/>
                <a:ea typeface="经典特宋简" panose="02010609010101010101"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细黑" panose="02010600040101010101" pitchFamily="2" charset="-122"/>
                <a:ea typeface="经典特宋简" panose="02010609010101010101"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细黑" panose="02010600040101010101" pitchFamily="2" charset="-122"/>
                <a:ea typeface="经典特宋简" panose="0201060901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defRPr/>
            </a:pPr>
            <a:r>
              <a:rPr lang="en-US" altLang="zh-CN" sz="3200" b="1" dirty="0">
                <a:solidFill>
                  <a:srgbClr val="000066"/>
                </a:solidFill>
                <a:latin typeface="微软雅黑" panose="020B0503020204020204" pitchFamily="34" charset="-122"/>
                <a:ea typeface="微软雅黑" panose="020B0503020204020204" pitchFamily="34" charset="-122"/>
              </a:rPr>
              <a:t>1</a:t>
            </a:r>
            <a:r>
              <a:rPr lang="zh-CN" altLang="zh-CN" sz="3200" b="1" dirty="0">
                <a:solidFill>
                  <a:srgbClr val="000066"/>
                </a:solidFill>
                <a:latin typeface="微软雅黑" panose="020B0503020204020204" pitchFamily="34" charset="-122"/>
                <a:ea typeface="微软雅黑" panose="020B0503020204020204" pitchFamily="34" charset="-122"/>
              </a:rPr>
              <a:t>．灵活、</a:t>
            </a:r>
            <a:r>
              <a:rPr lang="zh-CN" altLang="zh-CN" sz="3200" b="1" dirty="0">
                <a:solidFill>
                  <a:srgbClr val="FF0000"/>
                </a:solidFill>
                <a:latin typeface="微软雅黑" panose="020B0503020204020204" pitchFamily="34" charset="-122"/>
                <a:ea typeface="微软雅黑" panose="020B0503020204020204" pitchFamily="34" charset="-122"/>
              </a:rPr>
              <a:t>自适应</a:t>
            </a:r>
            <a:r>
              <a:rPr lang="zh-CN" altLang="zh-CN" sz="3200" b="1" dirty="0">
                <a:solidFill>
                  <a:srgbClr val="000066"/>
                </a:solidFill>
                <a:latin typeface="微软雅黑" panose="020B0503020204020204" pitchFamily="34" charset="-122"/>
                <a:ea typeface="微软雅黑" panose="020B0503020204020204" pitchFamily="34" charset="-122"/>
              </a:rPr>
              <a:t>的网络协议体系</a:t>
            </a:r>
            <a:endParaRPr lang="zh-CN" altLang="zh-CN" sz="3200" b="1" dirty="0">
              <a:solidFill>
                <a:srgbClr val="000066"/>
              </a:solidFill>
              <a:latin typeface="微软雅黑" panose="020B0503020204020204" pitchFamily="34" charset="-122"/>
              <a:ea typeface="微软雅黑" panose="020B0503020204020204" pitchFamily="34" charset="-122"/>
            </a:endParaRPr>
          </a:p>
          <a:p>
            <a:pPr marL="0" indent="0">
              <a:lnSpc>
                <a:spcPct val="150000"/>
              </a:lnSpc>
              <a:buFont typeface="Arial" panose="020B0604020202020204" pitchFamily="34" charset="0"/>
              <a:buNone/>
              <a:defRPr/>
            </a:pPr>
            <a:r>
              <a:rPr lang="en-US" altLang="zh-CN" sz="3200" b="1" dirty="0">
                <a:solidFill>
                  <a:srgbClr val="000066"/>
                </a:solidFill>
                <a:latin typeface="微软雅黑" panose="020B0503020204020204" pitchFamily="34" charset="-122"/>
                <a:ea typeface="微软雅黑" panose="020B0503020204020204" pitchFamily="34" charset="-122"/>
              </a:rPr>
              <a:t>2</a:t>
            </a:r>
            <a:r>
              <a:rPr lang="zh-CN" altLang="zh-CN" sz="3200" b="1" dirty="0">
                <a:solidFill>
                  <a:srgbClr val="000066"/>
                </a:solidFill>
                <a:latin typeface="微软雅黑" panose="020B0503020204020204" pitchFamily="34" charset="-122"/>
                <a:ea typeface="微软雅黑" panose="020B0503020204020204" pitchFamily="34" charset="-122"/>
              </a:rPr>
              <a:t>．跨层设计</a:t>
            </a:r>
            <a:endParaRPr lang="zh-CN" altLang="zh-CN" sz="3200" b="1" dirty="0">
              <a:solidFill>
                <a:srgbClr val="000066"/>
              </a:solidFill>
              <a:latin typeface="微软雅黑" panose="020B0503020204020204" pitchFamily="34" charset="-122"/>
              <a:ea typeface="微软雅黑" panose="020B0503020204020204" pitchFamily="34" charset="-122"/>
            </a:endParaRPr>
          </a:p>
          <a:p>
            <a:pPr marL="0" indent="0">
              <a:lnSpc>
                <a:spcPct val="150000"/>
              </a:lnSpc>
              <a:buFont typeface="Arial" panose="020B0604020202020204" pitchFamily="34" charset="0"/>
              <a:buNone/>
              <a:defRPr/>
            </a:pPr>
            <a:r>
              <a:rPr lang="en-US" altLang="zh-CN" sz="3200" b="1" dirty="0">
                <a:solidFill>
                  <a:srgbClr val="000066"/>
                </a:solidFill>
                <a:latin typeface="微软雅黑" panose="020B0503020204020204" pitchFamily="34" charset="-122"/>
                <a:ea typeface="微软雅黑" panose="020B0503020204020204" pitchFamily="34" charset="-122"/>
              </a:rPr>
              <a:t>3</a:t>
            </a:r>
            <a:r>
              <a:rPr lang="zh-CN" altLang="zh-CN" sz="3200" b="1" dirty="0">
                <a:solidFill>
                  <a:srgbClr val="000066"/>
                </a:solidFill>
                <a:latin typeface="微软雅黑" panose="020B0503020204020204" pitchFamily="34" charset="-122"/>
                <a:ea typeface="微软雅黑" panose="020B0503020204020204" pitchFamily="34" charset="-122"/>
              </a:rPr>
              <a:t>．系统</a:t>
            </a:r>
            <a:r>
              <a:rPr lang="zh-CN" altLang="zh-CN" sz="3200" b="1" dirty="0">
                <a:solidFill>
                  <a:srgbClr val="FF0000"/>
                </a:solidFill>
                <a:latin typeface="微软雅黑" panose="020B0503020204020204" pitchFamily="34" charset="-122"/>
                <a:ea typeface="微软雅黑" panose="020B0503020204020204" pitchFamily="34" charset="-122"/>
              </a:rPr>
              <a:t>节能</a:t>
            </a:r>
            <a:r>
              <a:rPr lang="zh-CN" altLang="zh-CN" sz="3200" b="1" dirty="0">
                <a:solidFill>
                  <a:srgbClr val="000066"/>
                </a:solidFill>
                <a:latin typeface="微软雅黑" panose="020B0503020204020204" pitchFamily="34" charset="-122"/>
                <a:ea typeface="微软雅黑" panose="020B0503020204020204" pitchFamily="34" charset="-122"/>
              </a:rPr>
              <a:t>策略</a:t>
            </a:r>
            <a:endParaRPr lang="zh-CN" altLang="zh-CN" sz="3200" b="1" dirty="0">
              <a:solidFill>
                <a:srgbClr val="000066"/>
              </a:solidFill>
              <a:latin typeface="微软雅黑" panose="020B0503020204020204" pitchFamily="34" charset="-122"/>
              <a:ea typeface="微软雅黑" panose="020B0503020204020204" pitchFamily="34" charset="-122"/>
            </a:endParaRPr>
          </a:p>
          <a:p>
            <a:pPr marL="0" indent="0">
              <a:lnSpc>
                <a:spcPct val="150000"/>
              </a:lnSpc>
              <a:buFont typeface="Arial" panose="020B0604020202020204" pitchFamily="34" charset="0"/>
              <a:buNone/>
              <a:defRPr/>
            </a:pPr>
            <a:r>
              <a:rPr lang="en-US" altLang="zh-CN" sz="3200" b="1" dirty="0">
                <a:solidFill>
                  <a:srgbClr val="000066"/>
                </a:solidFill>
                <a:latin typeface="微软雅黑" panose="020B0503020204020204" pitchFamily="34" charset="-122"/>
                <a:ea typeface="微软雅黑" panose="020B0503020204020204" pitchFamily="34" charset="-122"/>
              </a:rPr>
              <a:t>4</a:t>
            </a:r>
            <a:r>
              <a:rPr lang="zh-CN" altLang="zh-CN" sz="3200" b="1" dirty="0">
                <a:solidFill>
                  <a:srgbClr val="000066"/>
                </a:solidFill>
                <a:latin typeface="微软雅黑" panose="020B0503020204020204" pitchFamily="34" charset="-122"/>
                <a:ea typeface="微软雅黑" panose="020B0503020204020204" pitchFamily="34" charset="-122"/>
              </a:rPr>
              <a:t>．节点的自动配置</a:t>
            </a:r>
            <a:endParaRPr lang="zh-CN" altLang="zh-CN" sz="3200" b="1" dirty="0">
              <a:solidFill>
                <a:srgbClr val="000066"/>
              </a:solidFill>
              <a:latin typeface="微软雅黑" panose="020B0503020204020204" pitchFamily="34" charset="-122"/>
              <a:ea typeface="微软雅黑" panose="020B0503020204020204" pitchFamily="34" charset="-122"/>
            </a:endParaRPr>
          </a:p>
          <a:p>
            <a:pPr marL="0" indent="0">
              <a:lnSpc>
                <a:spcPct val="150000"/>
              </a:lnSpc>
              <a:buFont typeface="Arial" panose="020B0604020202020204" pitchFamily="34" charset="0"/>
              <a:buNone/>
              <a:defRPr/>
            </a:pPr>
            <a:r>
              <a:rPr lang="en-US" altLang="zh-CN" sz="3200" b="1" dirty="0">
                <a:solidFill>
                  <a:srgbClr val="000066"/>
                </a:solidFill>
                <a:latin typeface="微软雅黑" panose="020B0503020204020204" pitchFamily="34" charset="-122"/>
                <a:ea typeface="微软雅黑" panose="020B0503020204020204" pitchFamily="34" charset="-122"/>
              </a:rPr>
              <a:t>5</a:t>
            </a:r>
            <a:r>
              <a:rPr lang="zh-CN" altLang="zh-CN" sz="3200" b="1" dirty="0">
                <a:solidFill>
                  <a:srgbClr val="000066"/>
                </a:solidFill>
                <a:latin typeface="微软雅黑" panose="020B0503020204020204" pitchFamily="34" charset="-122"/>
                <a:ea typeface="微软雅黑" panose="020B0503020204020204" pitchFamily="34" charset="-122"/>
              </a:rPr>
              <a:t>．与其他网络的</a:t>
            </a:r>
            <a:r>
              <a:rPr lang="zh-CN" altLang="zh-CN" sz="3200" b="1" dirty="0">
                <a:solidFill>
                  <a:srgbClr val="FF0000"/>
                </a:solidFill>
                <a:latin typeface="微软雅黑" panose="020B0503020204020204" pitchFamily="34" charset="-122"/>
                <a:ea typeface="微软雅黑" panose="020B0503020204020204" pitchFamily="34" charset="-122"/>
              </a:rPr>
              <a:t>融合</a:t>
            </a:r>
            <a:r>
              <a:rPr lang="en-US" altLang="zh-CN" sz="3200" b="1" dirty="0">
                <a:solidFill>
                  <a:srgbClr val="000066"/>
                </a:solidFill>
                <a:latin typeface="微软雅黑" panose="020B0503020204020204" pitchFamily="34" charset="-122"/>
                <a:ea typeface="微软雅黑" panose="020B0503020204020204" pitchFamily="34" charset="-122"/>
              </a:rPr>
              <a:t> </a:t>
            </a:r>
            <a:endParaRPr lang="en-US" altLang="zh-CN" sz="3200" b="1" dirty="0">
              <a:solidFill>
                <a:srgbClr val="00006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stretch>
            <a:fillRect/>
          </a:stretch>
        </p:blipFill>
        <p:spPr>
          <a:xfrm>
            <a:off x="9624392" y="1367397"/>
            <a:ext cx="2220912" cy="2892425"/>
          </a:xfrm>
          <a:prstGeom prst="rect">
            <a:avLst/>
          </a:prstGeom>
          <a:noFill/>
          <a:ln w="9525">
            <a:noFill/>
          </a:ln>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6000" y="4682723"/>
            <a:ext cx="3003816" cy="16907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304" y="4691526"/>
            <a:ext cx="3263406" cy="16821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p:txBody>
          <a:bodyPr/>
          <a:lstStyle/>
          <a:p>
            <a:r>
              <a:rPr lang="en-US" altLang="zh-CN" dirty="0" smtClean="0"/>
              <a:t>3</a:t>
            </a:r>
            <a:r>
              <a:rPr lang="zh-CN" altLang="en-US" dirty="0" smtClean="0"/>
              <a:t>、无线传感器网络的体系结构</a:t>
            </a:r>
            <a:br>
              <a:rPr lang="zh-CN" altLang="en-US" dirty="0" smtClean="0"/>
            </a:br>
            <a:endParaRPr lang="zh-CN" altLang="en-US" dirty="0"/>
          </a:p>
        </p:txBody>
      </p:sp>
      <p:graphicFrame>
        <p:nvGraphicFramePr>
          <p:cNvPr id="8194" name="Object 7"/>
          <p:cNvGraphicFramePr>
            <a:graphicFrameLocks noChangeAspect="1"/>
          </p:cNvGraphicFramePr>
          <p:nvPr/>
        </p:nvGraphicFramePr>
        <p:xfrm>
          <a:off x="7452784" y="3149601"/>
          <a:ext cx="4080933" cy="1908175"/>
        </p:xfrm>
        <a:graphic>
          <a:graphicData uri="http://schemas.openxmlformats.org/presentationml/2006/ole">
            <mc:AlternateContent xmlns:mc="http://schemas.openxmlformats.org/markup-compatibility/2006">
              <mc:Choice xmlns:v="urn:schemas-microsoft-com:vml" Requires="v">
                <p:oleObj spid="_x0000_s1051" name="Visio" r:id="rId1" imgW="1066800" imgH="829945" progId="">
                  <p:embed/>
                </p:oleObj>
              </mc:Choice>
              <mc:Fallback>
                <p:oleObj name="Visio" r:id="rId1" imgW="1066800" imgH="829945" progId="">
                  <p:embed/>
                  <p:pic>
                    <p:nvPicPr>
                      <p:cNvPr id="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784" y="3149601"/>
                        <a:ext cx="4080933" cy="190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95" name="Picture 8" descr="RTC or RADIUS server"/>
          <p:cNvPicPr>
            <a:picLocks noChangeAspect="1" noChangeArrowheads="1"/>
          </p:cNvPicPr>
          <p:nvPr/>
        </p:nvPicPr>
        <p:blipFill>
          <a:blip r:embed="rId3" cstate="print"/>
          <a:srcRect/>
          <a:stretch>
            <a:fillRect/>
          </a:stretch>
        </p:blipFill>
        <p:spPr bwMode="auto">
          <a:xfrm>
            <a:off x="8602133" y="1422400"/>
            <a:ext cx="1178984" cy="1219200"/>
          </a:xfrm>
          <a:prstGeom prst="rect">
            <a:avLst/>
          </a:prstGeom>
          <a:noFill/>
          <a:ln w="9525">
            <a:noFill/>
            <a:miter lim="800000"/>
            <a:headEnd/>
            <a:tailEnd/>
          </a:ln>
        </p:spPr>
      </p:pic>
      <p:sp>
        <p:nvSpPr>
          <p:cNvPr id="6153" name="Freeform 9"/>
          <p:cNvSpPr/>
          <p:nvPr/>
        </p:nvSpPr>
        <p:spPr bwMode="auto">
          <a:xfrm rot="5845885">
            <a:off x="9324447" y="2634735"/>
            <a:ext cx="1031875" cy="369332"/>
          </a:xfrm>
          <a:custGeom>
            <a:avLst/>
            <a:gdLst>
              <a:gd name="T0" fmla="*/ 0 w 1824"/>
              <a:gd name="T1" fmla="*/ 304800 h 96"/>
              <a:gd name="T2" fmla="*/ 543092 w 1824"/>
              <a:gd name="T3" fmla="*/ 0 h 96"/>
              <a:gd name="T4" fmla="*/ 1031875 w 1824"/>
              <a:gd name="T5" fmla="*/ 304800 h 96"/>
              <a:gd name="T6" fmla="*/ 0 60000 65536"/>
              <a:gd name="T7" fmla="*/ 0 60000 65536"/>
              <a:gd name="T8" fmla="*/ 0 60000 65536"/>
            </a:gdLst>
            <a:ahLst/>
            <a:cxnLst>
              <a:cxn ang="T6">
                <a:pos x="T0" y="T1"/>
              </a:cxn>
              <a:cxn ang="T7">
                <a:pos x="T2" y="T3"/>
              </a:cxn>
              <a:cxn ang="T8">
                <a:pos x="T4" y="T5"/>
              </a:cxn>
            </a:cxnLst>
            <a:rect l="0" t="0" r="r" b="b"/>
            <a:pathLst>
              <a:path w="1824" h="96">
                <a:moveTo>
                  <a:pt x="0" y="96"/>
                </a:moveTo>
                <a:cubicBezTo>
                  <a:pt x="328" y="48"/>
                  <a:pt x="656" y="0"/>
                  <a:pt x="960" y="0"/>
                </a:cubicBezTo>
                <a:cubicBezTo>
                  <a:pt x="1264" y="0"/>
                  <a:pt x="1544" y="48"/>
                  <a:pt x="1824" y="96"/>
                </a:cubicBezTo>
              </a:path>
            </a:pathLst>
          </a:custGeom>
          <a:noFill/>
          <a:ln w="38100" cap="flat" cmpd="sng">
            <a:solidFill>
              <a:schemeClr val="hlink"/>
            </a:solidFill>
            <a:prstDash val="solid"/>
            <a:round/>
            <a:headEnd type="triangle" w="med" len="med"/>
            <a:tailEnd type="triangle" w="med" len="lg"/>
          </a:ln>
          <a:effectLst/>
        </p:spPr>
        <p:txBody>
          <a:bodyPr>
            <a:spAutoFit/>
          </a:bodyPr>
          <a:lstStyle/>
          <a:p>
            <a:endParaRPr lang="zh-CN" altLang="en-US"/>
          </a:p>
        </p:txBody>
      </p:sp>
      <p:sp>
        <p:nvSpPr>
          <p:cNvPr id="6154" name="Freeform 10"/>
          <p:cNvSpPr/>
          <p:nvPr/>
        </p:nvSpPr>
        <p:spPr bwMode="auto">
          <a:xfrm>
            <a:off x="8113185" y="2209800"/>
            <a:ext cx="590548" cy="184666"/>
          </a:xfrm>
          <a:custGeom>
            <a:avLst/>
            <a:gdLst>
              <a:gd name="T0" fmla="*/ 0 w 3984"/>
              <a:gd name="T1" fmla="*/ 50800 h 144"/>
              <a:gd name="T2" fmla="*/ 237781 w 3984"/>
              <a:gd name="T3" fmla="*/ 0 h 144"/>
              <a:gd name="T4" fmla="*/ 469900 w 3984"/>
              <a:gd name="T5" fmla="*/ 50800 h 144"/>
              <a:gd name="T6" fmla="*/ 0 60000 65536"/>
              <a:gd name="T7" fmla="*/ 0 60000 65536"/>
              <a:gd name="T8" fmla="*/ 0 60000 65536"/>
            </a:gdLst>
            <a:ahLst/>
            <a:cxnLst>
              <a:cxn ang="T6">
                <a:pos x="T0" y="T1"/>
              </a:cxn>
              <a:cxn ang="T7">
                <a:pos x="T2" y="T3"/>
              </a:cxn>
              <a:cxn ang="T8">
                <a:pos x="T4" y="T5"/>
              </a:cxn>
            </a:cxnLst>
            <a:rect l="0" t="0" r="r" b="b"/>
            <a:pathLst>
              <a:path w="3984" h="144">
                <a:moveTo>
                  <a:pt x="0" y="144"/>
                </a:moveTo>
                <a:cubicBezTo>
                  <a:pt x="676" y="72"/>
                  <a:pt x="1352" y="0"/>
                  <a:pt x="2016" y="0"/>
                </a:cubicBezTo>
                <a:cubicBezTo>
                  <a:pt x="2680" y="0"/>
                  <a:pt x="3332" y="72"/>
                  <a:pt x="3984" y="144"/>
                </a:cubicBezTo>
              </a:path>
            </a:pathLst>
          </a:custGeom>
          <a:noFill/>
          <a:ln w="38100" cap="flat" cmpd="sng">
            <a:solidFill>
              <a:schemeClr val="accent1"/>
            </a:solidFill>
            <a:prstDash val="solid"/>
            <a:round/>
            <a:headEnd type="triangle" w="med" len="med"/>
            <a:tailEnd type="triangle" w="sm" len="med"/>
          </a:ln>
          <a:effectLst/>
        </p:spPr>
        <p:txBody>
          <a:bodyPr wrap="square">
            <a:spAutoFit/>
          </a:bodyPr>
          <a:lstStyle/>
          <a:p>
            <a:endParaRPr lang="zh-CN" altLang="en-US"/>
          </a:p>
        </p:txBody>
      </p:sp>
      <p:sp>
        <p:nvSpPr>
          <p:cNvPr id="6155" name="Freeform 11"/>
          <p:cNvSpPr/>
          <p:nvPr/>
        </p:nvSpPr>
        <p:spPr bwMode="auto">
          <a:xfrm rot="17042174" flipV="1">
            <a:off x="9174957" y="5291417"/>
            <a:ext cx="1049337" cy="369332"/>
          </a:xfrm>
          <a:custGeom>
            <a:avLst/>
            <a:gdLst>
              <a:gd name="T0" fmla="*/ 0 w 3984"/>
              <a:gd name="T1" fmla="*/ 169862 h 144"/>
              <a:gd name="T2" fmla="*/ 530990 w 3984"/>
              <a:gd name="T3" fmla="*/ 0 h 144"/>
              <a:gd name="T4" fmla="*/ 1049337 w 3984"/>
              <a:gd name="T5" fmla="*/ 169862 h 144"/>
              <a:gd name="T6" fmla="*/ 0 60000 65536"/>
              <a:gd name="T7" fmla="*/ 0 60000 65536"/>
              <a:gd name="T8" fmla="*/ 0 60000 65536"/>
            </a:gdLst>
            <a:ahLst/>
            <a:cxnLst>
              <a:cxn ang="T6">
                <a:pos x="T0" y="T1"/>
              </a:cxn>
              <a:cxn ang="T7">
                <a:pos x="T2" y="T3"/>
              </a:cxn>
              <a:cxn ang="T8">
                <a:pos x="T4" y="T5"/>
              </a:cxn>
            </a:cxnLst>
            <a:rect l="0" t="0" r="r" b="b"/>
            <a:pathLst>
              <a:path w="3984" h="144">
                <a:moveTo>
                  <a:pt x="0" y="144"/>
                </a:moveTo>
                <a:cubicBezTo>
                  <a:pt x="676" y="72"/>
                  <a:pt x="1352" y="0"/>
                  <a:pt x="2016" y="0"/>
                </a:cubicBezTo>
                <a:cubicBezTo>
                  <a:pt x="2680" y="0"/>
                  <a:pt x="3332" y="72"/>
                  <a:pt x="3984" y="144"/>
                </a:cubicBezTo>
              </a:path>
            </a:pathLst>
          </a:custGeom>
          <a:noFill/>
          <a:ln w="38100" cap="flat" cmpd="sng">
            <a:solidFill>
              <a:srgbClr val="FF00FF"/>
            </a:solidFill>
            <a:prstDash val="solid"/>
            <a:round/>
            <a:headEnd type="triangle" w="med" len="med"/>
            <a:tailEnd type="triangle" w="med" len="med"/>
          </a:ln>
          <a:effectLst/>
        </p:spPr>
        <p:txBody>
          <a:bodyPr>
            <a:spAutoFit/>
          </a:bodyPr>
          <a:lstStyle/>
          <a:p>
            <a:endParaRPr lang="zh-CN" altLang="en-US"/>
          </a:p>
        </p:txBody>
      </p:sp>
      <p:pic>
        <p:nvPicPr>
          <p:cNvPr id="8199" name="Picture 12" descr="laptop pc"/>
          <p:cNvPicPr>
            <a:picLocks noChangeAspect="1" noChangeArrowheads="1"/>
          </p:cNvPicPr>
          <p:nvPr/>
        </p:nvPicPr>
        <p:blipFill>
          <a:blip r:embed="rId4" cstate="print"/>
          <a:srcRect/>
          <a:stretch>
            <a:fillRect/>
          </a:stretch>
        </p:blipFill>
        <p:spPr bwMode="auto">
          <a:xfrm>
            <a:off x="8195733" y="5575301"/>
            <a:ext cx="1219200" cy="887413"/>
          </a:xfrm>
          <a:prstGeom prst="rect">
            <a:avLst/>
          </a:prstGeom>
          <a:noFill/>
          <a:ln w="9525">
            <a:noFill/>
            <a:miter lim="800000"/>
            <a:headEnd/>
            <a:tailEnd/>
          </a:ln>
        </p:spPr>
      </p:pic>
      <p:sp>
        <p:nvSpPr>
          <p:cNvPr id="6157" name="Text Box 13"/>
          <p:cNvSpPr txBox="1">
            <a:spLocks noChangeArrowheads="1"/>
          </p:cNvSpPr>
          <p:nvPr/>
        </p:nvSpPr>
        <p:spPr bwMode="auto">
          <a:xfrm>
            <a:off x="6576484" y="5734051"/>
            <a:ext cx="1710267" cy="366713"/>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a:effectLst>
                  <a:outerShdw blurRad="38100" dist="38100" dir="2700000" algn="tl">
                    <a:srgbClr val="C0C0C0"/>
                  </a:outerShdw>
                </a:effectLst>
                <a:latin typeface="Segoe Semibold" pitchFamily="34" charset="0"/>
                <a:ea typeface="黑体" panose="02010600030101010101" pitchFamily="49" charset="-122"/>
              </a:rPr>
              <a:t>监控终端</a:t>
            </a:r>
            <a:endParaRPr lang="zh-CN" altLang="en-US">
              <a:effectLst>
                <a:outerShdw blurRad="38100" dist="38100" dir="2700000" algn="tl">
                  <a:srgbClr val="C0C0C0"/>
                </a:outerShdw>
              </a:effectLst>
              <a:latin typeface="Segoe Semibold" pitchFamily="34" charset="0"/>
              <a:ea typeface="黑体" panose="02010600030101010101" pitchFamily="49" charset="-122"/>
            </a:endParaRPr>
          </a:p>
        </p:txBody>
      </p:sp>
      <p:sp>
        <p:nvSpPr>
          <p:cNvPr id="6158" name="AutoShape 14"/>
          <p:cNvSpPr>
            <a:spLocks noChangeArrowheads="1"/>
          </p:cNvSpPr>
          <p:nvPr/>
        </p:nvSpPr>
        <p:spPr bwMode="auto">
          <a:xfrm>
            <a:off x="440267" y="1124744"/>
            <a:ext cx="6011333" cy="4896544"/>
          </a:xfrm>
          <a:prstGeom prst="cloudCallout">
            <a:avLst>
              <a:gd name="adj1" fmla="val 68097"/>
              <a:gd name="adj2" fmla="val -24917"/>
            </a:avLst>
          </a:prstGeom>
          <a:solidFill>
            <a:schemeClr val="accent5">
              <a:lumMod val="20000"/>
              <a:lumOff val="80000"/>
            </a:schemeClr>
          </a:solidFill>
          <a:ln w="12700">
            <a:solidFill>
              <a:srgbClr val="CC99FF"/>
            </a:solidFill>
            <a:round/>
          </a:ln>
          <a:effectLst/>
        </p:spPr>
        <p:txBody>
          <a:bodyPr lIns="0" tIns="0" rIns="0" bIns="0"/>
          <a:lstStyle/>
          <a:p>
            <a:pPr algn="ctr">
              <a:defRPr/>
            </a:pPr>
            <a:endParaRPr lang="zh-CN" altLang="en-US">
              <a:effectLst>
                <a:outerShdw blurRad="38100" dist="38100" dir="2700000" algn="tl">
                  <a:srgbClr val="FFFFFF"/>
                </a:outerShdw>
              </a:effectLst>
              <a:latin typeface="Segoe Semibold" pitchFamily="34" charset="0"/>
            </a:endParaRPr>
          </a:p>
        </p:txBody>
      </p:sp>
      <p:pic>
        <p:nvPicPr>
          <p:cNvPr id="6159" name="Picture 15" descr="wireless access point"/>
          <p:cNvPicPr>
            <a:picLocks noChangeAspect="1" noChangeArrowheads="1"/>
          </p:cNvPicPr>
          <p:nvPr/>
        </p:nvPicPr>
        <p:blipFill>
          <a:blip r:embed="rId5" cstate="print"/>
          <a:srcRect/>
          <a:stretch>
            <a:fillRect/>
          </a:stretch>
        </p:blipFill>
        <p:spPr bwMode="auto">
          <a:xfrm>
            <a:off x="2036234" y="3716339"/>
            <a:ext cx="266700" cy="534987"/>
          </a:xfrm>
          <a:prstGeom prst="rect">
            <a:avLst/>
          </a:prstGeom>
          <a:noFill/>
          <a:ln w="9525">
            <a:noFill/>
            <a:miter lim="800000"/>
            <a:headEnd/>
            <a:tailEnd/>
          </a:ln>
        </p:spPr>
      </p:pic>
      <p:sp>
        <p:nvSpPr>
          <p:cNvPr id="6160" name="Text Box 16"/>
          <p:cNvSpPr txBox="1">
            <a:spLocks noChangeArrowheads="1"/>
          </p:cNvSpPr>
          <p:nvPr/>
        </p:nvSpPr>
        <p:spPr bwMode="auto">
          <a:xfrm>
            <a:off x="8470901" y="3819526"/>
            <a:ext cx="2063751" cy="400110"/>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dirty="0">
                <a:effectLst>
                  <a:outerShdw blurRad="38100" dist="38100" dir="2700000" algn="tl">
                    <a:srgbClr val="C0C0C0"/>
                  </a:outerShdw>
                </a:effectLst>
                <a:latin typeface="Arial" panose="020B0604020202020204" pitchFamily="34" charset="0"/>
                <a:ea typeface="黑体" panose="02010600030101010101" pitchFamily="49" charset="-122"/>
              </a:rPr>
              <a:t>无线或有线</a:t>
            </a:r>
            <a:r>
              <a:rPr lang="zh-CN" altLang="en-US" sz="2000" b="1" dirty="0" smtClean="0">
                <a:effectLst>
                  <a:outerShdw blurRad="38100" dist="38100" dir="2700000" algn="tl">
                    <a:srgbClr val="C0C0C0"/>
                  </a:outerShdw>
                </a:effectLst>
                <a:latin typeface="Arial" panose="020B0604020202020204" pitchFamily="34" charset="0"/>
                <a:ea typeface="黑体" panose="02010600030101010101" pitchFamily="49" charset="-122"/>
              </a:rPr>
              <a:t>网络 </a:t>
            </a:r>
            <a:endParaRPr lang="zh-CN" altLang="en-US" sz="2000" b="1" dirty="0">
              <a:effectLst>
                <a:outerShdw blurRad="38100" dist="38100" dir="2700000" algn="tl">
                  <a:srgbClr val="C0C0C0"/>
                </a:outerShdw>
              </a:effectLst>
              <a:latin typeface="Arial" panose="020B0604020202020204" pitchFamily="34" charset="0"/>
              <a:ea typeface="黑体" panose="02010600030101010101" pitchFamily="49" charset="-122"/>
            </a:endParaRPr>
          </a:p>
        </p:txBody>
      </p:sp>
      <p:sp>
        <p:nvSpPr>
          <p:cNvPr id="6161" name="Freeform 17"/>
          <p:cNvSpPr/>
          <p:nvPr/>
        </p:nvSpPr>
        <p:spPr bwMode="auto">
          <a:xfrm rot="21474923" flipH="1">
            <a:off x="5865285" y="2139436"/>
            <a:ext cx="1957916" cy="369332"/>
          </a:xfrm>
          <a:custGeom>
            <a:avLst/>
            <a:gdLst>
              <a:gd name="T0" fmla="*/ 0 w 1824"/>
              <a:gd name="T1" fmla="*/ 111125 h 96"/>
              <a:gd name="T2" fmla="*/ 772862 w 1824"/>
              <a:gd name="T3" fmla="*/ 0 h 96"/>
              <a:gd name="T4" fmla="*/ 1468437 w 1824"/>
              <a:gd name="T5" fmla="*/ 111125 h 96"/>
              <a:gd name="T6" fmla="*/ 0 60000 65536"/>
              <a:gd name="T7" fmla="*/ 0 60000 65536"/>
              <a:gd name="T8" fmla="*/ 0 60000 65536"/>
            </a:gdLst>
            <a:ahLst/>
            <a:cxnLst>
              <a:cxn ang="T6">
                <a:pos x="T0" y="T1"/>
              </a:cxn>
              <a:cxn ang="T7">
                <a:pos x="T2" y="T3"/>
              </a:cxn>
              <a:cxn ang="T8">
                <a:pos x="T4" y="T5"/>
              </a:cxn>
            </a:cxnLst>
            <a:rect l="0" t="0" r="r" b="b"/>
            <a:pathLst>
              <a:path w="1824" h="96">
                <a:moveTo>
                  <a:pt x="0" y="96"/>
                </a:moveTo>
                <a:cubicBezTo>
                  <a:pt x="328" y="48"/>
                  <a:pt x="656" y="0"/>
                  <a:pt x="960" y="0"/>
                </a:cubicBezTo>
                <a:cubicBezTo>
                  <a:pt x="1264" y="0"/>
                  <a:pt x="1544" y="48"/>
                  <a:pt x="1824" y="96"/>
                </a:cubicBezTo>
              </a:path>
            </a:pathLst>
          </a:custGeom>
          <a:noFill/>
          <a:ln w="38100" cap="flat" cmpd="sng">
            <a:solidFill>
              <a:srgbClr val="FF0000"/>
            </a:solidFill>
            <a:prstDash val="dash"/>
            <a:round/>
            <a:headEnd type="triangle" w="med" len="med"/>
            <a:tailEnd type="none" w="med" len="lg"/>
          </a:ln>
          <a:effectLst/>
        </p:spPr>
        <p:txBody>
          <a:bodyPr>
            <a:spAutoFit/>
          </a:bodyPr>
          <a:lstStyle/>
          <a:p>
            <a:endParaRPr lang="zh-CN" altLang="en-US"/>
          </a:p>
        </p:txBody>
      </p:sp>
      <p:sp>
        <p:nvSpPr>
          <p:cNvPr id="6162" name="Freeform 18"/>
          <p:cNvSpPr/>
          <p:nvPr/>
        </p:nvSpPr>
        <p:spPr bwMode="auto">
          <a:xfrm>
            <a:off x="1199303" y="1734024"/>
            <a:ext cx="4536527" cy="902869"/>
          </a:xfrm>
          <a:custGeom>
            <a:avLst/>
            <a:gdLst>
              <a:gd name="T0" fmla="*/ 0 w 2184"/>
              <a:gd name="T1" fmla="*/ 992188 h 625"/>
              <a:gd name="T2" fmla="*/ 596900 w 2184"/>
              <a:gd name="T3" fmla="*/ 268288 h 625"/>
              <a:gd name="T4" fmla="*/ 1460500 w 2184"/>
              <a:gd name="T5" fmla="*/ 585788 h 625"/>
              <a:gd name="T6" fmla="*/ 2349500 w 2184"/>
              <a:gd name="T7" fmla="*/ 1588 h 625"/>
              <a:gd name="T8" fmla="*/ 2908300 w 2184"/>
              <a:gd name="T9" fmla="*/ 573088 h 625"/>
              <a:gd name="T10" fmla="*/ 3467100 w 2184"/>
              <a:gd name="T11" fmla="*/ 674688 h 625"/>
              <a:gd name="T12" fmla="*/ 0 60000 65536"/>
              <a:gd name="T13" fmla="*/ 0 60000 65536"/>
              <a:gd name="T14" fmla="*/ 0 60000 65536"/>
              <a:gd name="T15" fmla="*/ 0 60000 65536"/>
              <a:gd name="T16" fmla="*/ 0 60000 65536"/>
              <a:gd name="T17" fmla="*/ 0 60000 65536"/>
              <a:gd name="connsiteX0" fmla="*/ 0 w 9750"/>
              <a:gd name="connsiteY0" fmla="*/ 24446 h 24446"/>
              <a:gd name="connsiteX1" fmla="*/ 1472 w 9750"/>
              <a:gd name="connsiteY1" fmla="*/ 3035 h 24446"/>
              <a:gd name="connsiteX2" fmla="*/ 3962 w 9750"/>
              <a:gd name="connsiteY2" fmla="*/ 6235 h 24446"/>
              <a:gd name="connsiteX3" fmla="*/ 6527 w 9750"/>
              <a:gd name="connsiteY3" fmla="*/ 347 h 24446"/>
              <a:gd name="connsiteX4" fmla="*/ 8138 w 9750"/>
              <a:gd name="connsiteY4" fmla="*/ 6107 h 24446"/>
              <a:gd name="connsiteX5" fmla="*/ 9750 w 9750"/>
              <a:gd name="connsiteY5" fmla="*/ 7131 h 24446"/>
              <a:gd name="connsiteX0-1" fmla="*/ 0 w 10065"/>
              <a:gd name="connsiteY0-2" fmla="*/ 10000 h 10000"/>
              <a:gd name="connsiteX1-3" fmla="*/ 1510 w 10065"/>
              <a:gd name="connsiteY1-4" fmla="*/ 1242 h 10000"/>
              <a:gd name="connsiteX2-5" fmla="*/ 4064 w 10065"/>
              <a:gd name="connsiteY2-6" fmla="*/ 2551 h 10000"/>
              <a:gd name="connsiteX3-7" fmla="*/ 6694 w 10065"/>
              <a:gd name="connsiteY3-8" fmla="*/ 142 h 10000"/>
              <a:gd name="connsiteX4-9" fmla="*/ 8347 w 10065"/>
              <a:gd name="connsiteY4-10" fmla="*/ 2498 h 10000"/>
              <a:gd name="connsiteX5-11" fmla="*/ 10065 w 10065"/>
              <a:gd name="connsiteY5-12" fmla="*/ 7608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65" h="10000">
                <a:moveTo>
                  <a:pt x="0" y="10000"/>
                </a:moveTo>
                <a:cubicBezTo>
                  <a:pt x="295" y="9496"/>
                  <a:pt x="833" y="2483"/>
                  <a:pt x="1510" y="1242"/>
                </a:cubicBezTo>
                <a:cubicBezTo>
                  <a:pt x="2187" y="0"/>
                  <a:pt x="3200" y="2734"/>
                  <a:pt x="4064" y="2551"/>
                </a:cubicBezTo>
                <a:cubicBezTo>
                  <a:pt x="4928" y="2367"/>
                  <a:pt x="5981" y="148"/>
                  <a:pt x="6694" y="142"/>
                </a:cubicBezTo>
                <a:cubicBezTo>
                  <a:pt x="7408" y="135"/>
                  <a:pt x="7785" y="1254"/>
                  <a:pt x="8347" y="2498"/>
                </a:cubicBezTo>
                <a:cubicBezTo>
                  <a:pt x="8909" y="3742"/>
                  <a:pt x="9722" y="7523"/>
                  <a:pt x="10065" y="7608"/>
                </a:cubicBezTo>
              </a:path>
            </a:pathLst>
          </a:custGeom>
          <a:noFill/>
          <a:ln w="38100" cap="flat" cmpd="sng">
            <a:solidFill>
              <a:srgbClr val="FF0000"/>
            </a:solidFill>
            <a:prstDash val="dash"/>
            <a:round/>
            <a:headEnd type="none" w="med" len="med"/>
            <a:tailEnd type="triangle" w="med" len="lg"/>
          </a:ln>
          <a:effectLst/>
        </p:spPr>
        <p:txBody>
          <a:bodyPr>
            <a:spAutoFit/>
          </a:bodyPr>
          <a:lstStyle/>
          <a:p>
            <a:endParaRPr lang="zh-CN" altLang="en-US"/>
          </a:p>
        </p:txBody>
      </p:sp>
      <p:sp>
        <p:nvSpPr>
          <p:cNvPr id="6163" name="Freeform 19"/>
          <p:cNvSpPr/>
          <p:nvPr/>
        </p:nvSpPr>
        <p:spPr bwMode="auto">
          <a:xfrm>
            <a:off x="2135724" y="2471738"/>
            <a:ext cx="3520010" cy="1317296"/>
          </a:xfrm>
          <a:custGeom>
            <a:avLst/>
            <a:gdLst>
              <a:gd name="T0" fmla="*/ 0 w 1648"/>
              <a:gd name="T1" fmla="*/ 1549400 h 976"/>
              <a:gd name="T2" fmla="*/ 254000 w 1648"/>
              <a:gd name="T3" fmla="*/ 1308100 h 976"/>
              <a:gd name="T4" fmla="*/ 965200 w 1648"/>
              <a:gd name="T5" fmla="*/ 660400 h 976"/>
              <a:gd name="T6" fmla="*/ 1854200 w 1648"/>
              <a:gd name="T7" fmla="*/ 508000 h 976"/>
              <a:gd name="T8" fmla="*/ 2247900 w 1648"/>
              <a:gd name="T9" fmla="*/ 393700 h 976"/>
              <a:gd name="T10" fmla="*/ 2616200 w 1648"/>
              <a:gd name="T11" fmla="*/ 0 h 976"/>
              <a:gd name="T12" fmla="*/ 0 60000 65536"/>
              <a:gd name="T13" fmla="*/ 0 60000 65536"/>
              <a:gd name="T14" fmla="*/ 0 60000 65536"/>
              <a:gd name="T15" fmla="*/ 0 60000 65536"/>
              <a:gd name="T16" fmla="*/ 0 60000 65536"/>
              <a:gd name="T17" fmla="*/ 0 60000 65536"/>
              <a:gd name="connsiteX0" fmla="*/ 0 w 10091"/>
              <a:gd name="connsiteY0" fmla="*/ 35667 h 35667"/>
              <a:gd name="connsiteX1" fmla="*/ 1062 w 10091"/>
              <a:gd name="connsiteY1" fmla="*/ 8443 h 35667"/>
              <a:gd name="connsiteX2" fmla="*/ 3780 w 10091"/>
              <a:gd name="connsiteY2" fmla="*/ 4262 h 35667"/>
              <a:gd name="connsiteX3" fmla="*/ 7178 w 10091"/>
              <a:gd name="connsiteY3" fmla="*/ 3279 h 35667"/>
              <a:gd name="connsiteX4" fmla="*/ 8683 w 10091"/>
              <a:gd name="connsiteY4" fmla="*/ 2541 h 35667"/>
              <a:gd name="connsiteX5" fmla="*/ 10091 w 10091"/>
              <a:gd name="connsiteY5" fmla="*/ 0 h 35667"/>
              <a:gd name="connsiteX0-1" fmla="*/ 0 w 10091"/>
              <a:gd name="connsiteY0-2" fmla="*/ 35667 h 35667"/>
              <a:gd name="connsiteX1-3" fmla="*/ 2270 w 10091"/>
              <a:gd name="connsiteY1-4" fmla="*/ 12271 h 35667"/>
              <a:gd name="connsiteX2-5" fmla="*/ 3780 w 10091"/>
              <a:gd name="connsiteY2-6" fmla="*/ 4262 h 35667"/>
              <a:gd name="connsiteX3-7" fmla="*/ 7178 w 10091"/>
              <a:gd name="connsiteY3-8" fmla="*/ 3279 h 35667"/>
              <a:gd name="connsiteX4-9" fmla="*/ 8683 w 10091"/>
              <a:gd name="connsiteY4-10" fmla="*/ 2541 h 35667"/>
              <a:gd name="connsiteX5-11" fmla="*/ 10091 w 10091"/>
              <a:gd name="connsiteY5-12" fmla="*/ 0 h 35667"/>
              <a:gd name="connsiteX0-13" fmla="*/ 0 w 10091"/>
              <a:gd name="connsiteY0-14" fmla="*/ 35667 h 35667"/>
              <a:gd name="connsiteX1-15" fmla="*/ 2270 w 10091"/>
              <a:gd name="connsiteY1-16" fmla="*/ 12271 h 35667"/>
              <a:gd name="connsiteX2-17" fmla="*/ 4541 w 10091"/>
              <a:gd name="connsiteY2-18" fmla="*/ 8372 h 35667"/>
              <a:gd name="connsiteX3-19" fmla="*/ 7178 w 10091"/>
              <a:gd name="connsiteY3-20" fmla="*/ 3279 h 35667"/>
              <a:gd name="connsiteX4-21" fmla="*/ 8683 w 10091"/>
              <a:gd name="connsiteY4-22" fmla="*/ 2541 h 35667"/>
              <a:gd name="connsiteX5-23" fmla="*/ 10091 w 10091"/>
              <a:gd name="connsiteY5-24" fmla="*/ 0 h 35667"/>
              <a:gd name="connsiteX0-25" fmla="*/ 0 w 10091"/>
              <a:gd name="connsiteY0-26" fmla="*/ 35667 h 35667"/>
              <a:gd name="connsiteX1-27" fmla="*/ 2683 w 10091"/>
              <a:gd name="connsiteY1-28" fmla="*/ 16170 h 35667"/>
              <a:gd name="connsiteX2-29" fmla="*/ 4541 w 10091"/>
              <a:gd name="connsiteY2-30" fmla="*/ 8372 h 35667"/>
              <a:gd name="connsiteX3-31" fmla="*/ 7178 w 10091"/>
              <a:gd name="connsiteY3-32" fmla="*/ 3279 h 35667"/>
              <a:gd name="connsiteX4-33" fmla="*/ 8683 w 10091"/>
              <a:gd name="connsiteY4-34" fmla="*/ 2541 h 35667"/>
              <a:gd name="connsiteX5-35" fmla="*/ 10091 w 10091"/>
              <a:gd name="connsiteY5-36" fmla="*/ 0 h 356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91" h="35667">
                <a:moveTo>
                  <a:pt x="0" y="35667"/>
                </a:moveTo>
                <a:cubicBezTo>
                  <a:pt x="152" y="35411"/>
                  <a:pt x="1926" y="20719"/>
                  <a:pt x="2683" y="16170"/>
                </a:cubicBezTo>
                <a:cubicBezTo>
                  <a:pt x="3440" y="11621"/>
                  <a:pt x="3792" y="10521"/>
                  <a:pt x="4541" y="8372"/>
                </a:cubicBezTo>
                <a:cubicBezTo>
                  <a:pt x="5290" y="6223"/>
                  <a:pt x="6488" y="4251"/>
                  <a:pt x="7178" y="3279"/>
                </a:cubicBezTo>
                <a:cubicBezTo>
                  <a:pt x="7868" y="2307"/>
                  <a:pt x="8198" y="3084"/>
                  <a:pt x="8683" y="2541"/>
                </a:cubicBezTo>
                <a:cubicBezTo>
                  <a:pt x="9169" y="1998"/>
                  <a:pt x="9800" y="533"/>
                  <a:pt x="10091" y="0"/>
                </a:cubicBezTo>
              </a:path>
            </a:pathLst>
          </a:custGeom>
          <a:noFill/>
          <a:ln w="38100" cap="flat" cmpd="sng">
            <a:solidFill>
              <a:srgbClr val="FF0000"/>
            </a:solidFill>
            <a:prstDash val="dash"/>
            <a:round/>
            <a:headEnd type="none" w="med" len="med"/>
            <a:tailEnd type="triangle" w="med" len="lg"/>
          </a:ln>
          <a:effectLst/>
        </p:spPr>
        <p:txBody>
          <a:bodyPr>
            <a:spAutoFit/>
          </a:bodyPr>
          <a:lstStyle/>
          <a:p>
            <a:endParaRPr lang="zh-CN" altLang="en-US"/>
          </a:p>
        </p:txBody>
      </p:sp>
      <p:sp>
        <p:nvSpPr>
          <p:cNvPr id="6164" name="Freeform 20"/>
          <p:cNvSpPr/>
          <p:nvPr/>
        </p:nvSpPr>
        <p:spPr bwMode="auto">
          <a:xfrm rot="7145446" flipH="1">
            <a:off x="4878124" y="2930804"/>
            <a:ext cx="1233488" cy="369332"/>
          </a:xfrm>
          <a:custGeom>
            <a:avLst/>
            <a:gdLst>
              <a:gd name="T0" fmla="*/ 0 w 1824"/>
              <a:gd name="T1" fmla="*/ 111125 h 96"/>
              <a:gd name="T2" fmla="*/ 649204 w 1824"/>
              <a:gd name="T3" fmla="*/ 0 h 96"/>
              <a:gd name="T4" fmla="*/ 1233488 w 1824"/>
              <a:gd name="T5" fmla="*/ 111125 h 96"/>
              <a:gd name="T6" fmla="*/ 0 60000 65536"/>
              <a:gd name="T7" fmla="*/ 0 60000 65536"/>
              <a:gd name="T8" fmla="*/ 0 60000 65536"/>
            </a:gdLst>
            <a:ahLst/>
            <a:cxnLst>
              <a:cxn ang="T6">
                <a:pos x="T0" y="T1"/>
              </a:cxn>
              <a:cxn ang="T7">
                <a:pos x="T2" y="T3"/>
              </a:cxn>
              <a:cxn ang="T8">
                <a:pos x="T4" y="T5"/>
              </a:cxn>
            </a:cxnLst>
            <a:rect l="0" t="0" r="r" b="b"/>
            <a:pathLst>
              <a:path w="1824" h="96">
                <a:moveTo>
                  <a:pt x="0" y="96"/>
                </a:moveTo>
                <a:cubicBezTo>
                  <a:pt x="328" y="48"/>
                  <a:pt x="656" y="0"/>
                  <a:pt x="960" y="0"/>
                </a:cubicBezTo>
                <a:cubicBezTo>
                  <a:pt x="1264" y="0"/>
                  <a:pt x="1544" y="48"/>
                  <a:pt x="1824" y="96"/>
                </a:cubicBezTo>
              </a:path>
            </a:pathLst>
          </a:custGeom>
          <a:noFill/>
          <a:ln w="38100" cap="flat" cmpd="sng">
            <a:solidFill>
              <a:srgbClr val="FF0000"/>
            </a:solidFill>
            <a:prstDash val="dash"/>
            <a:round/>
            <a:headEnd type="none" w="med" len="med"/>
            <a:tailEnd type="triangle" w="med" len="med"/>
          </a:ln>
          <a:effectLst/>
        </p:spPr>
        <p:txBody>
          <a:bodyPr>
            <a:spAutoFit/>
          </a:bodyPr>
          <a:lstStyle/>
          <a:p>
            <a:endParaRPr lang="zh-CN" altLang="en-US"/>
          </a:p>
        </p:txBody>
      </p:sp>
      <p:pic>
        <p:nvPicPr>
          <p:cNvPr id="6165" name="Picture 21" descr="wireless access point"/>
          <p:cNvPicPr>
            <a:picLocks noChangeAspect="1" noChangeArrowheads="1"/>
          </p:cNvPicPr>
          <p:nvPr/>
        </p:nvPicPr>
        <p:blipFill>
          <a:blip r:embed="rId5" cstate="print"/>
          <a:srcRect/>
          <a:stretch>
            <a:fillRect/>
          </a:stretch>
        </p:blipFill>
        <p:spPr bwMode="auto">
          <a:xfrm>
            <a:off x="3287688" y="2420888"/>
            <a:ext cx="266700" cy="534988"/>
          </a:xfrm>
          <a:prstGeom prst="rect">
            <a:avLst/>
          </a:prstGeom>
          <a:noFill/>
          <a:ln w="9525">
            <a:noFill/>
            <a:miter lim="800000"/>
            <a:headEnd/>
            <a:tailEnd/>
          </a:ln>
        </p:spPr>
      </p:pic>
      <p:pic>
        <p:nvPicPr>
          <p:cNvPr id="6166" name="Picture 22" descr="wireless access point"/>
          <p:cNvPicPr>
            <a:picLocks noChangeAspect="1" noChangeArrowheads="1"/>
          </p:cNvPicPr>
          <p:nvPr/>
        </p:nvPicPr>
        <p:blipFill>
          <a:blip r:embed="rId5" cstate="print"/>
          <a:srcRect/>
          <a:stretch>
            <a:fillRect/>
          </a:stretch>
        </p:blipFill>
        <p:spPr bwMode="auto">
          <a:xfrm>
            <a:off x="5615518" y="2205039"/>
            <a:ext cx="266700" cy="534987"/>
          </a:xfrm>
          <a:prstGeom prst="rect">
            <a:avLst/>
          </a:prstGeom>
          <a:noFill/>
          <a:ln w="9525">
            <a:noFill/>
            <a:miter lim="800000"/>
            <a:headEnd/>
            <a:tailEnd/>
          </a:ln>
        </p:spPr>
      </p:pic>
      <p:pic>
        <p:nvPicPr>
          <p:cNvPr id="6167" name="Picture 23" descr="wireless access point"/>
          <p:cNvPicPr>
            <a:picLocks noChangeAspect="1" noChangeArrowheads="1"/>
          </p:cNvPicPr>
          <p:nvPr/>
        </p:nvPicPr>
        <p:blipFill>
          <a:blip r:embed="rId5" cstate="print"/>
          <a:srcRect/>
          <a:stretch>
            <a:fillRect/>
          </a:stretch>
        </p:blipFill>
        <p:spPr bwMode="auto">
          <a:xfrm>
            <a:off x="4727848" y="3356992"/>
            <a:ext cx="266700" cy="534987"/>
          </a:xfrm>
          <a:prstGeom prst="rect">
            <a:avLst/>
          </a:prstGeom>
          <a:noFill/>
          <a:ln w="9525">
            <a:noFill/>
            <a:miter lim="800000"/>
            <a:headEnd/>
            <a:tailEnd/>
          </a:ln>
        </p:spPr>
      </p:pic>
      <p:pic>
        <p:nvPicPr>
          <p:cNvPr id="6168" name="Picture 24" descr="wireless access point"/>
          <p:cNvPicPr>
            <a:picLocks noChangeAspect="1" noChangeArrowheads="1"/>
          </p:cNvPicPr>
          <p:nvPr/>
        </p:nvPicPr>
        <p:blipFill>
          <a:blip r:embed="rId5" cstate="print"/>
          <a:srcRect/>
          <a:stretch>
            <a:fillRect/>
          </a:stretch>
        </p:blipFill>
        <p:spPr bwMode="auto">
          <a:xfrm>
            <a:off x="7846485" y="1957389"/>
            <a:ext cx="266700" cy="534987"/>
          </a:xfrm>
          <a:prstGeom prst="rect">
            <a:avLst/>
          </a:prstGeom>
          <a:noFill/>
          <a:ln w="9525">
            <a:noFill/>
            <a:miter lim="800000"/>
            <a:headEnd/>
            <a:tailEnd/>
          </a:ln>
        </p:spPr>
      </p:pic>
      <p:pic>
        <p:nvPicPr>
          <p:cNvPr id="6169" name="Picture 25" descr="wireless access point"/>
          <p:cNvPicPr>
            <a:picLocks noChangeAspect="1" noChangeArrowheads="1"/>
          </p:cNvPicPr>
          <p:nvPr/>
        </p:nvPicPr>
        <p:blipFill>
          <a:blip r:embed="rId5" cstate="print"/>
          <a:srcRect/>
          <a:stretch>
            <a:fillRect/>
          </a:stretch>
        </p:blipFill>
        <p:spPr bwMode="auto">
          <a:xfrm>
            <a:off x="4085167" y="1557339"/>
            <a:ext cx="266700" cy="534987"/>
          </a:xfrm>
          <a:prstGeom prst="rect">
            <a:avLst/>
          </a:prstGeom>
          <a:noFill/>
          <a:ln w="9525">
            <a:noFill/>
            <a:miter lim="800000"/>
            <a:headEnd/>
            <a:tailEnd/>
          </a:ln>
        </p:spPr>
      </p:pic>
      <p:pic>
        <p:nvPicPr>
          <p:cNvPr id="6170" name="Picture 26" descr="wireless access point"/>
          <p:cNvPicPr>
            <a:picLocks noChangeAspect="1" noChangeArrowheads="1"/>
          </p:cNvPicPr>
          <p:nvPr/>
        </p:nvPicPr>
        <p:blipFill>
          <a:blip r:embed="rId5" cstate="print"/>
          <a:srcRect/>
          <a:stretch>
            <a:fillRect/>
          </a:stretch>
        </p:blipFill>
        <p:spPr bwMode="auto">
          <a:xfrm>
            <a:off x="2567608" y="1484784"/>
            <a:ext cx="266700" cy="534987"/>
          </a:xfrm>
          <a:prstGeom prst="rect">
            <a:avLst/>
          </a:prstGeom>
          <a:noFill/>
          <a:ln w="9525">
            <a:noFill/>
            <a:miter lim="800000"/>
            <a:headEnd/>
            <a:tailEnd/>
          </a:ln>
        </p:spPr>
      </p:pic>
      <p:pic>
        <p:nvPicPr>
          <p:cNvPr id="6171" name="Picture 27" descr="wireless access point"/>
          <p:cNvPicPr>
            <a:picLocks noChangeAspect="1" noChangeArrowheads="1"/>
          </p:cNvPicPr>
          <p:nvPr/>
        </p:nvPicPr>
        <p:blipFill>
          <a:blip r:embed="rId5" cstate="print"/>
          <a:srcRect/>
          <a:stretch>
            <a:fillRect/>
          </a:stretch>
        </p:blipFill>
        <p:spPr bwMode="auto">
          <a:xfrm>
            <a:off x="935567" y="2652714"/>
            <a:ext cx="266700" cy="534987"/>
          </a:xfrm>
          <a:prstGeom prst="rect">
            <a:avLst/>
          </a:prstGeom>
          <a:noFill/>
          <a:ln w="9525">
            <a:noFill/>
            <a:miter lim="800000"/>
            <a:headEnd/>
            <a:tailEnd/>
          </a:ln>
        </p:spPr>
      </p:pic>
      <p:sp>
        <p:nvSpPr>
          <p:cNvPr id="6172" name="Text Box 28"/>
          <p:cNvSpPr txBox="1">
            <a:spLocks noChangeArrowheads="1"/>
          </p:cNvSpPr>
          <p:nvPr/>
        </p:nvSpPr>
        <p:spPr bwMode="auto">
          <a:xfrm>
            <a:off x="7344833" y="2565401"/>
            <a:ext cx="1710267" cy="366713"/>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a:effectLst>
                  <a:outerShdw blurRad="38100" dist="38100" dir="2700000" algn="tl">
                    <a:srgbClr val="C0C0C0"/>
                  </a:outerShdw>
                </a:effectLst>
                <a:latin typeface="Segoe Semibold" pitchFamily="34" charset="0"/>
                <a:ea typeface="黑体" panose="02010600030101010101" pitchFamily="49" charset="-122"/>
              </a:rPr>
              <a:t>监控接入</a:t>
            </a:r>
            <a:endParaRPr lang="zh-CN" altLang="en-US">
              <a:effectLst>
                <a:outerShdw blurRad="38100" dist="38100" dir="2700000" algn="tl">
                  <a:srgbClr val="C0C0C0"/>
                </a:outerShdw>
              </a:effectLst>
              <a:latin typeface="Segoe Semibold" pitchFamily="34" charset="0"/>
              <a:ea typeface="黑体" panose="02010600030101010101" pitchFamily="49" charset="-122"/>
            </a:endParaRPr>
          </a:p>
        </p:txBody>
      </p:sp>
      <p:sp>
        <p:nvSpPr>
          <p:cNvPr id="6173" name="Text Box 29"/>
          <p:cNvSpPr txBox="1">
            <a:spLocks noChangeArrowheads="1"/>
          </p:cNvSpPr>
          <p:nvPr/>
        </p:nvSpPr>
        <p:spPr bwMode="auto">
          <a:xfrm>
            <a:off x="5087888" y="1916832"/>
            <a:ext cx="1710267" cy="366713"/>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b="1" dirty="0" smtClean="0">
                <a:solidFill>
                  <a:srgbClr val="0000FF"/>
                </a:solidFill>
                <a:effectLst>
                  <a:outerShdw blurRad="38100" dist="38100" dir="2700000" algn="tl">
                    <a:srgbClr val="C0C0C0"/>
                  </a:outerShdw>
                </a:effectLst>
                <a:latin typeface="Segoe Semibold" pitchFamily="34" charset="0"/>
                <a:ea typeface="黑体" panose="02010600030101010101" pitchFamily="49" charset="-122"/>
              </a:rPr>
              <a:t>汇聚节点</a:t>
            </a:r>
            <a:endParaRPr lang="zh-CN" altLang="en-US" b="1" dirty="0">
              <a:solidFill>
                <a:srgbClr val="0000FF"/>
              </a:solidFill>
              <a:effectLst>
                <a:outerShdw blurRad="38100" dist="38100" dir="2700000" algn="tl">
                  <a:srgbClr val="C0C0C0"/>
                </a:outerShdw>
              </a:effectLst>
              <a:latin typeface="Segoe Semibold" pitchFamily="34" charset="0"/>
              <a:ea typeface="黑体" panose="02010600030101010101" pitchFamily="49" charset="-122"/>
            </a:endParaRPr>
          </a:p>
        </p:txBody>
      </p:sp>
      <p:pic>
        <p:nvPicPr>
          <p:cNvPr id="6174" name="Picture 30" descr="wireless access point"/>
          <p:cNvPicPr>
            <a:picLocks noChangeAspect="1" noChangeArrowheads="1"/>
          </p:cNvPicPr>
          <p:nvPr/>
        </p:nvPicPr>
        <p:blipFill>
          <a:blip r:embed="rId5" cstate="print"/>
          <a:srcRect/>
          <a:stretch>
            <a:fillRect/>
          </a:stretch>
        </p:blipFill>
        <p:spPr bwMode="auto">
          <a:xfrm>
            <a:off x="4871864" y="4221088"/>
            <a:ext cx="266700" cy="534987"/>
          </a:xfrm>
          <a:prstGeom prst="rect">
            <a:avLst/>
          </a:prstGeom>
          <a:noFill/>
          <a:ln w="9525">
            <a:noFill/>
            <a:miter lim="800000"/>
            <a:headEnd/>
            <a:tailEnd/>
          </a:ln>
        </p:spPr>
      </p:pic>
      <p:sp>
        <p:nvSpPr>
          <p:cNvPr id="6175" name="Text Box 31"/>
          <p:cNvSpPr txBox="1">
            <a:spLocks noChangeArrowheads="1"/>
          </p:cNvSpPr>
          <p:nvPr/>
        </p:nvSpPr>
        <p:spPr bwMode="auto">
          <a:xfrm>
            <a:off x="1879886" y="2615988"/>
            <a:ext cx="1710267" cy="366713"/>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b="1" dirty="0">
                <a:solidFill>
                  <a:srgbClr val="0000FF"/>
                </a:solidFill>
                <a:effectLst>
                  <a:outerShdw blurRad="38100" dist="38100" dir="2700000" algn="tl">
                    <a:srgbClr val="C0C0C0"/>
                  </a:outerShdw>
                </a:effectLst>
                <a:latin typeface="Segoe Semibold" pitchFamily="34" charset="0"/>
                <a:ea typeface="黑体" panose="02010600030101010101" pitchFamily="49" charset="-122"/>
              </a:rPr>
              <a:t>簇头节点</a:t>
            </a:r>
            <a:endParaRPr lang="zh-CN" altLang="en-US" b="1" dirty="0">
              <a:solidFill>
                <a:srgbClr val="0000FF"/>
              </a:solidFill>
              <a:effectLst>
                <a:outerShdw blurRad="38100" dist="38100" dir="2700000" algn="tl">
                  <a:srgbClr val="C0C0C0"/>
                </a:outerShdw>
              </a:effectLst>
              <a:latin typeface="Segoe Semibold" pitchFamily="34" charset="0"/>
              <a:ea typeface="黑体" panose="02010600030101010101" pitchFamily="49" charset="-122"/>
            </a:endParaRPr>
          </a:p>
        </p:txBody>
      </p:sp>
      <p:sp>
        <p:nvSpPr>
          <p:cNvPr id="6176" name="Freeform 32"/>
          <p:cNvSpPr/>
          <p:nvPr/>
        </p:nvSpPr>
        <p:spPr bwMode="auto">
          <a:xfrm rot="5845885">
            <a:off x="4611096" y="3337796"/>
            <a:ext cx="1892836" cy="700277"/>
          </a:xfrm>
          <a:custGeom>
            <a:avLst/>
            <a:gdLst>
              <a:gd name="T0" fmla="*/ 0 w 1824"/>
              <a:gd name="T1" fmla="*/ 365125 h 96"/>
              <a:gd name="T2" fmla="*/ 1054434 w 1824"/>
              <a:gd name="T3" fmla="*/ 0 h 96"/>
              <a:gd name="T4" fmla="*/ 2003425 w 1824"/>
              <a:gd name="T5" fmla="*/ 365125 h 96"/>
              <a:gd name="T6" fmla="*/ 0 60000 65536"/>
              <a:gd name="T7" fmla="*/ 0 60000 65536"/>
              <a:gd name="T8" fmla="*/ 0 60000 65536"/>
              <a:gd name="connsiteX0" fmla="*/ 0 w 9448"/>
              <a:gd name="connsiteY0" fmla="*/ 12151 h 25057"/>
              <a:gd name="connsiteX1" fmla="*/ 5263 w 9448"/>
              <a:gd name="connsiteY1" fmla="*/ 2151 h 25057"/>
              <a:gd name="connsiteX2" fmla="*/ 9448 w 9448"/>
              <a:gd name="connsiteY2" fmla="*/ 25057 h 25057"/>
              <a:gd name="connsiteX0-1" fmla="*/ 0 w 10000"/>
              <a:gd name="connsiteY0-2" fmla="*/ 2416 h 7567"/>
              <a:gd name="connsiteX1-3" fmla="*/ 5736 w 10000"/>
              <a:gd name="connsiteY1-4" fmla="*/ 858 h 7567"/>
              <a:gd name="connsiteX2-5" fmla="*/ 10000 w 10000"/>
              <a:gd name="connsiteY2-6" fmla="*/ 7567 h 7567"/>
            </a:gdLst>
            <a:ahLst/>
            <a:cxnLst>
              <a:cxn ang="0">
                <a:pos x="connsiteX0-1" y="connsiteY0-2"/>
              </a:cxn>
              <a:cxn ang="0">
                <a:pos x="connsiteX1-3" y="connsiteY1-4"/>
              </a:cxn>
              <a:cxn ang="0">
                <a:pos x="connsiteX2-5" y="connsiteY2-6"/>
              </a:cxn>
            </a:cxnLst>
            <a:rect l="l" t="t" r="r" b="b"/>
            <a:pathLst>
              <a:path w="10000" h="7567">
                <a:moveTo>
                  <a:pt x="0" y="2416"/>
                </a:moveTo>
                <a:cubicBezTo>
                  <a:pt x="1903" y="421"/>
                  <a:pt x="4069" y="0"/>
                  <a:pt x="5736" y="858"/>
                </a:cubicBezTo>
                <a:cubicBezTo>
                  <a:pt x="7404" y="1717"/>
                  <a:pt x="8375" y="5572"/>
                  <a:pt x="10000" y="7567"/>
                </a:cubicBezTo>
              </a:path>
            </a:pathLst>
          </a:custGeom>
          <a:noFill/>
          <a:ln w="38100" cap="flat" cmpd="sng">
            <a:solidFill>
              <a:srgbClr val="FF6600"/>
            </a:solidFill>
            <a:prstDash val="dash"/>
            <a:round/>
            <a:headEnd type="triangle" w="med" len="med"/>
            <a:tailEnd type="triangle" w="med" len="lg"/>
          </a:ln>
          <a:effectLst/>
        </p:spPr>
        <p:txBody>
          <a:bodyPr>
            <a:spAutoFit/>
          </a:bodyPr>
          <a:lstStyle/>
          <a:p>
            <a:endParaRPr lang="zh-CN" altLang="en-US"/>
          </a:p>
        </p:txBody>
      </p:sp>
      <p:sp>
        <p:nvSpPr>
          <p:cNvPr id="29" name="Text Box 31"/>
          <p:cNvSpPr txBox="1">
            <a:spLocks noChangeArrowheads="1"/>
          </p:cNvSpPr>
          <p:nvPr/>
        </p:nvSpPr>
        <p:spPr bwMode="auto">
          <a:xfrm>
            <a:off x="1417464" y="4304977"/>
            <a:ext cx="1710267" cy="366713"/>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b="1" dirty="0" smtClean="0">
                <a:solidFill>
                  <a:srgbClr val="0000FF"/>
                </a:solidFill>
                <a:effectLst>
                  <a:outerShdw blurRad="38100" dist="38100" dir="2700000" algn="tl">
                    <a:srgbClr val="C0C0C0"/>
                  </a:outerShdw>
                </a:effectLst>
                <a:latin typeface="Segoe Semibold" pitchFamily="34" charset="0"/>
                <a:ea typeface="黑体" panose="02010600030101010101" pitchFamily="49" charset="-122"/>
              </a:rPr>
              <a:t>普通节点</a:t>
            </a:r>
            <a:endParaRPr lang="zh-CN" altLang="en-US" b="1" dirty="0">
              <a:solidFill>
                <a:srgbClr val="0000FF"/>
              </a:solidFill>
              <a:effectLst>
                <a:outerShdw blurRad="38100" dist="38100" dir="2700000" algn="tl">
                  <a:srgbClr val="C0C0C0"/>
                </a:outerShdw>
              </a:effectLst>
              <a:latin typeface="Segoe Semibold" pitchFamily="34" charset="0"/>
              <a:ea typeface="黑体" panose="02010600030101010101" pitchFamily="49" charset="-122"/>
            </a:endParaRPr>
          </a:p>
        </p:txBody>
      </p:sp>
      <p:pic>
        <p:nvPicPr>
          <p:cNvPr id="30" name="Picture 23" descr="wireless access point"/>
          <p:cNvPicPr>
            <a:picLocks noChangeAspect="1" noChangeArrowheads="1"/>
          </p:cNvPicPr>
          <p:nvPr/>
        </p:nvPicPr>
        <p:blipFill>
          <a:blip r:embed="rId5" cstate="print"/>
          <a:srcRect/>
          <a:stretch>
            <a:fillRect/>
          </a:stretch>
        </p:blipFill>
        <p:spPr bwMode="auto">
          <a:xfrm>
            <a:off x="3402053" y="3587489"/>
            <a:ext cx="266700" cy="534987"/>
          </a:xfrm>
          <a:prstGeom prst="rect">
            <a:avLst/>
          </a:prstGeom>
          <a:noFill/>
          <a:ln w="9525">
            <a:noFill/>
            <a:miter lim="800000"/>
            <a:headEnd/>
            <a:tailEnd/>
          </a:ln>
        </p:spPr>
      </p:pic>
      <p:sp>
        <p:nvSpPr>
          <p:cNvPr id="34" name="Freeform 20"/>
          <p:cNvSpPr/>
          <p:nvPr/>
        </p:nvSpPr>
        <p:spPr bwMode="auto">
          <a:xfrm rot="5400000" flipH="1">
            <a:off x="3091770" y="3409607"/>
            <a:ext cx="1008758" cy="53770"/>
          </a:xfrm>
          <a:custGeom>
            <a:avLst/>
            <a:gdLst>
              <a:gd name="T0" fmla="*/ 0 w 1824"/>
              <a:gd name="T1" fmla="*/ 111125 h 96"/>
              <a:gd name="T2" fmla="*/ 649204 w 1824"/>
              <a:gd name="T3" fmla="*/ 0 h 96"/>
              <a:gd name="T4" fmla="*/ 1233488 w 1824"/>
              <a:gd name="T5" fmla="*/ 111125 h 96"/>
              <a:gd name="T6" fmla="*/ 0 60000 65536"/>
              <a:gd name="T7" fmla="*/ 0 60000 65536"/>
              <a:gd name="T8" fmla="*/ 0 60000 65536"/>
            </a:gdLst>
            <a:ahLst/>
            <a:cxnLst>
              <a:cxn ang="T6">
                <a:pos x="T0" y="T1"/>
              </a:cxn>
              <a:cxn ang="T7">
                <a:pos x="T2" y="T3"/>
              </a:cxn>
              <a:cxn ang="T8">
                <a:pos x="T4" y="T5"/>
              </a:cxn>
            </a:cxnLst>
            <a:rect l="0" t="0" r="r" b="b"/>
            <a:pathLst>
              <a:path w="1824" h="96">
                <a:moveTo>
                  <a:pt x="0" y="96"/>
                </a:moveTo>
                <a:cubicBezTo>
                  <a:pt x="328" y="48"/>
                  <a:pt x="656" y="0"/>
                  <a:pt x="960" y="0"/>
                </a:cubicBezTo>
                <a:cubicBezTo>
                  <a:pt x="1264" y="0"/>
                  <a:pt x="1544" y="48"/>
                  <a:pt x="1824" y="96"/>
                </a:cubicBezTo>
              </a:path>
            </a:pathLst>
          </a:custGeom>
          <a:noFill/>
          <a:ln w="38100" cap="flat" cmpd="sng">
            <a:solidFill>
              <a:srgbClr val="FF0000"/>
            </a:solidFill>
            <a:prstDash val="dash"/>
            <a:round/>
            <a:headEnd type="none" w="med" len="med"/>
            <a:tailEnd type="triangle" w="med" len="med"/>
          </a:ln>
          <a:effectLst/>
        </p:spPr>
        <p:txBody>
          <a:bodyPr wrap="square">
            <a:spAutoFit/>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171"/>
                                        </p:tgtEl>
                                        <p:attrNameLst>
                                          <p:attrName>style.visibility</p:attrName>
                                        </p:attrNameLst>
                                      </p:cBhvr>
                                      <p:to>
                                        <p:strVal val="visible"/>
                                      </p:to>
                                    </p:set>
                                    <p:animEffect transition="in" filter="blinds(horizontal)">
                                      <p:cBhvr>
                                        <p:cTn id="7" dur="500"/>
                                        <p:tgtEl>
                                          <p:spTgt spid="6171"/>
                                        </p:tgtEl>
                                      </p:cBhvr>
                                    </p:animEffect>
                                  </p:childTnLst>
                                </p:cTn>
                              </p:par>
                              <p:par>
                                <p:cTn id="8" presetID="3" presetClass="entr" presetSubtype="10" fill="hold" nodeType="withEffect">
                                  <p:stCondLst>
                                    <p:cond delay="0"/>
                                  </p:stCondLst>
                                  <p:childTnLst>
                                    <p:set>
                                      <p:cBhvr>
                                        <p:cTn id="9" dur="1" fill="hold">
                                          <p:stCondLst>
                                            <p:cond delay="0"/>
                                          </p:stCondLst>
                                        </p:cTn>
                                        <p:tgtEl>
                                          <p:spTgt spid="6170"/>
                                        </p:tgtEl>
                                        <p:attrNameLst>
                                          <p:attrName>style.visibility</p:attrName>
                                        </p:attrNameLst>
                                      </p:cBhvr>
                                      <p:to>
                                        <p:strVal val="visible"/>
                                      </p:to>
                                    </p:set>
                                    <p:animEffect transition="in" filter="blinds(horizontal)">
                                      <p:cBhvr>
                                        <p:cTn id="10" dur="500"/>
                                        <p:tgtEl>
                                          <p:spTgt spid="617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162"/>
                                        </p:tgtEl>
                                        <p:attrNameLst>
                                          <p:attrName>style.visibility</p:attrName>
                                        </p:attrNameLst>
                                      </p:cBhvr>
                                      <p:to>
                                        <p:strVal val="visible"/>
                                      </p:to>
                                    </p:set>
                                    <p:animEffect transition="in" filter="blinds(horizontal)">
                                      <p:cBhvr>
                                        <p:cTn id="13" dur="500"/>
                                        <p:tgtEl>
                                          <p:spTgt spid="6162"/>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6166"/>
                                        </p:tgtEl>
                                        <p:attrNameLst>
                                          <p:attrName>style.visibility</p:attrName>
                                        </p:attrNameLst>
                                      </p:cBhvr>
                                      <p:to>
                                        <p:strVal val="visible"/>
                                      </p:to>
                                    </p:set>
                                    <p:animEffect transition="in" filter="blinds(horizontal)">
                                      <p:cBhvr>
                                        <p:cTn id="17" dur="500"/>
                                        <p:tgtEl>
                                          <p:spTgt spid="6166"/>
                                        </p:tgtEl>
                                      </p:cBhvr>
                                    </p:animEffect>
                                  </p:childTnLst>
                                </p:cTn>
                              </p:par>
                              <p:par>
                                <p:cTn id="18" presetID="3" presetClass="entr" presetSubtype="10" fill="hold" nodeType="withEffect">
                                  <p:stCondLst>
                                    <p:cond delay="0"/>
                                  </p:stCondLst>
                                  <p:childTnLst>
                                    <p:set>
                                      <p:cBhvr>
                                        <p:cTn id="19" dur="1" fill="hold">
                                          <p:stCondLst>
                                            <p:cond delay="0"/>
                                          </p:stCondLst>
                                        </p:cTn>
                                        <p:tgtEl>
                                          <p:spTgt spid="6169"/>
                                        </p:tgtEl>
                                        <p:attrNameLst>
                                          <p:attrName>style.visibility</p:attrName>
                                        </p:attrNameLst>
                                      </p:cBhvr>
                                      <p:to>
                                        <p:strVal val="visible"/>
                                      </p:to>
                                    </p:set>
                                    <p:animEffect transition="in" filter="blinds(horizontal)">
                                      <p:cBhvr>
                                        <p:cTn id="20" dur="500"/>
                                        <p:tgtEl>
                                          <p:spTgt spid="616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163"/>
                                        </p:tgtEl>
                                        <p:attrNameLst>
                                          <p:attrName>style.visibility</p:attrName>
                                        </p:attrNameLst>
                                      </p:cBhvr>
                                      <p:to>
                                        <p:strVal val="visible"/>
                                      </p:to>
                                    </p:set>
                                    <p:animEffect transition="in" filter="blinds(horizontal)">
                                      <p:cBhvr>
                                        <p:cTn id="23" dur="500"/>
                                        <p:tgtEl>
                                          <p:spTgt spid="6163"/>
                                        </p:tgtEl>
                                      </p:cBhvr>
                                    </p:animEffect>
                                  </p:childTnLst>
                                </p:cTn>
                              </p:par>
                              <p:par>
                                <p:cTn id="24" presetID="3" presetClass="entr" presetSubtype="10" fill="hold" nodeType="withEffect">
                                  <p:stCondLst>
                                    <p:cond delay="0"/>
                                  </p:stCondLst>
                                  <p:childTnLst>
                                    <p:set>
                                      <p:cBhvr>
                                        <p:cTn id="25" dur="1" fill="hold">
                                          <p:stCondLst>
                                            <p:cond delay="0"/>
                                          </p:stCondLst>
                                        </p:cTn>
                                        <p:tgtEl>
                                          <p:spTgt spid="6165"/>
                                        </p:tgtEl>
                                        <p:attrNameLst>
                                          <p:attrName>style.visibility</p:attrName>
                                        </p:attrNameLst>
                                      </p:cBhvr>
                                      <p:to>
                                        <p:strVal val="visible"/>
                                      </p:to>
                                    </p:set>
                                    <p:animEffect transition="in" filter="blinds(horizontal)">
                                      <p:cBhvr>
                                        <p:cTn id="26" dur="500"/>
                                        <p:tgtEl>
                                          <p:spTgt spid="6165"/>
                                        </p:tgtEl>
                                      </p:cBhvr>
                                    </p:animEffect>
                                  </p:childTnLst>
                                </p:cTn>
                              </p:par>
                              <p:par>
                                <p:cTn id="27" presetID="3" presetClass="entr" presetSubtype="10" fill="hold" nodeType="withEffect">
                                  <p:stCondLst>
                                    <p:cond delay="0"/>
                                  </p:stCondLst>
                                  <p:childTnLst>
                                    <p:set>
                                      <p:cBhvr>
                                        <p:cTn id="28" dur="1" fill="hold">
                                          <p:stCondLst>
                                            <p:cond delay="0"/>
                                          </p:stCondLst>
                                        </p:cTn>
                                        <p:tgtEl>
                                          <p:spTgt spid="6159"/>
                                        </p:tgtEl>
                                        <p:attrNameLst>
                                          <p:attrName>style.visibility</p:attrName>
                                        </p:attrNameLst>
                                      </p:cBhvr>
                                      <p:to>
                                        <p:strVal val="visible"/>
                                      </p:to>
                                    </p:set>
                                    <p:animEffect transition="in" filter="blinds(horizontal)">
                                      <p:cBhvr>
                                        <p:cTn id="29" dur="500"/>
                                        <p:tgtEl>
                                          <p:spTgt spid="6159"/>
                                        </p:tgtEl>
                                      </p:cBhvr>
                                    </p:animEffect>
                                  </p:childTnLst>
                                </p:cTn>
                              </p:par>
                              <p:par>
                                <p:cTn id="30" presetID="3" presetClass="entr" presetSubtype="1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blinds(horizontal)">
                                      <p:cBhvr>
                                        <p:cTn id="35" dur="500"/>
                                        <p:tgtEl>
                                          <p:spTgt spid="34"/>
                                        </p:tgtEl>
                                      </p:cBhvr>
                                    </p:animEffect>
                                  </p:childTnLst>
                                </p:cTn>
                              </p:par>
                              <p:par>
                                <p:cTn id="36" presetID="3" presetClass="entr" presetSubtype="10" fill="hold" nodeType="withEffect">
                                  <p:stCondLst>
                                    <p:cond delay="0"/>
                                  </p:stCondLst>
                                  <p:childTnLst>
                                    <p:set>
                                      <p:cBhvr>
                                        <p:cTn id="37" dur="1" fill="hold">
                                          <p:stCondLst>
                                            <p:cond delay="0"/>
                                          </p:stCondLst>
                                        </p:cTn>
                                        <p:tgtEl>
                                          <p:spTgt spid="6167"/>
                                        </p:tgtEl>
                                        <p:attrNameLst>
                                          <p:attrName>style.visibility</p:attrName>
                                        </p:attrNameLst>
                                      </p:cBhvr>
                                      <p:to>
                                        <p:strVal val="visible"/>
                                      </p:to>
                                    </p:set>
                                    <p:animEffect transition="in" filter="blinds(horizontal)">
                                      <p:cBhvr>
                                        <p:cTn id="38" dur="500"/>
                                        <p:tgtEl>
                                          <p:spTgt spid="6167"/>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6164"/>
                                        </p:tgtEl>
                                        <p:attrNameLst>
                                          <p:attrName>style.visibility</p:attrName>
                                        </p:attrNameLst>
                                      </p:cBhvr>
                                      <p:to>
                                        <p:strVal val="visible"/>
                                      </p:to>
                                    </p:set>
                                    <p:animEffect transition="in" filter="blinds(horizontal)">
                                      <p:cBhvr>
                                        <p:cTn id="41" dur="500"/>
                                        <p:tgtEl>
                                          <p:spTgt spid="616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6161"/>
                                        </p:tgtEl>
                                        <p:attrNameLst>
                                          <p:attrName>style.visibility</p:attrName>
                                        </p:attrNameLst>
                                      </p:cBhvr>
                                      <p:to>
                                        <p:strVal val="visible"/>
                                      </p:to>
                                    </p:set>
                                    <p:animEffect transition="in" filter="blinds(horizontal)">
                                      <p:cBhvr>
                                        <p:cTn id="44" dur="500"/>
                                        <p:tgtEl>
                                          <p:spTgt spid="6161"/>
                                        </p:tgtEl>
                                      </p:cBhvr>
                                    </p:animEffect>
                                  </p:childTnLst>
                                </p:cTn>
                              </p:par>
                              <p:par>
                                <p:cTn id="45" presetID="3" presetClass="entr" presetSubtype="10" fill="hold" nodeType="withEffect">
                                  <p:stCondLst>
                                    <p:cond delay="0"/>
                                  </p:stCondLst>
                                  <p:childTnLst>
                                    <p:set>
                                      <p:cBhvr>
                                        <p:cTn id="46" dur="1" fill="hold">
                                          <p:stCondLst>
                                            <p:cond delay="0"/>
                                          </p:stCondLst>
                                        </p:cTn>
                                        <p:tgtEl>
                                          <p:spTgt spid="6168"/>
                                        </p:tgtEl>
                                        <p:attrNameLst>
                                          <p:attrName>style.visibility</p:attrName>
                                        </p:attrNameLst>
                                      </p:cBhvr>
                                      <p:to>
                                        <p:strVal val="visible"/>
                                      </p:to>
                                    </p:set>
                                    <p:animEffect transition="in" filter="blinds(horizontal)">
                                      <p:cBhvr>
                                        <p:cTn id="47" dur="500"/>
                                        <p:tgtEl>
                                          <p:spTgt spid="616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6154"/>
                                        </p:tgtEl>
                                        <p:attrNameLst>
                                          <p:attrName>style.visibility</p:attrName>
                                        </p:attrNameLst>
                                      </p:cBhvr>
                                      <p:to>
                                        <p:strVal val="visible"/>
                                      </p:to>
                                    </p:set>
                                    <p:animEffect transition="in" filter="blinds(horizontal)">
                                      <p:cBhvr>
                                        <p:cTn id="50" dur="500"/>
                                        <p:tgtEl>
                                          <p:spTgt spid="6154"/>
                                        </p:tgtEl>
                                      </p:cBhvr>
                                    </p:animEffect>
                                  </p:childTnLst>
                                </p:cTn>
                              </p:par>
                            </p:childTnLst>
                          </p:cTn>
                        </p:par>
                        <p:par>
                          <p:cTn id="51" fill="hold">
                            <p:stCondLst>
                              <p:cond delay="1000"/>
                            </p:stCondLst>
                            <p:childTnLst>
                              <p:par>
                                <p:cTn id="52" presetID="3" presetClass="entr" presetSubtype="10" fill="hold" nodeType="afterEffect">
                                  <p:stCondLst>
                                    <p:cond delay="0"/>
                                  </p:stCondLst>
                                  <p:childTnLst>
                                    <p:set>
                                      <p:cBhvr>
                                        <p:cTn id="53" dur="1" fill="hold">
                                          <p:stCondLst>
                                            <p:cond delay="0"/>
                                          </p:stCondLst>
                                        </p:cTn>
                                        <p:tgtEl>
                                          <p:spTgt spid="6174"/>
                                        </p:tgtEl>
                                        <p:attrNameLst>
                                          <p:attrName>style.visibility</p:attrName>
                                        </p:attrNameLst>
                                      </p:cBhvr>
                                      <p:to>
                                        <p:strVal val="visible"/>
                                      </p:to>
                                    </p:set>
                                    <p:animEffect transition="in" filter="blinds(horizontal)">
                                      <p:cBhvr>
                                        <p:cTn id="54" dur="500"/>
                                        <p:tgtEl>
                                          <p:spTgt spid="6174"/>
                                        </p:tgtEl>
                                      </p:cBhvr>
                                    </p:animEffect>
                                  </p:childTnLst>
                                </p:cTn>
                              </p:par>
                            </p:childTnLst>
                          </p:cTn>
                        </p:par>
                        <p:par>
                          <p:cTn id="55" fill="hold">
                            <p:stCondLst>
                              <p:cond delay="1500"/>
                            </p:stCondLst>
                            <p:childTnLst>
                              <p:par>
                                <p:cTn id="56" presetID="22" presetClass="entr" presetSubtype="1" fill="hold" grpId="0" nodeType="afterEffect">
                                  <p:stCondLst>
                                    <p:cond delay="0"/>
                                  </p:stCondLst>
                                  <p:childTnLst>
                                    <p:set>
                                      <p:cBhvr>
                                        <p:cTn id="57" dur="1" fill="hold">
                                          <p:stCondLst>
                                            <p:cond delay="0"/>
                                          </p:stCondLst>
                                        </p:cTn>
                                        <p:tgtEl>
                                          <p:spTgt spid="6176"/>
                                        </p:tgtEl>
                                        <p:attrNameLst>
                                          <p:attrName>style.visibility</p:attrName>
                                        </p:attrNameLst>
                                      </p:cBhvr>
                                      <p:to>
                                        <p:strVal val="visible"/>
                                      </p:to>
                                    </p:set>
                                    <p:animEffect transition="in" filter="wipe(up)">
                                      <p:cBhvr>
                                        <p:cTn id="58" dur="500"/>
                                        <p:tgtEl>
                                          <p:spTgt spid="6176"/>
                                        </p:tgtEl>
                                      </p:cBhvr>
                                    </p:animEffect>
                                  </p:childTnLst>
                                </p:cTn>
                              </p:par>
                            </p:childTnLst>
                          </p:cTn>
                        </p:par>
                        <p:par>
                          <p:cTn id="59" fill="hold">
                            <p:stCondLst>
                              <p:cond delay="2000"/>
                            </p:stCondLst>
                            <p:childTnLst>
                              <p:par>
                                <p:cTn id="60" presetID="22" presetClass="entr" presetSubtype="1" fill="hold" grpId="0" nodeType="afterEffect">
                                  <p:stCondLst>
                                    <p:cond delay="0"/>
                                  </p:stCondLst>
                                  <p:childTnLst>
                                    <p:set>
                                      <p:cBhvr>
                                        <p:cTn id="61" dur="1" fill="hold">
                                          <p:stCondLst>
                                            <p:cond delay="0"/>
                                          </p:stCondLst>
                                        </p:cTn>
                                        <p:tgtEl>
                                          <p:spTgt spid="6153"/>
                                        </p:tgtEl>
                                        <p:attrNameLst>
                                          <p:attrName>style.visibility</p:attrName>
                                        </p:attrNameLst>
                                      </p:cBhvr>
                                      <p:to>
                                        <p:strVal val="visible"/>
                                      </p:to>
                                    </p:set>
                                    <p:animEffect transition="in" filter="wipe(up)">
                                      <p:cBhvr>
                                        <p:cTn id="62" dur="500"/>
                                        <p:tgtEl>
                                          <p:spTgt spid="6153"/>
                                        </p:tgtEl>
                                      </p:cBhvr>
                                    </p:animEffect>
                                  </p:childTnLst>
                                </p:cTn>
                              </p:par>
                            </p:childTnLst>
                          </p:cTn>
                        </p:par>
                        <p:par>
                          <p:cTn id="63" fill="hold">
                            <p:stCondLst>
                              <p:cond delay="2500"/>
                            </p:stCondLst>
                            <p:childTnLst>
                              <p:par>
                                <p:cTn id="64" presetID="22" presetClass="entr" presetSubtype="1" fill="hold" grpId="0" nodeType="afterEffect">
                                  <p:stCondLst>
                                    <p:cond delay="0"/>
                                  </p:stCondLst>
                                  <p:childTnLst>
                                    <p:set>
                                      <p:cBhvr>
                                        <p:cTn id="65" dur="1" fill="hold">
                                          <p:stCondLst>
                                            <p:cond delay="0"/>
                                          </p:stCondLst>
                                        </p:cTn>
                                        <p:tgtEl>
                                          <p:spTgt spid="6155"/>
                                        </p:tgtEl>
                                        <p:attrNameLst>
                                          <p:attrName>style.visibility</p:attrName>
                                        </p:attrNameLst>
                                      </p:cBhvr>
                                      <p:to>
                                        <p:strVal val="visible"/>
                                      </p:to>
                                    </p:set>
                                    <p:animEffect transition="in" filter="wipe(up)">
                                      <p:cBhvr>
                                        <p:cTn id="66" dur="500"/>
                                        <p:tgtEl>
                                          <p:spTgt spid="6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animBg="1"/>
      <p:bldP spid="6154" grpId="0" animBg="1"/>
      <p:bldP spid="6155" grpId="0" animBg="1"/>
      <p:bldP spid="6161" grpId="0" animBg="1"/>
      <p:bldP spid="6162" grpId="0" animBg="1"/>
      <p:bldP spid="6163" grpId="0" animBg="1"/>
      <p:bldP spid="6164" grpId="0" animBg="1"/>
      <p:bldP spid="6176"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3</a:t>
            </a:r>
            <a:r>
              <a:rPr lang="zh-CN" altLang="en-US" dirty="0" smtClean="0">
                <a:sym typeface="+mn-ea"/>
              </a:rPr>
              <a:t>、无线传感器网络的体系结构</a:t>
            </a:r>
            <a:endParaRPr lang="zh-CN" altLang="en-US" dirty="0"/>
          </a:p>
        </p:txBody>
      </p:sp>
      <p:sp>
        <p:nvSpPr>
          <p:cNvPr id="1444871" name="AutoShape 7"/>
          <p:cNvSpPr>
            <a:spLocks noChangeArrowheads="1"/>
          </p:cNvSpPr>
          <p:nvPr/>
        </p:nvSpPr>
        <p:spPr bwMode="auto">
          <a:xfrm>
            <a:off x="719668" y="2420938"/>
            <a:ext cx="1151467" cy="3167062"/>
          </a:xfrm>
          <a:prstGeom prst="can">
            <a:avLst>
              <a:gd name="adj" fmla="val 38608"/>
            </a:avLst>
          </a:prstGeom>
          <a:gradFill rotWithShape="1">
            <a:gsLst>
              <a:gs pos="0">
                <a:srgbClr val="00CCFF"/>
              </a:gs>
              <a:gs pos="50000">
                <a:srgbClr val="FFFFFF"/>
              </a:gs>
              <a:gs pos="100000">
                <a:srgbClr val="00CCFF"/>
              </a:gs>
            </a:gsLst>
            <a:lin ang="0" scaled="1"/>
          </a:gradFill>
          <a:ln w="9525">
            <a:solidFill>
              <a:srgbClr val="000000"/>
            </a:solidFill>
            <a:round/>
          </a:ln>
        </p:spPr>
        <p:txBody>
          <a:bodyPr wrap="none" anchor="ctr"/>
          <a:lstStyle/>
          <a:p>
            <a:endParaRPr lang="zh-CN" altLang="en-US"/>
          </a:p>
        </p:txBody>
      </p:sp>
      <p:sp>
        <p:nvSpPr>
          <p:cNvPr id="1444875" name="Text Box 11"/>
          <p:cNvSpPr txBox="1">
            <a:spLocks noChangeArrowheads="1"/>
          </p:cNvSpPr>
          <p:nvPr/>
        </p:nvSpPr>
        <p:spPr bwMode="auto">
          <a:xfrm>
            <a:off x="1062966" y="2928938"/>
            <a:ext cx="615553" cy="2447925"/>
          </a:xfrm>
          <a:prstGeom prst="rect">
            <a:avLst/>
          </a:prstGeom>
          <a:noFill/>
          <a:ln w="9525" algn="ctr">
            <a:noFill/>
            <a:miter lim="800000"/>
          </a:ln>
        </p:spPr>
        <p:txBody>
          <a:bodyPr vert="eaVert">
            <a:spAutoFit/>
          </a:bodyPr>
          <a:lstStyle/>
          <a:p>
            <a:pPr>
              <a:spcBef>
                <a:spcPct val="50000"/>
              </a:spcBef>
            </a:pPr>
            <a:r>
              <a:rPr lang="zh-CN" altLang="en-US" sz="2800" b="1">
                <a:solidFill>
                  <a:srgbClr val="002060"/>
                </a:solidFill>
                <a:latin typeface="微软雅黑" panose="020B0503020204020204" pitchFamily="34" charset="-122"/>
                <a:ea typeface="微软雅黑" panose="020B0503020204020204" pitchFamily="34" charset="-122"/>
                <a:cs typeface="汉仪超粗宋简"/>
              </a:rPr>
              <a:t>无 线 网 络</a:t>
            </a:r>
            <a:endParaRPr lang="zh-CN" altLang="en-US" sz="2800" b="1">
              <a:solidFill>
                <a:srgbClr val="002060"/>
              </a:solidFill>
              <a:latin typeface="微软雅黑" panose="020B0503020204020204" pitchFamily="34" charset="-122"/>
              <a:ea typeface="微软雅黑" panose="020B0503020204020204" pitchFamily="34" charset="-122"/>
              <a:cs typeface="汉仪超粗宋简"/>
            </a:endParaRPr>
          </a:p>
        </p:txBody>
      </p:sp>
      <p:sp>
        <p:nvSpPr>
          <p:cNvPr id="1444881" name="Oval 17"/>
          <p:cNvSpPr>
            <a:spLocks noChangeArrowheads="1"/>
          </p:cNvSpPr>
          <p:nvPr/>
        </p:nvSpPr>
        <p:spPr bwMode="auto">
          <a:xfrm rot="-137700">
            <a:off x="2707217" y="1982791"/>
            <a:ext cx="3647016" cy="1582737"/>
          </a:xfrm>
          <a:prstGeom prst="ellipse">
            <a:avLst/>
          </a:prstGeom>
          <a:gradFill rotWithShape="1">
            <a:gsLst>
              <a:gs pos="0">
                <a:srgbClr val="00FFFF"/>
              </a:gs>
              <a:gs pos="50000">
                <a:srgbClr val="FFFFFF"/>
              </a:gs>
              <a:gs pos="100000">
                <a:srgbClr val="00FFFF"/>
              </a:gs>
            </a:gsLst>
            <a:lin ang="5400000" scaled="1"/>
          </a:gradFill>
          <a:ln w="9525">
            <a:round/>
          </a:ln>
          <a:scene3d>
            <a:camera prst="legacyObliqueTopLeft"/>
            <a:lightRig rig="legacyFlat3" dir="t"/>
          </a:scene3d>
          <a:sp3d extrusionH="430200" prstMaterial="legacyMatte">
            <a:bevelT w="13500" h="13500" prst="angle"/>
            <a:bevelB w="13500" h="13500" prst="angle"/>
            <a:extrusionClr>
              <a:srgbClr val="00FFFF"/>
            </a:extrusionClr>
          </a:sp3d>
        </p:spPr>
        <p:txBody>
          <a:bodyPr wrap="none" anchor="ctr">
            <a:flatTx/>
          </a:bodyPr>
          <a:lstStyle/>
          <a:p>
            <a:endParaRPr lang="zh-CN" altLang="en-US"/>
          </a:p>
        </p:txBody>
      </p:sp>
      <p:sp>
        <p:nvSpPr>
          <p:cNvPr id="1444885" name="Text Box 21"/>
          <p:cNvSpPr txBox="1">
            <a:spLocks noChangeArrowheads="1"/>
          </p:cNvSpPr>
          <p:nvPr/>
        </p:nvSpPr>
        <p:spPr bwMode="auto">
          <a:xfrm>
            <a:off x="3048000" y="2476500"/>
            <a:ext cx="2741295" cy="521970"/>
          </a:xfrm>
          <a:prstGeom prst="rect">
            <a:avLst/>
          </a:prstGeom>
          <a:noFill/>
          <a:ln w="9525" algn="ctr">
            <a:noFill/>
            <a:miter lim="800000"/>
          </a:ln>
        </p:spPr>
        <p:txBody>
          <a:bodyPr wrap="square">
            <a:spAutoFit/>
          </a:bodyPr>
          <a:lstStyle/>
          <a:p>
            <a:pPr algn="ctr">
              <a:spcBef>
                <a:spcPct val="50000"/>
              </a:spcBef>
            </a:pPr>
            <a:r>
              <a:rPr lang="zh-CN" altLang="en-US" sz="2800" b="1" dirty="0">
                <a:solidFill>
                  <a:srgbClr val="002060"/>
                </a:solidFill>
                <a:latin typeface="微软雅黑" panose="020B0503020204020204" pitchFamily="34" charset="-122"/>
                <a:ea typeface="微软雅黑" panose="020B0503020204020204" pitchFamily="34" charset="-122"/>
                <a:cs typeface="汉仪超粗宋简"/>
              </a:rPr>
              <a:t>有基础设施网</a:t>
            </a:r>
            <a:endParaRPr lang="zh-CN" altLang="en-US" sz="2800" b="1" dirty="0">
              <a:solidFill>
                <a:srgbClr val="002060"/>
              </a:solidFill>
              <a:latin typeface="微软雅黑" panose="020B0503020204020204" pitchFamily="34" charset="-122"/>
              <a:ea typeface="微软雅黑" panose="020B0503020204020204" pitchFamily="34" charset="-122"/>
              <a:cs typeface="汉仪超粗宋简"/>
            </a:endParaRPr>
          </a:p>
        </p:txBody>
      </p:sp>
      <p:sp>
        <p:nvSpPr>
          <p:cNvPr id="1444886" name="Oval 22"/>
          <p:cNvSpPr>
            <a:spLocks noChangeArrowheads="1"/>
          </p:cNvSpPr>
          <p:nvPr/>
        </p:nvSpPr>
        <p:spPr bwMode="auto">
          <a:xfrm rot="-137700">
            <a:off x="2832102" y="4367216"/>
            <a:ext cx="3647017" cy="1582737"/>
          </a:xfrm>
          <a:prstGeom prst="ellipse">
            <a:avLst/>
          </a:prstGeom>
          <a:gradFill rotWithShape="1">
            <a:gsLst>
              <a:gs pos="0">
                <a:srgbClr val="00FFFF"/>
              </a:gs>
              <a:gs pos="50000">
                <a:srgbClr val="FFFFFF"/>
              </a:gs>
              <a:gs pos="100000">
                <a:srgbClr val="00FFFF"/>
              </a:gs>
            </a:gsLst>
            <a:lin ang="5400000" scaled="1"/>
          </a:gradFill>
          <a:ln w="9525">
            <a:round/>
          </a:ln>
          <a:scene3d>
            <a:camera prst="legacyObliqueTopLeft"/>
            <a:lightRig rig="legacyFlat3" dir="t"/>
          </a:scene3d>
          <a:sp3d extrusionH="430200" prstMaterial="legacyMatte">
            <a:bevelT w="13500" h="13500" prst="angle"/>
            <a:bevelB w="13500" h="13500" prst="angle"/>
            <a:extrusionClr>
              <a:srgbClr val="00FFFF"/>
            </a:extrusionClr>
          </a:sp3d>
        </p:spPr>
        <p:txBody>
          <a:bodyPr wrap="none" anchor="ctr">
            <a:flatTx/>
          </a:bodyPr>
          <a:lstStyle/>
          <a:p>
            <a:endParaRPr lang="zh-CN" altLang="en-US"/>
          </a:p>
        </p:txBody>
      </p:sp>
      <p:sp>
        <p:nvSpPr>
          <p:cNvPr id="1444887" name="Text Box 23"/>
          <p:cNvSpPr txBox="1">
            <a:spLocks noChangeArrowheads="1"/>
          </p:cNvSpPr>
          <p:nvPr/>
        </p:nvSpPr>
        <p:spPr bwMode="auto">
          <a:xfrm>
            <a:off x="3020695" y="4905375"/>
            <a:ext cx="2886075" cy="521970"/>
          </a:xfrm>
          <a:prstGeom prst="rect">
            <a:avLst/>
          </a:prstGeom>
          <a:noFill/>
          <a:ln w="9525" algn="ctr">
            <a:noFill/>
            <a:miter lim="800000"/>
          </a:ln>
        </p:spPr>
        <p:txBody>
          <a:bodyPr wrap="square">
            <a:spAutoFit/>
          </a:bodyPr>
          <a:lstStyle/>
          <a:p>
            <a:pPr algn="ctr">
              <a:spcBef>
                <a:spcPct val="50000"/>
              </a:spcBef>
            </a:pPr>
            <a:r>
              <a:rPr lang="zh-CN" altLang="en-US" sz="2800" b="1">
                <a:solidFill>
                  <a:srgbClr val="002060"/>
                </a:solidFill>
                <a:latin typeface="微软雅黑" panose="020B0503020204020204" pitchFamily="34" charset="-122"/>
                <a:ea typeface="微软雅黑" panose="020B0503020204020204" pitchFamily="34" charset="-122"/>
                <a:cs typeface="汉仪超粗宋简"/>
              </a:rPr>
              <a:t>无基础设施网</a:t>
            </a:r>
            <a:endParaRPr lang="zh-CN" altLang="en-US" sz="2800" b="1">
              <a:solidFill>
                <a:srgbClr val="002060"/>
              </a:solidFill>
              <a:latin typeface="微软雅黑" panose="020B0503020204020204" pitchFamily="34" charset="-122"/>
              <a:ea typeface="微软雅黑" panose="020B0503020204020204" pitchFamily="34" charset="-122"/>
              <a:cs typeface="汉仪超粗宋简"/>
            </a:endParaRPr>
          </a:p>
        </p:txBody>
      </p:sp>
      <p:sp>
        <p:nvSpPr>
          <p:cNvPr id="1444889" name="AutoShape 25"/>
          <p:cNvSpPr>
            <a:spLocks noChangeArrowheads="1"/>
          </p:cNvSpPr>
          <p:nvPr/>
        </p:nvSpPr>
        <p:spPr bwMode="auto">
          <a:xfrm>
            <a:off x="6864351" y="3795716"/>
            <a:ext cx="4056185" cy="936625"/>
          </a:xfrm>
          <a:prstGeom prst="roundRect">
            <a:avLst>
              <a:gd name="adj" fmla="val 16667"/>
            </a:avLst>
          </a:prstGeom>
          <a:gradFill rotWithShape="1">
            <a:gsLst>
              <a:gs pos="0">
                <a:srgbClr val="FFCC00"/>
              </a:gs>
              <a:gs pos="50000">
                <a:srgbClr val="FFFFFF"/>
              </a:gs>
              <a:gs pos="100000">
                <a:srgbClr val="FFCC00"/>
              </a:gs>
            </a:gsLst>
            <a:lin ang="5400000" scaled="1"/>
          </a:gradFill>
          <a:ln w="9525">
            <a:round/>
          </a:ln>
          <a:scene3d>
            <a:camera prst="legacyObliqueTopRight"/>
            <a:lightRig rig="legacyFlat3" dir="b"/>
          </a:scene3d>
          <a:sp3d extrusionH="4302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444890" name="Text Box 26"/>
          <p:cNvSpPr txBox="1">
            <a:spLocks noChangeArrowheads="1"/>
          </p:cNvSpPr>
          <p:nvPr/>
        </p:nvSpPr>
        <p:spPr bwMode="auto">
          <a:xfrm>
            <a:off x="7107769" y="4048128"/>
            <a:ext cx="4703233" cy="521970"/>
          </a:xfrm>
          <a:prstGeom prst="rect">
            <a:avLst/>
          </a:prstGeom>
          <a:noFill/>
          <a:ln w="9525" algn="ctr">
            <a:noFill/>
            <a:miter lim="800000"/>
          </a:ln>
        </p:spPr>
        <p:txBody>
          <a:bodyPr>
            <a:spAutoFit/>
          </a:bodyPr>
          <a:lstStyle/>
          <a:p>
            <a:pPr>
              <a:spcBef>
                <a:spcPct val="50000"/>
              </a:spcBef>
            </a:pPr>
            <a:r>
              <a:rPr lang="zh-CN" altLang="en-US" sz="2800" b="1">
                <a:solidFill>
                  <a:srgbClr val="002060"/>
                </a:solidFill>
                <a:latin typeface="微软雅黑" panose="020B0503020204020204" pitchFamily="34" charset="-122"/>
                <a:ea typeface="微软雅黑" panose="020B0503020204020204" pitchFamily="34" charset="-122"/>
                <a:cs typeface="汉仪超粗宋简"/>
              </a:rPr>
              <a:t>移动</a:t>
            </a:r>
            <a:r>
              <a:rPr lang="en-US" altLang="zh-CN" sz="2800" b="1">
                <a:solidFill>
                  <a:srgbClr val="002060"/>
                </a:solidFill>
                <a:latin typeface="微软雅黑" panose="020B0503020204020204" pitchFamily="34" charset="-122"/>
                <a:ea typeface="微软雅黑" panose="020B0503020204020204" pitchFamily="34" charset="-122"/>
                <a:cs typeface="汉仪超粗宋简"/>
              </a:rPr>
              <a:t>Ad hoc</a:t>
            </a:r>
            <a:r>
              <a:rPr lang="zh-CN" altLang="en-US" sz="2800" b="1">
                <a:solidFill>
                  <a:srgbClr val="002060"/>
                </a:solidFill>
                <a:latin typeface="微软雅黑" panose="020B0503020204020204" pitchFamily="34" charset="-122"/>
                <a:ea typeface="微软雅黑" panose="020B0503020204020204" pitchFamily="34" charset="-122"/>
                <a:cs typeface="汉仪超粗宋简"/>
              </a:rPr>
              <a:t>网络</a:t>
            </a:r>
            <a:endParaRPr lang="zh-CN" altLang="en-US" sz="2800" b="1">
              <a:solidFill>
                <a:srgbClr val="002060"/>
              </a:solidFill>
              <a:latin typeface="微软雅黑" panose="020B0503020204020204" pitchFamily="34" charset="-122"/>
              <a:ea typeface="微软雅黑" panose="020B0503020204020204" pitchFamily="34" charset="-122"/>
              <a:cs typeface="汉仪超粗宋简"/>
            </a:endParaRPr>
          </a:p>
        </p:txBody>
      </p:sp>
      <p:sp>
        <p:nvSpPr>
          <p:cNvPr id="1444891" name="AutoShape 27"/>
          <p:cNvSpPr>
            <a:spLocks noChangeArrowheads="1"/>
          </p:cNvSpPr>
          <p:nvPr/>
        </p:nvSpPr>
        <p:spPr bwMode="auto">
          <a:xfrm>
            <a:off x="6864351" y="5143503"/>
            <a:ext cx="4056185" cy="936625"/>
          </a:xfrm>
          <a:prstGeom prst="roundRect">
            <a:avLst>
              <a:gd name="adj" fmla="val 16667"/>
            </a:avLst>
          </a:prstGeom>
          <a:gradFill rotWithShape="1">
            <a:gsLst>
              <a:gs pos="0">
                <a:srgbClr val="FFCC00"/>
              </a:gs>
              <a:gs pos="50000">
                <a:srgbClr val="FFFFFF"/>
              </a:gs>
              <a:gs pos="100000">
                <a:srgbClr val="FFCC00"/>
              </a:gs>
            </a:gsLst>
            <a:lin ang="5400000" scaled="1"/>
          </a:gradFill>
          <a:ln w="9525">
            <a:round/>
          </a:ln>
          <a:scene3d>
            <a:camera prst="legacyObliqueTopRight"/>
            <a:lightRig rig="legacyFlat3" dir="b"/>
          </a:scene3d>
          <a:sp3d extrusionH="4302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1444892" name="Text Box 28"/>
          <p:cNvSpPr txBox="1">
            <a:spLocks noChangeArrowheads="1"/>
          </p:cNvSpPr>
          <p:nvPr/>
        </p:nvSpPr>
        <p:spPr bwMode="auto">
          <a:xfrm>
            <a:off x="7203020" y="5286378"/>
            <a:ext cx="4703233" cy="521970"/>
          </a:xfrm>
          <a:prstGeom prst="rect">
            <a:avLst/>
          </a:prstGeom>
          <a:noFill/>
          <a:ln w="9525" algn="ctr">
            <a:noFill/>
            <a:miter lim="800000"/>
          </a:ln>
        </p:spPr>
        <p:txBody>
          <a:bodyPr>
            <a:spAutoFit/>
          </a:bodyPr>
          <a:lstStyle/>
          <a:p>
            <a:pPr>
              <a:spcBef>
                <a:spcPct val="50000"/>
              </a:spcBef>
            </a:pP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无线传感器网络</a:t>
            </a:r>
            <a:endParaRPr lang="zh-CN" altLang="en-US" sz="2800" b="1" dirty="0">
              <a:solidFill>
                <a:srgbClr val="0000FF"/>
              </a:solidFill>
              <a:latin typeface="微软雅黑" panose="020B0503020204020204" pitchFamily="34" charset="-122"/>
              <a:ea typeface="微软雅黑" panose="020B0503020204020204" pitchFamily="34" charset="-122"/>
              <a:cs typeface="汉仪超粗宋简"/>
            </a:endParaRPr>
          </a:p>
        </p:txBody>
      </p:sp>
      <p:sp>
        <p:nvSpPr>
          <p:cNvPr id="1444893" name="AutoShape 29"/>
          <p:cNvSpPr/>
          <p:nvPr/>
        </p:nvSpPr>
        <p:spPr bwMode="auto">
          <a:xfrm>
            <a:off x="2063752" y="2781303"/>
            <a:ext cx="287867" cy="2663825"/>
          </a:xfrm>
          <a:prstGeom prst="leftBrace">
            <a:avLst>
              <a:gd name="adj1" fmla="val 102819"/>
              <a:gd name="adj2" fmla="val 50000"/>
            </a:avLst>
          </a:prstGeom>
          <a:noFill/>
          <a:ln w="57150">
            <a:solidFill>
              <a:srgbClr val="000000"/>
            </a:solidFill>
            <a:round/>
          </a:ln>
        </p:spPr>
        <p:txBody>
          <a:bodyPr wrap="none" anchor="ctr"/>
          <a:lstStyle/>
          <a:p>
            <a:endParaRPr lang="zh-CN" altLang="en-US"/>
          </a:p>
        </p:txBody>
      </p:sp>
      <p:sp>
        <p:nvSpPr>
          <p:cNvPr id="1444894" name="AutoShape 30"/>
          <p:cNvSpPr/>
          <p:nvPr/>
        </p:nvSpPr>
        <p:spPr bwMode="auto">
          <a:xfrm>
            <a:off x="6576484" y="4365625"/>
            <a:ext cx="192616" cy="1441450"/>
          </a:xfrm>
          <a:prstGeom prst="leftBrace">
            <a:avLst>
              <a:gd name="adj1" fmla="val 83150"/>
              <a:gd name="adj2" fmla="val 50000"/>
            </a:avLst>
          </a:prstGeom>
          <a:noFill/>
          <a:ln w="41275">
            <a:solidFill>
              <a:srgbClr val="000000"/>
            </a:solidFill>
            <a:round/>
          </a:ln>
        </p:spPr>
        <p:txBody>
          <a:bodyPr wrap="none" anchor="ctr"/>
          <a:lstStyle/>
          <a:p>
            <a:endParaRPr lang="zh-CN" altLang="en-US"/>
          </a:p>
        </p:txBody>
      </p:sp>
      <p:sp>
        <p:nvSpPr>
          <p:cNvPr id="13327" name="Rectangle 6"/>
          <p:cNvSpPr>
            <a:spLocks noChangeArrowheads="1"/>
          </p:cNvSpPr>
          <p:nvPr/>
        </p:nvSpPr>
        <p:spPr bwMode="auto">
          <a:xfrm>
            <a:off x="888365" y="1125310"/>
            <a:ext cx="6837680" cy="565604"/>
          </a:xfrm>
          <a:prstGeom prst="rect">
            <a:avLst/>
          </a:prstGeom>
          <a:noFill/>
          <a:ln w="9525">
            <a:noFill/>
            <a:miter lim="800000"/>
          </a:ln>
        </p:spPr>
        <p:txBody>
          <a:bodyPr wrap="square" anchor="ctr">
            <a:spAutoFit/>
          </a:bodyPr>
          <a:lstStyle/>
          <a:p>
            <a:pPr>
              <a:lnSpc>
                <a:spcPct val="120000"/>
              </a:lnSpc>
            </a:pP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a:t>
            </a:r>
            <a:r>
              <a:rPr lang="en-US" altLang="zh-CN" sz="2800" b="1" dirty="0">
                <a:solidFill>
                  <a:srgbClr val="0000FF"/>
                </a:solidFill>
                <a:latin typeface="微软雅黑" panose="020B0503020204020204" pitchFamily="34" charset="-122"/>
                <a:ea typeface="微软雅黑" panose="020B0503020204020204" pitchFamily="34" charset="-122"/>
                <a:cs typeface="汉仪超粗宋简"/>
              </a:rPr>
              <a:t>1</a:t>
            </a: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）无线网络的分类</a:t>
            </a:r>
            <a:endParaRPr lang="zh-CN" altLang="en-US" sz="2800" b="1" dirty="0">
              <a:solidFill>
                <a:srgbClr val="0000FF"/>
              </a:solidFill>
              <a:latin typeface="微软雅黑" panose="020B0503020204020204" pitchFamily="34" charset="-122"/>
              <a:ea typeface="微软雅黑" panose="020B0503020204020204" pitchFamily="34" charset="-122"/>
              <a:cs typeface="汉仪超粗宋简"/>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44871"/>
                                        </p:tgtEl>
                                        <p:attrNameLst>
                                          <p:attrName>style.visibility</p:attrName>
                                        </p:attrNameLst>
                                      </p:cBhvr>
                                      <p:to>
                                        <p:strVal val="visible"/>
                                      </p:to>
                                    </p:set>
                                    <p:anim calcmode="lin" valueType="num">
                                      <p:cBhvr additive="base">
                                        <p:cTn id="7" dur="500" fill="hold"/>
                                        <p:tgtEl>
                                          <p:spTgt spid="1444871"/>
                                        </p:tgtEl>
                                        <p:attrNameLst>
                                          <p:attrName>ppt_x</p:attrName>
                                        </p:attrNameLst>
                                      </p:cBhvr>
                                      <p:tavLst>
                                        <p:tav tm="0">
                                          <p:val>
                                            <p:strVal val="0-#ppt_w/2"/>
                                          </p:val>
                                        </p:tav>
                                        <p:tav tm="100000">
                                          <p:val>
                                            <p:strVal val="#ppt_x"/>
                                          </p:val>
                                        </p:tav>
                                      </p:tavLst>
                                    </p:anim>
                                    <p:anim calcmode="lin" valueType="num">
                                      <p:cBhvr additive="base">
                                        <p:cTn id="8" dur="500" fill="hold"/>
                                        <p:tgtEl>
                                          <p:spTgt spid="14448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44875"/>
                                        </p:tgtEl>
                                        <p:attrNameLst>
                                          <p:attrName>style.visibility</p:attrName>
                                        </p:attrNameLst>
                                      </p:cBhvr>
                                      <p:to>
                                        <p:strVal val="visible"/>
                                      </p:to>
                                    </p:set>
                                    <p:anim calcmode="lin" valueType="num">
                                      <p:cBhvr additive="base">
                                        <p:cTn id="11" dur="500" fill="hold"/>
                                        <p:tgtEl>
                                          <p:spTgt spid="1444875"/>
                                        </p:tgtEl>
                                        <p:attrNameLst>
                                          <p:attrName>ppt_x</p:attrName>
                                        </p:attrNameLst>
                                      </p:cBhvr>
                                      <p:tavLst>
                                        <p:tav tm="0">
                                          <p:val>
                                            <p:strVal val="0-#ppt_w/2"/>
                                          </p:val>
                                        </p:tav>
                                        <p:tav tm="100000">
                                          <p:val>
                                            <p:strVal val="#ppt_x"/>
                                          </p:val>
                                        </p:tav>
                                      </p:tavLst>
                                    </p:anim>
                                    <p:anim calcmode="lin" valueType="num">
                                      <p:cBhvr additive="base">
                                        <p:cTn id="12" dur="500" fill="hold"/>
                                        <p:tgtEl>
                                          <p:spTgt spid="144487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444893"/>
                                        </p:tgtEl>
                                        <p:attrNameLst>
                                          <p:attrName>style.visibility</p:attrName>
                                        </p:attrNameLst>
                                      </p:cBhvr>
                                      <p:to>
                                        <p:strVal val="visible"/>
                                      </p:to>
                                    </p:set>
                                    <p:anim calcmode="lin" valueType="num">
                                      <p:cBhvr additive="base">
                                        <p:cTn id="16" dur="500" fill="hold"/>
                                        <p:tgtEl>
                                          <p:spTgt spid="1444893"/>
                                        </p:tgtEl>
                                        <p:attrNameLst>
                                          <p:attrName>ppt_x</p:attrName>
                                        </p:attrNameLst>
                                      </p:cBhvr>
                                      <p:tavLst>
                                        <p:tav tm="0">
                                          <p:val>
                                            <p:strVal val="0-#ppt_w/2"/>
                                          </p:val>
                                        </p:tav>
                                        <p:tav tm="100000">
                                          <p:val>
                                            <p:strVal val="#ppt_x"/>
                                          </p:val>
                                        </p:tav>
                                      </p:tavLst>
                                    </p:anim>
                                    <p:anim calcmode="lin" valueType="num">
                                      <p:cBhvr additive="base">
                                        <p:cTn id="17" dur="500" fill="hold"/>
                                        <p:tgtEl>
                                          <p:spTgt spid="144489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444881"/>
                                        </p:tgtEl>
                                        <p:attrNameLst>
                                          <p:attrName>style.visibility</p:attrName>
                                        </p:attrNameLst>
                                      </p:cBhvr>
                                      <p:to>
                                        <p:strVal val="visible"/>
                                      </p:to>
                                    </p:set>
                                    <p:anim calcmode="lin" valueType="num">
                                      <p:cBhvr additive="base">
                                        <p:cTn id="21" dur="500" fill="hold"/>
                                        <p:tgtEl>
                                          <p:spTgt spid="1444881"/>
                                        </p:tgtEl>
                                        <p:attrNameLst>
                                          <p:attrName>ppt_x</p:attrName>
                                        </p:attrNameLst>
                                      </p:cBhvr>
                                      <p:tavLst>
                                        <p:tav tm="0">
                                          <p:val>
                                            <p:strVal val="0-#ppt_w/2"/>
                                          </p:val>
                                        </p:tav>
                                        <p:tav tm="100000">
                                          <p:val>
                                            <p:strVal val="#ppt_x"/>
                                          </p:val>
                                        </p:tav>
                                      </p:tavLst>
                                    </p:anim>
                                    <p:anim calcmode="lin" valueType="num">
                                      <p:cBhvr additive="base">
                                        <p:cTn id="22" dur="500" fill="hold"/>
                                        <p:tgtEl>
                                          <p:spTgt spid="144488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44885"/>
                                        </p:tgtEl>
                                        <p:attrNameLst>
                                          <p:attrName>style.visibility</p:attrName>
                                        </p:attrNameLst>
                                      </p:cBhvr>
                                      <p:to>
                                        <p:strVal val="visible"/>
                                      </p:to>
                                    </p:set>
                                    <p:anim calcmode="lin" valueType="num">
                                      <p:cBhvr additive="base">
                                        <p:cTn id="25" dur="500" fill="hold"/>
                                        <p:tgtEl>
                                          <p:spTgt spid="1444885"/>
                                        </p:tgtEl>
                                        <p:attrNameLst>
                                          <p:attrName>ppt_x</p:attrName>
                                        </p:attrNameLst>
                                      </p:cBhvr>
                                      <p:tavLst>
                                        <p:tav tm="0">
                                          <p:val>
                                            <p:strVal val="0-#ppt_w/2"/>
                                          </p:val>
                                        </p:tav>
                                        <p:tav tm="100000">
                                          <p:val>
                                            <p:strVal val="#ppt_x"/>
                                          </p:val>
                                        </p:tav>
                                      </p:tavLst>
                                    </p:anim>
                                    <p:anim calcmode="lin" valueType="num">
                                      <p:cBhvr additive="base">
                                        <p:cTn id="26" dur="500" fill="hold"/>
                                        <p:tgtEl>
                                          <p:spTgt spid="1444885"/>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grpId="0" nodeType="afterEffect">
                                  <p:stCondLst>
                                    <p:cond delay="0"/>
                                  </p:stCondLst>
                                  <p:childTnLst>
                                    <p:set>
                                      <p:cBhvr>
                                        <p:cTn id="29" dur="1" fill="hold">
                                          <p:stCondLst>
                                            <p:cond delay="0"/>
                                          </p:stCondLst>
                                        </p:cTn>
                                        <p:tgtEl>
                                          <p:spTgt spid="1444886"/>
                                        </p:tgtEl>
                                        <p:attrNameLst>
                                          <p:attrName>style.visibility</p:attrName>
                                        </p:attrNameLst>
                                      </p:cBhvr>
                                      <p:to>
                                        <p:strVal val="visible"/>
                                      </p:to>
                                    </p:set>
                                    <p:anim calcmode="lin" valueType="num">
                                      <p:cBhvr additive="base">
                                        <p:cTn id="30" dur="500" fill="hold"/>
                                        <p:tgtEl>
                                          <p:spTgt spid="1444886"/>
                                        </p:tgtEl>
                                        <p:attrNameLst>
                                          <p:attrName>ppt_x</p:attrName>
                                        </p:attrNameLst>
                                      </p:cBhvr>
                                      <p:tavLst>
                                        <p:tav tm="0">
                                          <p:val>
                                            <p:strVal val="0-#ppt_w/2"/>
                                          </p:val>
                                        </p:tav>
                                        <p:tav tm="100000">
                                          <p:val>
                                            <p:strVal val="#ppt_x"/>
                                          </p:val>
                                        </p:tav>
                                      </p:tavLst>
                                    </p:anim>
                                    <p:anim calcmode="lin" valueType="num">
                                      <p:cBhvr additive="base">
                                        <p:cTn id="31" dur="500" fill="hold"/>
                                        <p:tgtEl>
                                          <p:spTgt spid="1444886"/>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444887"/>
                                        </p:tgtEl>
                                        <p:attrNameLst>
                                          <p:attrName>style.visibility</p:attrName>
                                        </p:attrNameLst>
                                      </p:cBhvr>
                                      <p:to>
                                        <p:strVal val="visible"/>
                                      </p:to>
                                    </p:set>
                                    <p:anim calcmode="lin" valueType="num">
                                      <p:cBhvr additive="base">
                                        <p:cTn id="34" dur="500" fill="hold"/>
                                        <p:tgtEl>
                                          <p:spTgt spid="1444887"/>
                                        </p:tgtEl>
                                        <p:attrNameLst>
                                          <p:attrName>ppt_x</p:attrName>
                                        </p:attrNameLst>
                                      </p:cBhvr>
                                      <p:tavLst>
                                        <p:tav tm="0">
                                          <p:val>
                                            <p:strVal val="0-#ppt_w/2"/>
                                          </p:val>
                                        </p:tav>
                                        <p:tav tm="100000">
                                          <p:val>
                                            <p:strVal val="#ppt_x"/>
                                          </p:val>
                                        </p:tav>
                                      </p:tavLst>
                                    </p:anim>
                                    <p:anim calcmode="lin" valueType="num">
                                      <p:cBhvr additive="base">
                                        <p:cTn id="35" dur="500" fill="hold"/>
                                        <p:tgtEl>
                                          <p:spTgt spid="1444887"/>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2" presetClass="entr" presetSubtype="8" fill="hold" grpId="0" nodeType="afterEffect">
                                  <p:stCondLst>
                                    <p:cond delay="0"/>
                                  </p:stCondLst>
                                  <p:childTnLst>
                                    <p:set>
                                      <p:cBhvr>
                                        <p:cTn id="38" dur="1" fill="hold">
                                          <p:stCondLst>
                                            <p:cond delay="0"/>
                                          </p:stCondLst>
                                        </p:cTn>
                                        <p:tgtEl>
                                          <p:spTgt spid="1444894"/>
                                        </p:tgtEl>
                                        <p:attrNameLst>
                                          <p:attrName>style.visibility</p:attrName>
                                        </p:attrNameLst>
                                      </p:cBhvr>
                                      <p:to>
                                        <p:strVal val="visible"/>
                                      </p:to>
                                    </p:set>
                                    <p:anim calcmode="lin" valueType="num">
                                      <p:cBhvr additive="base">
                                        <p:cTn id="39" dur="500" fill="hold"/>
                                        <p:tgtEl>
                                          <p:spTgt spid="1444894"/>
                                        </p:tgtEl>
                                        <p:attrNameLst>
                                          <p:attrName>ppt_x</p:attrName>
                                        </p:attrNameLst>
                                      </p:cBhvr>
                                      <p:tavLst>
                                        <p:tav tm="0">
                                          <p:val>
                                            <p:strVal val="0-#ppt_w/2"/>
                                          </p:val>
                                        </p:tav>
                                        <p:tav tm="100000">
                                          <p:val>
                                            <p:strVal val="#ppt_x"/>
                                          </p:val>
                                        </p:tav>
                                      </p:tavLst>
                                    </p:anim>
                                    <p:anim calcmode="lin" valueType="num">
                                      <p:cBhvr additive="base">
                                        <p:cTn id="40" dur="500" fill="hold"/>
                                        <p:tgtEl>
                                          <p:spTgt spid="1444894"/>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2" presetClass="entr" presetSubtype="8" fill="hold" grpId="0" nodeType="afterEffect">
                                  <p:stCondLst>
                                    <p:cond delay="0"/>
                                  </p:stCondLst>
                                  <p:childTnLst>
                                    <p:set>
                                      <p:cBhvr>
                                        <p:cTn id="43" dur="1" fill="hold">
                                          <p:stCondLst>
                                            <p:cond delay="0"/>
                                          </p:stCondLst>
                                        </p:cTn>
                                        <p:tgtEl>
                                          <p:spTgt spid="1444889"/>
                                        </p:tgtEl>
                                        <p:attrNameLst>
                                          <p:attrName>style.visibility</p:attrName>
                                        </p:attrNameLst>
                                      </p:cBhvr>
                                      <p:to>
                                        <p:strVal val="visible"/>
                                      </p:to>
                                    </p:set>
                                    <p:anim calcmode="lin" valueType="num">
                                      <p:cBhvr additive="base">
                                        <p:cTn id="44" dur="500" fill="hold"/>
                                        <p:tgtEl>
                                          <p:spTgt spid="1444889"/>
                                        </p:tgtEl>
                                        <p:attrNameLst>
                                          <p:attrName>ppt_x</p:attrName>
                                        </p:attrNameLst>
                                      </p:cBhvr>
                                      <p:tavLst>
                                        <p:tav tm="0">
                                          <p:val>
                                            <p:strVal val="0-#ppt_w/2"/>
                                          </p:val>
                                        </p:tav>
                                        <p:tav tm="100000">
                                          <p:val>
                                            <p:strVal val="#ppt_x"/>
                                          </p:val>
                                        </p:tav>
                                      </p:tavLst>
                                    </p:anim>
                                    <p:anim calcmode="lin" valueType="num">
                                      <p:cBhvr additive="base">
                                        <p:cTn id="45" dur="500" fill="hold"/>
                                        <p:tgtEl>
                                          <p:spTgt spid="1444889"/>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444890"/>
                                        </p:tgtEl>
                                        <p:attrNameLst>
                                          <p:attrName>style.visibility</p:attrName>
                                        </p:attrNameLst>
                                      </p:cBhvr>
                                      <p:to>
                                        <p:strVal val="visible"/>
                                      </p:to>
                                    </p:set>
                                    <p:anim calcmode="lin" valueType="num">
                                      <p:cBhvr additive="base">
                                        <p:cTn id="48" dur="500" fill="hold"/>
                                        <p:tgtEl>
                                          <p:spTgt spid="1444890"/>
                                        </p:tgtEl>
                                        <p:attrNameLst>
                                          <p:attrName>ppt_x</p:attrName>
                                        </p:attrNameLst>
                                      </p:cBhvr>
                                      <p:tavLst>
                                        <p:tav tm="0">
                                          <p:val>
                                            <p:strVal val="0-#ppt_w/2"/>
                                          </p:val>
                                        </p:tav>
                                        <p:tav tm="100000">
                                          <p:val>
                                            <p:strVal val="#ppt_x"/>
                                          </p:val>
                                        </p:tav>
                                      </p:tavLst>
                                    </p:anim>
                                    <p:anim calcmode="lin" valueType="num">
                                      <p:cBhvr additive="base">
                                        <p:cTn id="49" dur="500" fill="hold"/>
                                        <p:tgtEl>
                                          <p:spTgt spid="1444890"/>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2" presetClass="entr" presetSubtype="8" fill="hold" grpId="0" nodeType="afterEffect">
                                  <p:stCondLst>
                                    <p:cond delay="0"/>
                                  </p:stCondLst>
                                  <p:childTnLst>
                                    <p:set>
                                      <p:cBhvr>
                                        <p:cTn id="52" dur="1" fill="hold">
                                          <p:stCondLst>
                                            <p:cond delay="0"/>
                                          </p:stCondLst>
                                        </p:cTn>
                                        <p:tgtEl>
                                          <p:spTgt spid="1444891"/>
                                        </p:tgtEl>
                                        <p:attrNameLst>
                                          <p:attrName>style.visibility</p:attrName>
                                        </p:attrNameLst>
                                      </p:cBhvr>
                                      <p:to>
                                        <p:strVal val="visible"/>
                                      </p:to>
                                    </p:set>
                                    <p:anim calcmode="lin" valueType="num">
                                      <p:cBhvr additive="base">
                                        <p:cTn id="53" dur="500" fill="hold"/>
                                        <p:tgtEl>
                                          <p:spTgt spid="1444891"/>
                                        </p:tgtEl>
                                        <p:attrNameLst>
                                          <p:attrName>ppt_x</p:attrName>
                                        </p:attrNameLst>
                                      </p:cBhvr>
                                      <p:tavLst>
                                        <p:tav tm="0">
                                          <p:val>
                                            <p:strVal val="0-#ppt_w/2"/>
                                          </p:val>
                                        </p:tav>
                                        <p:tav tm="100000">
                                          <p:val>
                                            <p:strVal val="#ppt_x"/>
                                          </p:val>
                                        </p:tav>
                                      </p:tavLst>
                                    </p:anim>
                                    <p:anim calcmode="lin" valueType="num">
                                      <p:cBhvr additive="base">
                                        <p:cTn id="54" dur="500" fill="hold"/>
                                        <p:tgtEl>
                                          <p:spTgt spid="144489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444892"/>
                                        </p:tgtEl>
                                        <p:attrNameLst>
                                          <p:attrName>style.visibility</p:attrName>
                                        </p:attrNameLst>
                                      </p:cBhvr>
                                      <p:to>
                                        <p:strVal val="visible"/>
                                      </p:to>
                                    </p:set>
                                    <p:anim calcmode="lin" valueType="num">
                                      <p:cBhvr additive="base">
                                        <p:cTn id="57" dur="500" fill="hold"/>
                                        <p:tgtEl>
                                          <p:spTgt spid="1444892"/>
                                        </p:tgtEl>
                                        <p:attrNameLst>
                                          <p:attrName>ppt_x</p:attrName>
                                        </p:attrNameLst>
                                      </p:cBhvr>
                                      <p:tavLst>
                                        <p:tav tm="0">
                                          <p:val>
                                            <p:strVal val="0-#ppt_w/2"/>
                                          </p:val>
                                        </p:tav>
                                        <p:tav tm="100000">
                                          <p:val>
                                            <p:strVal val="#ppt_x"/>
                                          </p:val>
                                        </p:tav>
                                      </p:tavLst>
                                    </p:anim>
                                    <p:anim calcmode="lin" valueType="num">
                                      <p:cBhvr additive="base">
                                        <p:cTn id="58" dur="500" fill="hold"/>
                                        <p:tgtEl>
                                          <p:spTgt spid="14448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871" grpId="0" animBg="1"/>
      <p:bldP spid="1444875" grpId="0"/>
      <p:bldP spid="1444881" grpId="0" animBg="1"/>
      <p:bldP spid="1444885" grpId="0"/>
      <p:bldP spid="1444886" grpId="0" animBg="1"/>
      <p:bldP spid="1444887" grpId="0"/>
      <p:bldP spid="1444889" grpId="0" animBg="1"/>
      <p:bldP spid="1444890" grpId="0"/>
      <p:bldP spid="1444891" grpId="0" animBg="1"/>
      <p:bldP spid="1444892" grpId="0"/>
      <p:bldP spid="1444893" grpId="0" animBg="1"/>
      <p:bldP spid="144489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3</a:t>
            </a:r>
            <a:r>
              <a:rPr lang="zh-CN" altLang="en-US" dirty="0">
                <a:sym typeface="+mn-ea"/>
              </a:rPr>
              <a:t>、无线传感器网络的体系结构</a:t>
            </a:r>
            <a:endParaRPr lang="zh-CN" altLang="en-US" dirty="0"/>
          </a:p>
        </p:txBody>
      </p:sp>
      <p:pic>
        <p:nvPicPr>
          <p:cNvPr id="1507330" name="Picture 2" descr="Resize of 100-0012_IMG"/>
          <p:cNvPicPr>
            <a:picLocks noChangeAspect="1" noChangeArrowheads="1"/>
          </p:cNvPicPr>
          <p:nvPr/>
        </p:nvPicPr>
        <p:blipFill>
          <a:blip r:embed="rId1" cstate="print"/>
          <a:srcRect/>
          <a:stretch>
            <a:fillRect/>
          </a:stretch>
        </p:blipFill>
        <p:spPr bwMode="auto">
          <a:xfrm>
            <a:off x="952176" y="2348880"/>
            <a:ext cx="6995584" cy="3159125"/>
          </a:xfrm>
          <a:prstGeom prst="rect">
            <a:avLst/>
          </a:prstGeom>
          <a:noFill/>
          <a:ln w="9525">
            <a:noFill/>
            <a:miter lim="800000"/>
            <a:headEnd/>
            <a:tailEnd/>
          </a:ln>
        </p:spPr>
      </p:pic>
      <p:sp>
        <p:nvSpPr>
          <p:cNvPr id="1507331" name="Rectangle 3"/>
          <p:cNvSpPr>
            <a:spLocks noChangeArrowheads="1"/>
          </p:cNvSpPr>
          <p:nvPr/>
        </p:nvSpPr>
        <p:spPr bwMode="auto">
          <a:xfrm>
            <a:off x="971550" y="1143000"/>
            <a:ext cx="10354945" cy="765175"/>
          </a:xfrm>
          <a:prstGeom prst="rect">
            <a:avLst/>
          </a:prstGeom>
          <a:noFill/>
          <a:ln w="9525">
            <a:noFill/>
            <a:miter lim="800000"/>
          </a:ln>
        </p:spPr>
        <p:txBody>
          <a:bodyPr anchor="ctr"/>
          <a:lstStyle/>
          <a:p>
            <a:pPr>
              <a:lnSpc>
                <a:spcPct val="70000"/>
              </a:lnSpc>
            </a:pPr>
            <a:r>
              <a:rPr lang="zh-CN" altLang="en-US" sz="2800" b="1" dirty="0" smtClean="0">
                <a:solidFill>
                  <a:srgbClr val="0000FF"/>
                </a:solidFill>
                <a:latin typeface="微软雅黑" panose="020B0503020204020204" pitchFamily="34" charset="-122"/>
                <a:ea typeface="微软雅黑" panose="020B0503020204020204" pitchFamily="34" charset="-122"/>
                <a:cs typeface="汉仪超粗宋简"/>
              </a:rPr>
              <a:t>（</a:t>
            </a:r>
            <a:r>
              <a:rPr lang="en-US" altLang="zh-CN" sz="2800" b="1" dirty="0" smtClean="0">
                <a:solidFill>
                  <a:srgbClr val="0000FF"/>
                </a:solidFill>
                <a:latin typeface="微软雅黑" panose="020B0503020204020204" pitchFamily="34" charset="-122"/>
                <a:ea typeface="微软雅黑" panose="020B0503020204020204" pitchFamily="34" charset="-122"/>
                <a:cs typeface="汉仪超粗宋简"/>
              </a:rPr>
              <a:t>2</a:t>
            </a:r>
            <a:r>
              <a:rPr lang="zh-CN" altLang="en-US" sz="2800" b="1" dirty="0" smtClean="0">
                <a:solidFill>
                  <a:srgbClr val="0000FF"/>
                </a:solidFill>
                <a:latin typeface="微软雅黑" panose="020B0503020204020204" pitchFamily="34" charset="-122"/>
                <a:ea typeface="微软雅黑" panose="020B0503020204020204" pitchFamily="34" charset="-122"/>
                <a:cs typeface="汉仪超粗宋简"/>
              </a:rPr>
              <a:t>）传感器节点的</a:t>
            </a: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实物示例</a:t>
            </a:r>
            <a:endParaRPr lang="zh-CN" altLang="en-US" sz="2800" b="1" dirty="0">
              <a:solidFill>
                <a:srgbClr val="0000FF"/>
              </a:solidFill>
              <a:latin typeface="微软雅黑" panose="020B0503020204020204" pitchFamily="34" charset="-122"/>
              <a:ea typeface="微软雅黑" panose="020B0503020204020204" pitchFamily="34" charset="-122"/>
              <a:cs typeface="汉仪超粗宋简"/>
            </a:endParaRPr>
          </a:p>
        </p:txBody>
      </p:sp>
      <p:pic>
        <p:nvPicPr>
          <p:cNvPr id="7170" name="Picture 2" descr="https://timgsa.baidu.com/timg?image&amp;quality=80&amp;size=b9999_10000&amp;sec=1551212448003&amp;di=5e58c30933a409d0f79959d7c2758a2d&amp;imgtype=0&amp;src=http%3A%2F%2Fimg011.hc360.cn%2Fm8%2FM04%2F08%2F1B%2FwKhQpVaBGyuEZP1HAAAAAIACpjQ3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183" y="2348880"/>
            <a:ext cx="3795533" cy="31597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07331"/>
                                        </p:tgtEl>
                                        <p:attrNameLst>
                                          <p:attrName>style.visibility</p:attrName>
                                        </p:attrNameLst>
                                      </p:cBhvr>
                                      <p:to>
                                        <p:strVal val="visible"/>
                                      </p:to>
                                    </p:set>
                                    <p:animEffect transition="in" filter="wipe(down)">
                                      <p:cBhvr>
                                        <p:cTn id="7" dur="500"/>
                                        <p:tgtEl>
                                          <p:spTgt spid="150733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07330"/>
                                        </p:tgtEl>
                                        <p:attrNameLst>
                                          <p:attrName>style.visibility</p:attrName>
                                        </p:attrNameLst>
                                      </p:cBhvr>
                                      <p:to>
                                        <p:strVal val="visible"/>
                                      </p:to>
                                    </p:set>
                                    <p:anim calcmode="lin" valueType="num">
                                      <p:cBhvr>
                                        <p:cTn id="11" dur="500" fill="hold"/>
                                        <p:tgtEl>
                                          <p:spTgt spid="1507330"/>
                                        </p:tgtEl>
                                        <p:attrNameLst>
                                          <p:attrName>ppt_w</p:attrName>
                                        </p:attrNameLst>
                                      </p:cBhvr>
                                      <p:tavLst>
                                        <p:tav tm="0">
                                          <p:val>
                                            <p:fltVal val="0"/>
                                          </p:val>
                                        </p:tav>
                                        <p:tav tm="100000">
                                          <p:val>
                                            <p:strVal val="#ppt_w"/>
                                          </p:val>
                                        </p:tav>
                                      </p:tavLst>
                                    </p:anim>
                                    <p:anim calcmode="lin" valueType="num">
                                      <p:cBhvr>
                                        <p:cTn id="12" dur="500" fill="hold"/>
                                        <p:tgtEl>
                                          <p:spTgt spid="1507330"/>
                                        </p:tgtEl>
                                        <p:attrNameLst>
                                          <p:attrName>ppt_h</p:attrName>
                                        </p:attrNameLst>
                                      </p:cBhvr>
                                      <p:tavLst>
                                        <p:tav tm="0">
                                          <p:val>
                                            <p:fltVal val="0"/>
                                          </p:val>
                                        </p:tav>
                                        <p:tav tm="100000">
                                          <p:val>
                                            <p:strVal val="#ppt_h"/>
                                          </p:val>
                                        </p:tav>
                                      </p:tavLst>
                                    </p:anim>
                                    <p:animEffect transition="in" filter="fade">
                                      <p:cBhvr>
                                        <p:cTn id="13" dur="500"/>
                                        <p:tgtEl>
                                          <p:spTgt spid="1507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73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1" name="Rectangle 3"/>
          <p:cNvSpPr>
            <a:spLocks noChangeArrowheads="1"/>
          </p:cNvSpPr>
          <p:nvPr/>
        </p:nvSpPr>
        <p:spPr bwMode="auto">
          <a:xfrm>
            <a:off x="996950" y="1143000"/>
            <a:ext cx="10329545" cy="765175"/>
          </a:xfrm>
          <a:prstGeom prst="rect">
            <a:avLst/>
          </a:prstGeom>
          <a:noFill/>
          <a:ln w="9525">
            <a:noFill/>
            <a:miter lim="800000"/>
          </a:ln>
        </p:spPr>
        <p:txBody>
          <a:bodyPr anchor="ctr"/>
          <a:lstStyle/>
          <a:p>
            <a:pPr>
              <a:lnSpc>
                <a:spcPct val="70000"/>
              </a:lnSpc>
            </a:pP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a:t>
            </a:r>
            <a:r>
              <a:rPr lang="en-US" altLang="zh-CN" sz="2800" b="1" dirty="0">
                <a:solidFill>
                  <a:srgbClr val="0000FF"/>
                </a:solidFill>
                <a:latin typeface="微软雅黑" panose="020B0503020204020204" pitchFamily="34" charset="-122"/>
                <a:ea typeface="微软雅黑" panose="020B0503020204020204" pitchFamily="34" charset="-122"/>
                <a:cs typeface="汉仪超粗宋简"/>
              </a:rPr>
              <a:t>2</a:t>
            </a: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）传感器网络</a:t>
            </a:r>
            <a:r>
              <a:rPr lang="zh-CN" altLang="en-US" sz="2800" b="1" dirty="0" smtClean="0">
                <a:solidFill>
                  <a:srgbClr val="0000FF"/>
                </a:solidFill>
                <a:latin typeface="微软雅黑" panose="020B0503020204020204" pitchFamily="34" charset="-122"/>
                <a:ea typeface="微软雅黑" panose="020B0503020204020204" pitchFamily="34" charset="-122"/>
                <a:cs typeface="汉仪超粗宋简"/>
              </a:rPr>
              <a:t>终端节点</a:t>
            </a: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的结构</a:t>
            </a:r>
            <a:endParaRPr lang="zh-CN" altLang="en-US" sz="2800" b="1" dirty="0">
              <a:solidFill>
                <a:srgbClr val="0000FF"/>
              </a:solidFill>
              <a:latin typeface="微软雅黑" panose="020B0503020204020204" pitchFamily="34" charset="-122"/>
              <a:ea typeface="微软雅黑" panose="020B0503020204020204" pitchFamily="34" charset="-122"/>
              <a:cs typeface="汉仪超粗宋简"/>
            </a:endParaRPr>
          </a:p>
        </p:txBody>
      </p:sp>
      <p:sp>
        <p:nvSpPr>
          <p:cNvPr id="5" name="矩形 4"/>
          <p:cNvSpPr/>
          <p:nvPr/>
        </p:nvSpPr>
        <p:spPr>
          <a:xfrm>
            <a:off x="1143001" y="3286125"/>
            <a:ext cx="1333500" cy="42862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传感器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57500" y="3214688"/>
            <a:ext cx="1524000" cy="5715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AC/DC</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转换器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右箭头 9"/>
          <p:cNvSpPr/>
          <p:nvPr/>
        </p:nvSpPr>
        <p:spPr>
          <a:xfrm>
            <a:off x="2476500" y="3429000"/>
            <a:ext cx="381000" cy="14287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1047751" y="3143251"/>
            <a:ext cx="3429000" cy="10715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2095501" y="3857625"/>
            <a:ext cx="1210588" cy="400110"/>
          </a:xfrm>
          <a:prstGeom prst="rect">
            <a:avLst/>
          </a:prstGeom>
          <a:noFill/>
          <a:ln w="9525">
            <a:noFill/>
            <a:miter lim="800000"/>
          </a:ln>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汉仪超粗宋简"/>
              </a:rPr>
              <a:t>传感模块</a:t>
            </a:r>
            <a:endParaRPr lang="zh-CN" altLang="en-US" sz="2000" b="1" dirty="0">
              <a:solidFill>
                <a:srgbClr val="FF0000"/>
              </a:solidFill>
              <a:latin typeface="微软雅黑" panose="020B0503020204020204" pitchFamily="34" charset="-122"/>
              <a:ea typeface="微软雅黑" panose="020B0503020204020204" pitchFamily="34" charset="-122"/>
              <a:cs typeface="汉仪超粗宋简"/>
            </a:endParaRPr>
          </a:p>
        </p:txBody>
      </p:sp>
      <p:sp>
        <p:nvSpPr>
          <p:cNvPr id="13" name="矩形 12"/>
          <p:cNvSpPr/>
          <p:nvPr/>
        </p:nvSpPr>
        <p:spPr>
          <a:xfrm>
            <a:off x="5334000" y="2500314"/>
            <a:ext cx="1619251" cy="42862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应用程序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5429251" y="3286125"/>
            <a:ext cx="1333500" cy="35718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 内 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953000" y="2357439"/>
            <a:ext cx="2381251" cy="24288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TextBox 16"/>
          <p:cNvSpPr txBox="1">
            <a:spLocks noChangeArrowheads="1"/>
          </p:cNvSpPr>
          <p:nvPr/>
        </p:nvSpPr>
        <p:spPr bwMode="auto">
          <a:xfrm>
            <a:off x="5048251" y="4357689"/>
            <a:ext cx="1980029" cy="400110"/>
          </a:xfrm>
          <a:prstGeom prst="rect">
            <a:avLst/>
          </a:prstGeom>
          <a:noFill/>
          <a:ln w="9525">
            <a:noFill/>
            <a:miter lim="800000"/>
          </a:ln>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汉仪超粗宋简"/>
              </a:rPr>
              <a:t>计算与存储模块</a:t>
            </a:r>
            <a:endParaRPr lang="zh-CN" altLang="en-US" sz="2000" b="1" dirty="0">
              <a:solidFill>
                <a:srgbClr val="FF0000"/>
              </a:solidFill>
              <a:latin typeface="微软雅黑" panose="020B0503020204020204" pitchFamily="34" charset="-122"/>
              <a:ea typeface="微软雅黑" panose="020B0503020204020204" pitchFamily="34" charset="-122"/>
              <a:cs typeface="汉仪超粗宋简"/>
            </a:endParaRPr>
          </a:p>
        </p:txBody>
      </p:sp>
      <p:sp>
        <p:nvSpPr>
          <p:cNvPr id="18" name="矩形 17"/>
          <p:cNvSpPr/>
          <p:nvPr/>
        </p:nvSpPr>
        <p:spPr>
          <a:xfrm>
            <a:off x="5334000" y="4000500"/>
            <a:ext cx="1524000" cy="35718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 处理器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 name="上下箭头 19"/>
          <p:cNvSpPr/>
          <p:nvPr/>
        </p:nvSpPr>
        <p:spPr>
          <a:xfrm>
            <a:off x="6000751" y="2928938"/>
            <a:ext cx="190500" cy="285750"/>
          </a:xfrm>
          <a:prstGeom prst="up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1" name="上下箭头 20"/>
          <p:cNvSpPr/>
          <p:nvPr/>
        </p:nvSpPr>
        <p:spPr>
          <a:xfrm>
            <a:off x="6000751" y="3643313"/>
            <a:ext cx="190500" cy="285750"/>
          </a:xfrm>
          <a:prstGeom prst="up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2" name="TextBox 21"/>
          <p:cNvSpPr txBox="1">
            <a:spLocks noChangeArrowheads="1"/>
          </p:cNvSpPr>
          <p:nvPr/>
        </p:nvSpPr>
        <p:spPr bwMode="auto">
          <a:xfrm>
            <a:off x="8110835" y="3071813"/>
            <a:ext cx="461665" cy="857250"/>
          </a:xfrm>
          <a:prstGeom prst="rect">
            <a:avLst/>
          </a:prstGeom>
          <a:solidFill>
            <a:schemeClr val="tx2">
              <a:lumMod val="75000"/>
            </a:schemeClr>
          </a:solidFill>
          <a:ln w="9525">
            <a:solidFill>
              <a:schemeClr val="tx1"/>
            </a:solidFill>
            <a:miter lim="800000"/>
          </a:ln>
        </p:spPr>
        <p:txBody>
          <a:bodyPr vert="eaVert">
            <a:spAutoFit/>
          </a:bodyPr>
          <a:lstStyle/>
          <a:p>
            <a:pPr algn="ctr"/>
            <a:r>
              <a:rPr lang="zh-CN" altLang="en-US" b="1">
                <a:solidFill>
                  <a:schemeClr val="bg1"/>
                </a:solidFill>
                <a:latin typeface="微软雅黑" panose="020B0503020204020204" pitchFamily="34" charset="-122"/>
                <a:ea typeface="微软雅黑" panose="020B0503020204020204" pitchFamily="34" charset="-122"/>
                <a:cs typeface="汉仪超粗宋简"/>
              </a:rPr>
              <a:t>网络层</a:t>
            </a:r>
            <a:endParaRPr lang="zh-CN" altLang="en-US" b="1">
              <a:solidFill>
                <a:schemeClr val="bg1"/>
              </a:solidFill>
              <a:latin typeface="微软雅黑" panose="020B0503020204020204" pitchFamily="34" charset="-122"/>
              <a:ea typeface="微软雅黑" panose="020B0503020204020204" pitchFamily="34" charset="-122"/>
              <a:cs typeface="汉仪超粗宋简"/>
            </a:endParaRPr>
          </a:p>
        </p:txBody>
      </p:sp>
      <p:sp>
        <p:nvSpPr>
          <p:cNvPr id="23" name="TextBox 22"/>
          <p:cNvSpPr txBox="1">
            <a:spLocks noChangeArrowheads="1"/>
          </p:cNvSpPr>
          <p:nvPr/>
        </p:nvSpPr>
        <p:spPr bwMode="auto">
          <a:xfrm>
            <a:off x="9107787" y="3071813"/>
            <a:ext cx="461665" cy="857250"/>
          </a:xfrm>
          <a:prstGeom prst="rect">
            <a:avLst/>
          </a:prstGeom>
          <a:solidFill>
            <a:schemeClr val="tx2">
              <a:lumMod val="75000"/>
            </a:schemeClr>
          </a:solidFill>
          <a:ln w="9525">
            <a:solidFill>
              <a:schemeClr val="tx1"/>
            </a:solidFill>
            <a:miter lim="800000"/>
          </a:ln>
        </p:spPr>
        <p:txBody>
          <a:bodyPr vert="eaVert">
            <a:spAutoFit/>
          </a:bodyPr>
          <a:lstStyle/>
          <a:p>
            <a:pPr algn="ctr"/>
            <a:r>
              <a:rPr lang="en-US" altLang="zh-CN" b="1">
                <a:solidFill>
                  <a:schemeClr val="bg1"/>
                </a:solidFill>
                <a:latin typeface="微软雅黑" panose="020B0503020204020204" pitchFamily="34" charset="-122"/>
                <a:ea typeface="微软雅黑" panose="020B0503020204020204" pitchFamily="34" charset="-122"/>
                <a:cs typeface="汉仪超粗宋简"/>
              </a:rPr>
              <a:t>MAC</a:t>
            </a:r>
            <a:endParaRPr lang="zh-CN" altLang="en-US" b="1">
              <a:solidFill>
                <a:schemeClr val="bg1"/>
              </a:solidFill>
              <a:latin typeface="微软雅黑" panose="020B0503020204020204" pitchFamily="34" charset="-122"/>
              <a:ea typeface="微软雅黑" panose="020B0503020204020204" pitchFamily="34" charset="-122"/>
              <a:cs typeface="汉仪超粗宋简"/>
            </a:endParaRPr>
          </a:p>
        </p:txBody>
      </p:sp>
      <p:sp>
        <p:nvSpPr>
          <p:cNvPr id="24" name="TextBox 23"/>
          <p:cNvSpPr txBox="1">
            <a:spLocks noChangeArrowheads="1"/>
          </p:cNvSpPr>
          <p:nvPr/>
        </p:nvSpPr>
        <p:spPr bwMode="auto">
          <a:xfrm>
            <a:off x="10155535" y="3071813"/>
            <a:ext cx="461665" cy="857250"/>
          </a:xfrm>
          <a:prstGeom prst="rect">
            <a:avLst/>
          </a:prstGeom>
          <a:solidFill>
            <a:schemeClr val="tx2">
              <a:lumMod val="75000"/>
            </a:schemeClr>
          </a:solidFill>
          <a:ln w="9525">
            <a:solidFill>
              <a:schemeClr val="tx1"/>
            </a:solidFill>
            <a:miter lim="800000"/>
          </a:ln>
        </p:spPr>
        <p:txBody>
          <a:bodyPr vert="eaVert">
            <a:spAutoFit/>
          </a:bodyPr>
          <a:lstStyle/>
          <a:p>
            <a:pPr algn="ctr"/>
            <a:r>
              <a:rPr lang="zh-CN" altLang="en-US" b="1">
                <a:solidFill>
                  <a:schemeClr val="bg1"/>
                </a:solidFill>
                <a:latin typeface="微软雅黑" panose="020B0503020204020204" pitchFamily="34" charset="-122"/>
                <a:ea typeface="微软雅黑" panose="020B0503020204020204" pitchFamily="34" charset="-122"/>
                <a:cs typeface="汉仪超粗宋简"/>
              </a:rPr>
              <a:t>物理层</a:t>
            </a:r>
            <a:endParaRPr lang="zh-CN" altLang="en-US" b="1">
              <a:solidFill>
                <a:schemeClr val="bg1"/>
              </a:solidFill>
              <a:latin typeface="微软雅黑" panose="020B0503020204020204" pitchFamily="34" charset="-122"/>
              <a:ea typeface="微软雅黑" panose="020B0503020204020204" pitchFamily="34" charset="-122"/>
              <a:cs typeface="汉仪超粗宋简"/>
            </a:endParaRPr>
          </a:p>
        </p:txBody>
      </p:sp>
      <p:sp>
        <p:nvSpPr>
          <p:cNvPr id="25" name="右箭头 24"/>
          <p:cNvSpPr/>
          <p:nvPr/>
        </p:nvSpPr>
        <p:spPr>
          <a:xfrm>
            <a:off x="8572500" y="3429000"/>
            <a:ext cx="381000" cy="14287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 name="矩形 25"/>
          <p:cNvSpPr/>
          <p:nvPr/>
        </p:nvSpPr>
        <p:spPr>
          <a:xfrm>
            <a:off x="7810501" y="3000376"/>
            <a:ext cx="2952751" cy="13573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7" name="TextBox 26"/>
          <p:cNvSpPr txBox="1">
            <a:spLocks noChangeArrowheads="1"/>
          </p:cNvSpPr>
          <p:nvPr/>
        </p:nvSpPr>
        <p:spPr bwMode="auto">
          <a:xfrm>
            <a:off x="8572501" y="4000500"/>
            <a:ext cx="1210588" cy="400110"/>
          </a:xfrm>
          <a:prstGeom prst="rect">
            <a:avLst/>
          </a:prstGeom>
          <a:noFill/>
          <a:ln w="9525">
            <a:noFill/>
            <a:miter lim="800000"/>
          </a:ln>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汉仪超粗宋简"/>
              </a:rPr>
              <a:t>通信模块</a:t>
            </a:r>
            <a:endParaRPr lang="zh-CN" altLang="en-US" sz="2000" b="1" dirty="0">
              <a:solidFill>
                <a:srgbClr val="FF0000"/>
              </a:solidFill>
              <a:latin typeface="微软雅黑" panose="020B0503020204020204" pitchFamily="34" charset="-122"/>
              <a:ea typeface="微软雅黑" panose="020B0503020204020204" pitchFamily="34" charset="-122"/>
              <a:cs typeface="汉仪超粗宋简"/>
            </a:endParaRPr>
          </a:p>
        </p:txBody>
      </p:sp>
      <p:sp>
        <p:nvSpPr>
          <p:cNvPr id="28" name="右箭头 27"/>
          <p:cNvSpPr/>
          <p:nvPr/>
        </p:nvSpPr>
        <p:spPr>
          <a:xfrm>
            <a:off x="9620251" y="3429000"/>
            <a:ext cx="381000" cy="14287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571500" y="1928814"/>
            <a:ext cx="10382251" cy="3000375"/>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0" name="矩形 29"/>
          <p:cNvSpPr/>
          <p:nvPr/>
        </p:nvSpPr>
        <p:spPr>
          <a:xfrm>
            <a:off x="571500" y="5214939"/>
            <a:ext cx="10382251" cy="428625"/>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1" name="TextBox 30"/>
          <p:cNvSpPr txBox="1">
            <a:spLocks noChangeArrowheads="1"/>
          </p:cNvSpPr>
          <p:nvPr/>
        </p:nvSpPr>
        <p:spPr bwMode="auto">
          <a:xfrm>
            <a:off x="5897493" y="5261138"/>
            <a:ext cx="774571" cy="400110"/>
          </a:xfrm>
          <a:prstGeom prst="rect">
            <a:avLst/>
          </a:prstGeom>
          <a:noFill/>
          <a:ln w="9525">
            <a:noFill/>
            <a:miter lim="800000"/>
          </a:ln>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汉仪超粗宋简"/>
              </a:rPr>
              <a:t>电 源</a:t>
            </a:r>
            <a:endParaRPr lang="zh-CN" altLang="en-US" sz="2000" b="1" dirty="0">
              <a:solidFill>
                <a:srgbClr val="FF0000"/>
              </a:solidFill>
              <a:latin typeface="微软雅黑" panose="020B0503020204020204" pitchFamily="34" charset="-122"/>
              <a:ea typeface="微软雅黑" panose="020B0503020204020204" pitchFamily="34" charset="-122"/>
              <a:cs typeface="汉仪超粗宋简"/>
            </a:endParaRPr>
          </a:p>
        </p:txBody>
      </p:sp>
      <p:sp>
        <p:nvSpPr>
          <p:cNvPr id="32" name="TextBox 31"/>
          <p:cNvSpPr txBox="1">
            <a:spLocks noChangeArrowheads="1"/>
          </p:cNvSpPr>
          <p:nvPr/>
        </p:nvSpPr>
        <p:spPr bwMode="auto">
          <a:xfrm>
            <a:off x="5090093" y="1928814"/>
            <a:ext cx="2011813" cy="400110"/>
          </a:xfrm>
          <a:prstGeom prst="rect">
            <a:avLst/>
          </a:prstGeom>
          <a:noFill/>
          <a:ln w="9525">
            <a:noFill/>
            <a:miter lim="800000"/>
          </a:ln>
        </p:spPr>
        <p:txBody>
          <a:bodyPr wrap="square">
            <a:spAutoFit/>
          </a:bodyPr>
          <a:lstStyle/>
          <a:p>
            <a:pPr algn="ctr"/>
            <a:r>
              <a:rPr lang="zh-CN" altLang="en-US" sz="2000" b="1" dirty="0" smtClean="0">
                <a:solidFill>
                  <a:srgbClr val="FF0000"/>
                </a:solidFill>
                <a:latin typeface="微软雅黑" panose="020B0503020204020204" pitchFamily="34" charset="-122"/>
                <a:ea typeface="微软雅黑" panose="020B0503020204020204" pitchFamily="34" charset="-122"/>
                <a:cs typeface="汉仪超粗宋简"/>
              </a:rPr>
              <a:t>嵌入式软件</a:t>
            </a:r>
            <a:r>
              <a:rPr lang="zh-CN" altLang="en-US" sz="2000" b="1" dirty="0">
                <a:solidFill>
                  <a:srgbClr val="FF0000"/>
                </a:solidFill>
                <a:latin typeface="微软雅黑" panose="020B0503020204020204" pitchFamily="34" charset="-122"/>
                <a:ea typeface="微软雅黑" panose="020B0503020204020204" pitchFamily="34" charset="-122"/>
                <a:cs typeface="汉仪超粗宋简"/>
              </a:rPr>
              <a:t>系统</a:t>
            </a:r>
            <a:endParaRPr lang="zh-CN" altLang="en-US" sz="2000" b="1" dirty="0">
              <a:solidFill>
                <a:srgbClr val="FF0000"/>
              </a:solidFill>
              <a:latin typeface="微软雅黑" panose="020B0503020204020204" pitchFamily="34" charset="-122"/>
              <a:ea typeface="微软雅黑" panose="020B0503020204020204" pitchFamily="34" charset="-122"/>
              <a:cs typeface="汉仪超粗宋简"/>
            </a:endParaRPr>
          </a:p>
        </p:txBody>
      </p:sp>
      <p:cxnSp>
        <p:nvCxnSpPr>
          <p:cNvPr id="34" name="形状 33"/>
          <p:cNvCxnSpPr>
            <a:stCxn id="6" idx="3"/>
            <a:endCxn id="18" idx="1"/>
          </p:cNvCxnSpPr>
          <p:nvPr/>
        </p:nvCxnSpPr>
        <p:spPr>
          <a:xfrm>
            <a:off x="4381501" y="3500438"/>
            <a:ext cx="952500" cy="679450"/>
          </a:xfrm>
          <a:prstGeom prst="bentConnector3">
            <a:avLst>
              <a:gd name="adj1" fmla="val 50000"/>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形状 33"/>
          <p:cNvCxnSpPr>
            <a:endCxn id="22" idx="1"/>
          </p:cNvCxnSpPr>
          <p:nvPr/>
        </p:nvCxnSpPr>
        <p:spPr>
          <a:xfrm flipV="1">
            <a:off x="6858000" y="3500438"/>
            <a:ext cx="1252835" cy="714378"/>
          </a:xfrm>
          <a:prstGeom prst="bentConnector3">
            <a:avLst>
              <a:gd name="adj1" fmla="val 50000"/>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rot="5400000" flipH="1" flipV="1">
            <a:off x="2392099" y="4751124"/>
            <a:ext cx="928687" cy="2116"/>
          </a:xfrm>
          <a:prstGeom prst="straightConnector1">
            <a:avLst/>
          </a:prstGeom>
          <a:ln w="508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rot="5400000" flipH="1" flipV="1">
            <a:off x="8906934" y="4785255"/>
            <a:ext cx="857250" cy="2117"/>
          </a:xfrm>
          <a:prstGeom prst="straightConnector1">
            <a:avLst/>
          </a:prstGeom>
          <a:ln w="508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rot="5400000" flipH="1" flipV="1">
            <a:off x="6073246" y="4999568"/>
            <a:ext cx="428625" cy="2117"/>
          </a:xfrm>
          <a:prstGeom prst="straightConnector1">
            <a:avLst/>
          </a:prstGeom>
          <a:ln w="508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271464" y="108774"/>
            <a:ext cx="10583976" cy="679450"/>
          </a:xfrm>
        </p:spPr>
        <p:txBody>
          <a:bodyPr/>
          <a:lstStyle/>
          <a:p>
            <a:r>
              <a:rPr lang="en-US" altLang="zh-CN" dirty="0">
                <a:sym typeface="+mn-ea"/>
              </a:rPr>
              <a:t>3</a:t>
            </a:r>
            <a:r>
              <a:rPr lang="zh-CN" altLang="en-US" dirty="0">
                <a:sym typeface="+mn-ea"/>
              </a:rPr>
              <a:t>、无线传感器网络的体系结构</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07331"/>
                                        </p:tgtEl>
                                        <p:attrNameLst>
                                          <p:attrName>style.visibility</p:attrName>
                                        </p:attrNameLst>
                                      </p:cBhvr>
                                      <p:to>
                                        <p:strVal val="visible"/>
                                      </p:to>
                                    </p:set>
                                    <p:animEffect transition="in" filter="randombar(horizontal)">
                                      <p:cBhvr>
                                        <p:cTn id="7" dur="500"/>
                                        <p:tgtEl>
                                          <p:spTgt spid="150733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Effect transition="in" filter="fade">
                                      <p:cBhvr>
                                        <p:cTn id="53" dur="500"/>
                                        <p:tgtEl>
                                          <p:spTgt spid="1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ppt_w</p:attrName>
                                        </p:attrNameLst>
                                      </p:cBhvr>
                                      <p:tavLst>
                                        <p:tav tm="0">
                                          <p:val>
                                            <p:fltVal val="0"/>
                                          </p:val>
                                        </p:tav>
                                        <p:tav tm="100000">
                                          <p:val>
                                            <p:strVal val="#ppt_w"/>
                                          </p:val>
                                        </p:tav>
                                      </p:tavLst>
                                    </p:anim>
                                    <p:anim calcmode="lin" valueType="num">
                                      <p:cBhvr>
                                        <p:cTn id="77" dur="500" fill="hold"/>
                                        <p:tgtEl>
                                          <p:spTgt spid="23"/>
                                        </p:tgtEl>
                                        <p:attrNameLst>
                                          <p:attrName>ppt_h</p:attrName>
                                        </p:attrNameLst>
                                      </p:cBhvr>
                                      <p:tavLst>
                                        <p:tav tm="0">
                                          <p:val>
                                            <p:fltVal val="0"/>
                                          </p:val>
                                        </p:tav>
                                        <p:tav tm="100000">
                                          <p:val>
                                            <p:strVal val="#ppt_h"/>
                                          </p:val>
                                        </p:tav>
                                      </p:tavLst>
                                    </p:anim>
                                    <p:animEffect transition="in" filter="fade">
                                      <p:cBhvr>
                                        <p:cTn id="78" dur="500"/>
                                        <p:tgtEl>
                                          <p:spTgt spid="23"/>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p:cTn id="86" dur="500" fill="hold"/>
                                        <p:tgtEl>
                                          <p:spTgt spid="25"/>
                                        </p:tgtEl>
                                        <p:attrNameLst>
                                          <p:attrName>ppt_w</p:attrName>
                                        </p:attrNameLst>
                                      </p:cBhvr>
                                      <p:tavLst>
                                        <p:tav tm="0">
                                          <p:val>
                                            <p:fltVal val="0"/>
                                          </p:val>
                                        </p:tav>
                                        <p:tav tm="100000">
                                          <p:val>
                                            <p:strVal val="#ppt_w"/>
                                          </p:val>
                                        </p:tav>
                                      </p:tavLst>
                                    </p:anim>
                                    <p:anim calcmode="lin" valueType="num">
                                      <p:cBhvr>
                                        <p:cTn id="87" dur="500" fill="hold"/>
                                        <p:tgtEl>
                                          <p:spTgt spid="25"/>
                                        </p:tgtEl>
                                        <p:attrNameLst>
                                          <p:attrName>ppt_h</p:attrName>
                                        </p:attrNameLst>
                                      </p:cBhvr>
                                      <p:tavLst>
                                        <p:tav tm="0">
                                          <p:val>
                                            <p:fltVal val="0"/>
                                          </p:val>
                                        </p:tav>
                                        <p:tav tm="100000">
                                          <p:val>
                                            <p:strVal val="#ppt_h"/>
                                          </p:val>
                                        </p:tav>
                                      </p:tavLst>
                                    </p:anim>
                                    <p:animEffect transition="in" filter="fade">
                                      <p:cBhvr>
                                        <p:cTn id="88" dur="500"/>
                                        <p:tgtEl>
                                          <p:spTgt spid="25"/>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fltVal val="0"/>
                                          </p:val>
                                        </p:tav>
                                        <p:tav tm="100000">
                                          <p:val>
                                            <p:strVal val="#ppt_h"/>
                                          </p:val>
                                        </p:tav>
                                      </p:tavLst>
                                    </p:anim>
                                    <p:animEffect transition="in" filter="fade">
                                      <p:cBhvr>
                                        <p:cTn id="93" dur="500"/>
                                        <p:tgtEl>
                                          <p:spTgt spid="26"/>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500" fill="hold"/>
                                        <p:tgtEl>
                                          <p:spTgt spid="27"/>
                                        </p:tgtEl>
                                        <p:attrNameLst>
                                          <p:attrName>ppt_w</p:attrName>
                                        </p:attrNameLst>
                                      </p:cBhvr>
                                      <p:tavLst>
                                        <p:tav tm="0">
                                          <p:val>
                                            <p:fltVal val="0"/>
                                          </p:val>
                                        </p:tav>
                                        <p:tav tm="100000">
                                          <p:val>
                                            <p:strVal val="#ppt_w"/>
                                          </p:val>
                                        </p:tav>
                                      </p:tavLst>
                                    </p:anim>
                                    <p:anim calcmode="lin" valueType="num">
                                      <p:cBhvr>
                                        <p:cTn id="97" dur="500" fill="hold"/>
                                        <p:tgtEl>
                                          <p:spTgt spid="27"/>
                                        </p:tgtEl>
                                        <p:attrNameLst>
                                          <p:attrName>ppt_h</p:attrName>
                                        </p:attrNameLst>
                                      </p:cBhvr>
                                      <p:tavLst>
                                        <p:tav tm="0">
                                          <p:val>
                                            <p:fltVal val="0"/>
                                          </p:val>
                                        </p:tav>
                                        <p:tav tm="100000">
                                          <p:val>
                                            <p:strVal val="#ppt_h"/>
                                          </p:val>
                                        </p:tav>
                                      </p:tavLst>
                                    </p:anim>
                                    <p:animEffect transition="in" filter="fade">
                                      <p:cBhvr>
                                        <p:cTn id="98" dur="500"/>
                                        <p:tgtEl>
                                          <p:spTgt spid="27"/>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 calcmode="lin" valueType="num">
                                      <p:cBhvr>
                                        <p:cTn id="101" dur="500" fill="hold"/>
                                        <p:tgtEl>
                                          <p:spTgt spid="28"/>
                                        </p:tgtEl>
                                        <p:attrNameLst>
                                          <p:attrName>ppt_w</p:attrName>
                                        </p:attrNameLst>
                                      </p:cBhvr>
                                      <p:tavLst>
                                        <p:tav tm="0">
                                          <p:val>
                                            <p:fltVal val="0"/>
                                          </p:val>
                                        </p:tav>
                                        <p:tav tm="100000">
                                          <p:val>
                                            <p:strVal val="#ppt_w"/>
                                          </p:val>
                                        </p:tav>
                                      </p:tavLst>
                                    </p:anim>
                                    <p:anim calcmode="lin" valueType="num">
                                      <p:cBhvr>
                                        <p:cTn id="102" dur="500" fill="hold"/>
                                        <p:tgtEl>
                                          <p:spTgt spid="28"/>
                                        </p:tgtEl>
                                        <p:attrNameLst>
                                          <p:attrName>ppt_h</p:attrName>
                                        </p:attrNameLst>
                                      </p:cBhvr>
                                      <p:tavLst>
                                        <p:tav tm="0">
                                          <p:val>
                                            <p:fltVal val="0"/>
                                          </p:val>
                                        </p:tav>
                                        <p:tav tm="100000">
                                          <p:val>
                                            <p:strVal val="#ppt_h"/>
                                          </p:val>
                                        </p:tav>
                                      </p:tavLst>
                                    </p:anim>
                                    <p:animEffect transition="in" filter="fade">
                                      <p:cBhvr>
                                        <p:cTn id="103" dur="500"/>
                                        <p:tgtEl>
                                          <p:spTgt spid="28"/>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anim calcmode="lin" valueType="num">
                                      <p:cBhvr>
                                        <p:cTn id="111" dur="500" fill="hold"/>
                                        <p:tgtEl>
                                          <p:spTgt spid="30"/>
                                        </p:tgtEl>
                                        <p:attrNameLst>
                                          <p:attrName>ppt_w</p:attrName>
                                        </p:attrNameLst>
                                      </p:cBhvr>
                                      <p:tavLst>
                                        <p:tav tm="0">
                                          <p:val>
                                            <p:fltVal val="0"/>
                                          </p:val>
                                        </p:tav>
                                        <p:tav tm="100000">
                                          <p:val>
                                            <p:strVal val="#ppt_w"/>
                                          </p:val>
                                        </p:tav>
                                      </p:tavLst>
                                    </p:anim>
                                    <p:anim calcmode="lin" valueType="num">
                                      <p:cBhvr>
                                        <p:cTn id="112" dur="500" fill="hold"/>
                                        <p:tgtEl>
                                          <p:spTgt spid="30"/>
                                        </p:tgtEl>
                                        <p:attrNameLst>
                                          <p:attrName>ppt_h</p:attrName>
                                        </p:attrNameLst>
                                      </p:cBhvr>
                                      <p:tavLst>
                                        <p:tav tm="0">
                                          <p:val>
                                            <p:fltVal val="0"/>
                                          </p:val>
                                        </p:tav>
                                        <p:tav tm="100000">
                                          <p:val>
                                            <p:strVal val="#ppt_h"/>
                                          </p:val>
                                        </p:tav>
                                      </p:tavLst>
                                    </p:anim>
                                    <p:animEffect transition="in" filter="fade">
                                      <p:cBhvr>
                                        <p:cTn id="113" dur="500"/>
                                        <p:tgtEl>
                                          <p:spTgt spid="30"/>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p:cTn id="116" dur="500" fill="hold"/>
                                        <p:tgtEl>
                                          <p:spTgt spid="31"/>
                                        </p:tgtEl>
                                        <p:attrNameLst>
                                          <p:attrName>ppt_w</p:attrName>
                                        </p:attrNameLst>
                                      </p:cBhvr>
                                      <p:tavLst>
                                        <p:tav tm="0">
                                          <p:val>
                                            <p:fltVal val="0"/>
                                          </p:val>
                                        </p:tav>
                                        <p:tav tm="100000">
                                          <p:val>
                                            <p:strVal val="#ppt_w"/>
                                          </p:val>
                                        </p:tav>
                                      </p:tavLst>
                                    </p:anim>
                                    <p:anim calcmode="lin" valueType="num">
                                      <p:cBhvr>
                                        <p:cTn id="117" dur="500" fill="hold"/>
                                        <p:tgtEl>
                                          <p:spTgt spid="31"/>
                                        </p:tgtEl>
                                        <p:attrNameLst>
                                          <p:attrName>ppt_h</p:attrName>
                                        </p:attrNameLst>
                                      </p:cBhvr>
                                      <p:tavLst>
                                        <p:tav tm="0">
                                          <p:val>
                                            <p:fltVal val="0"/>
                                          </p:val>
                                        </p:tav>
                                        <p:tav tm="100000">
                                          <p:val>
                                            <p:strVal val="#ppt_h"/>
                                          </p:val>
                                        </p:tav>
                                      </p:tavLst>
                                    </p:anim>
                                    <p:animEffect transition="in" filter="fade">
                                      <p:cBhvr>
                                        <p:cTn id="118" dur="500"/>
                                        <p:tgtEl>
                                          <p:spTgt spid="31"/>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anim calcmode="lin" valueType="num">
                                      <p:cBhvr>
                                        <p:cTn id="121" dur="500" fill="hold"/>
                                        <p:tgtEl>
                                          <p:spTgt spid="32"/>
                                        </p:tgtEl>
                                        <p:attrNameLst>
                                          <p:attrName>ppt_w</p:attrName>
                                        </p:attrNameLst>
                                      </p:cBhvr>
                                      <p:tavLst>
                                        <p:tav tm="0">
                                          <p:val>
                                            <p:fltVal val="0"/>
                                          </p:val>
                                        </p:tav>
                                        <p:tav tm="100000">
                                          <p:val>
                                            <p:strVal val="#ppt_w"/>
                                          </p:val>
                                        </p:tav>
                                      </p:tavLst>
                                    </p:anim>
                                    <p:anim calcmode="lin" valueType="num">
                                      <p:cBhvr>
                                        <p:cTn id="122" dur="500" fill="hold"/>
                                        <p:tgtEl>
                                          <p:spTgt spid="32"/>
                                        </p:tgtEl>
                                        <p:attrNameLst>
                                          <p:attrName>ppt_h</p:attrName>
                                        </p:attrNameLst>
                                      </p:cBhvr>
                                      <p:tavLst>
                                        <p:tav tm="0">
                                          <p:val>
                                            <p:fltVal val="0"/>
                                          </p:val>
                                        </p:tav>
                                        <p:tav tm="100000">
                                          <p:val>
                                            <p:strVal val="#ppt_h"/>
                                          </p:val>
                                        </p:tav>
                                      </p:tavLst>
                                    </p:anim>
                                    <p:animEffect transition="in" filter="fade">
                                      <p:cBhvr>
                                        <p:cTn id="123" dur="500"/>
                                        <p:tgtEl>
                                          <p:spTgt spid="32"/>
                                        </p:tgtEl>
                                      </p:cBhvr>
                                    </p:animEffect>
                                  </p:childTnLst>
                                </p:cTn>
                              </p:par>
                              <p:par>
                                <p:cTn id="124" presetID="53" presetClass="entr" presetSubtype="16" fill="hold" nodeType="withEffect">
                                  <p:stCondLst>
                                    <p:cond delay="0"/>
                                  </p:stCondLst>
                                  <p:childTnLst>
                                    <p:set>
                                      <p:cBhvr>
                                        <p:cTn id="125" dur="1" fill="hold">
                                          <p:stCondLst>
                                            <p:cond delay="0"/>
                                          </p:stCondLst>
                                        </p:cTn>
                                        <p:tgtEl>
                                          <p:spTgt spid="34"/>
                                        </p:tgtEl>
                                        <p:attrNameLst>
                                          <p:attrName>style.visibility</p:attrName>
                                        </p:attrNameLst>
                                      </p:cBhvr>
                                      <p:to>
                                        <p:strVal val="visible"/>
                                      </p:to>
                                    </p:set>
                                    <p:anim calcmode="lin" valueType="num">
                                      <p:cBhvr>
                                        <p:cTn id="126" dur="500" fill="hold"/>
                                        <p:tgtEl>
                                          <p:spTgt spid="34"/>
                                        </p:tgtEl>
                                        <p:attrNameLst>
                                          <p:attrName>ppt_w</p:attrName>
                                        </p:attrNameLst>
                                      </p:cBhvr>
                                      <p:tavLst>
                                        <p:tav tm="0">
                                          <p:val>
                                            <p:fltVal val="0"/>
                                          </p:val>
                                        </p:tav>
                                        <p:tav tm="100000">
                                          <p:val>
                                            <p:strVal val="#ppt_w"/>
                                          </p:val>
                                        </p:tav>
                                      </p:tavLst>
                                    </p:anim>
                                    <p:anim calcmode="lin" valueType="num">
                                      <p:cBhvr>
                                        <p:cTn id="127" dur="500" fill="hold"/>
                                        <p:tgtEl>
                                          <p:spTgt spid="34"/>
                                        </p:tgtEl>
                                        <p:attrNameLst>
                                          <p:attrName>ppt_h</p:attrName>
                                        </p:attrNameLst>
                                      </p:cBhvr>
                                      <p:tavLst>
                                        <p:tav tm="0">
                                          <p:val>
                                            <p:fltVal val="0"/>
                                          </p:val>
                                        </p:tav>
                                        <p:tav tm="100000">
                                          <p:val>
                                            <p:strVal val="#ppt_h"/>
                                          </p:val>
                                        </p:tav>
                                      </p:tavLst>
                                    </p:anim>
                                    <p:animEffect transition="in" filter="fade">
                                      <p:cBhvr>
                                        <p:cTn id="128" dur="500"/>
                                        <p:tgtEl>
                                          <p:spTgt spid="34"/>
                                        </p:tgtEl>
                                      </p:cBhvr>
                                    </p:animEffect>
                                  </p:childTnLst>
                                </p:cTn>
                              </p:par>
                              <p:par>
                                <p:cTn id="129" presetID="53" presetClass="entr" presetSubtype="16" fill="hold" nodeType="withEffect">
                                  <p:stCondLst>
                                    <p:cond delay="0"/>
                                  </p:stCondLst>
                                  <p:childTnLst>
                                    <p:set>
                                      <p:cBhvr>
                                        <p:cTn id="130" dur="1" fill="hold">
                                          <p:stCondLst>
                                            <p:cond delay="0"/>
                                          </p:stCondLst>
                                        </p:cTn>
                                        <p:tgtEl>
                                          <p:spTgt spid="36"/>
                                        </p:tgtEl>
                                        <p:attrNameLst>
                                          <p:attrName>style.visibility</p:attrName>
                                        </p:attrNameLst>
                                      </p:cBhvr>
                                      <p:to>
                                        <p:strVal val="visible"/>
                                      </p:to>
                                    </p:set>
                                    <p:anim calcmode="lin" valueType="num">
                                      <p:cBhvr>
                                        <p:cTn id="131" dur="500" fill="hold"/>
                                        <p:tgtEl>
                                          <p:spTgt spid="36"/>
                                        </p:tgtEl>
                                        <p:attrNameLst>
                                          <p:attrName>ppt_w</p:attrName>
                                        </p:attrNameLst>
                                      </p:cBhvr>
                                      <p:tavLst>
                                        <p:tav tm="0">
                                          <p:val>
                                            <p:fltVal val="0"/>
                                          </p:val>
                                        </p:tav>
                                        <p:tav tm="100000">
                                          <p:val>
                                            <p:strVal val="#ppt_w"/>
                                          </p:val>
                                        </p:tav>
                                      </p:tavLst>
                                    </p:anim>
                                    <p:anim calcmode="lin" valueType="num">
                                      <p:cBhvr>
                                        <p:cTn id="132" dur="500" fill="hold"/>
                                        <p:tgtEl>
                                          <p:spTgt spid="36"/>
                                        </p:tgtEl>
                                        <p:attrNameLst>
                                          <p:attrName>ppt_h</p:attrName>
                                        </p:attrNameLst>
                                      </p:cBhvr>
                                      <p:tavLst>
                                        <p:tav tm="0">
                                          <p:val>
                                            <p:fltVal val="0"/>
                                          </p:val>
                                        </p:tav>
                                        <p:tav tm="100000">
                                          <p:val>
                                            <p:strVal val="#ppt_h"/>
                                          </p:val>
                                        </p:tav>
                                      </p:tavLst>
                                    </p:anim>
                                    <p:animEffect transition="in" filter="fade">
                                      <p:cBhvr>
                                        <p:cTn id="133" dur="500"/>
                                        <p:tgtEl>
                                          <p:spTgt spid="36"/>
                                        </p:tgtEl>
                                      </p:cBhvr>
                                    </p:animEffect>
                                  </p:childTnLst>
                                </p:cTn>
                              </p:par>
                              <p:par>
                                <p:cTn id="134" presetID="53" presetClass="entr" presetSubtype="16" fill="hold"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childTnLst>
                                </p:cTn>
                              </p:par>
                              <p:par>
                                <p:cTn id="139" presetID="53" presetClass="entr" presetSubtype="16" fill="hold" nodeType="withEffect">
                                  <p:stCondLst>
                                    <p:cond delay="0"/>
                                  </p:stCondLst>
                                  <p:childTnLst>
                                    <p:set>
                                      <p:cBhvr>
                                        <p:cTn id="140" dur="1" fill="hold">
                                          <p:stCondLst>
                                            <p:cond delay="0"/>
                                          </p:stCondLst>
                                        </p:cTn>
                                        <p:tgtEl>
                                          <p:spTgt spid="47"/>
                                        </p:tgtEl>
                                        <p:attrNameLst>
                                          <p:attrName>style.visibility</p:attrName>
                                        </p:attrNameLst>
                                      </p:cBhvr>
                                      <p:to>
                                        <p:strVal val="visible"/>
                                      </p:to>
                                    </p:set>
                                    <p:anim calcmode="lin" valueType="num">
                                      <p:cBhvr>
                                        <p:cTn id="141" dur="500" fill="hold"/>
                                        <p:tgtEl>
                                          <p:spTgt spid="47"/>
                                        </p:tgtEl>
                                        <p:attrNameLst>
                                          <p:attrName>ppt_w</p:attrName>
                                        </p:attrNameLst>
                                      </p:cBhvr>
                                      <p:tavLst>
                                        <p:tav tm="0">
                                          <p:val>
                                            <p:fltVal val="0"/>
                                          </p:val>
                                        </p:tav>
                                        <p:tav tm="100000">
                                          <p:val>
                                            <p:strVal val="#ppt_w"/>
                                          </p:val>
                                        </p:tav>
                                      </p:tavLst>
                                    </p:anim>
                                    <p:anim calcmode="lin" valueType="num">
                                      <p:cBhvr>
                                        <p:cTn id="142" dur="500" fill="hold"/>
                                        <p:tgtEl>
                                          <p:spTgt spid="47"/>
                                        </p:tgtEl>
                                        <p:attrNameLst>
                                          <p:attrName>ppt_h</p:attrName>
                                        </p:attrNameLst>
                                      </p:cBhvr>
                                      <p:tavLst>
                                        <p:tav tm="0">
                                          <p:val>
                                            <p:fltVal val="0"/>
                                          </p:val>
                                        </p:tav>
                                        <p:tav tm="100000">
                                          <p:val>
                                            <p:strVal val="#ppt_h"/>
                                          </p:val>
                                        </p:tav>
                                      </p:tavLst>
                                    </p:anim>
                                    <p:animEffect transition="in" filter="fade">
                                      <p:cBhvr>
                                        <p:cTn id="143" dur="500"/>
                                        <p:tgtEl>
                                          <p:spTgt spid="47"/>
                                        </p:tgtEl>
                                      </p:cBhvr>
                                    </p:animEffect>
                                  </p:childTnLst>
                                </p:cTn>
                              </p:par>
                              <p:par>
                                <p:cTn id="144" presetID="53" presetClass="entr" presetSubtype="16" fill="hold" nodeType="withEffect">
                                  <p:stCondLst>
                                    <p:cond delay="0"/>
                                  </p:stCondLst>
                                  <p:childTnLst>
                                    <p:set>
                                      <p:cBhvr>
                                        <p:cTn id="145" dur="1" fill="hold">
                                          <p:stCondLst>
                                            <p:cond delay="0"/>
                                          </p:stCondLst>
                                        </p:cTn>
                                        <p:tgtEl>
                                          <p:spTgt spid="49"/>
                                        </p:tgtEl>
                                        <p:attrNameLst>
                                          <p:attrName>style.visibility</p:attrName>
                                        </p:attrNameLst>
                                      </p:cBhvr>
                                      <p:to>
                                        <p:strVal val="visible"/>
                                      </p:to>
                                    </p:set>
                                    <p:anim calcmode="lin" valueType="num">
                                      <p:cBhvr>
                                        <p:cTn id="146" dur="500" fill="hold"/>
                                        <p:tgtEl>
                                          <p:spTgt spid="49"/>
                                        </p:tgtEl>
                                        <p:attrNameLst>
                                          <p:attrName>ppt_w</p:attrName>
                                        </p:attrNameLst>
                                      </p:cBhvr>
                                      <p:tavLst>
                                        <p:tav tm="0">
                                          <p:val>
                                            <p:fltVal val="0"/>
                                          </p:val>
                                        </p:tav>
                                        <p:tav tm="100000">
                                          <p:val>
                                            <p:strVal val="#ppt_w"/>
                                          </p:val>
                                        </p:tav>
                                      </p:tavLst>
                                    </p:anim>
                                    <p:anim calcmode="lin" valueType="num">
                                      <p:cBhvr>
                                        <p:cTn id="147" dur="500" fill="hold"/>
                                        <p:tgtEl>
                                          <p:spTgt spid="49"/>
                                        </p:tgtEl>
                                        <p:attrNameLst>
                                          <p:attrName>ppt_h</p:attrName>
                                        </p:attrNameLst>
                                      </p:cBhvr>
                                      <p:tavLst>
                                        <p:tav tm="0">
                                          <p:val>
                                            <p:fltVal val="0"/>
                                          </p:val>
                                        </p:tav>
                                        <p:tav tm="100000">
                                          <p:val>
                                            <p:strVal val="#ppt_h"/>
                                          </p:val>
                                        </p:tav>
                                      </p:tavLst>
                                    </p:anim>
                                    <p:animEffect transition="in" filter="fade">
                                      <p:cBhvr>
                                        <p:cTn id="14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7331" grpId="0"/>
      <p:bldP spid="5" grpId="0" animBg="1"/>
      <p:bldP spid="6" grpId="0" animBg="1"/>
      <p:bldP spid="10" grpId="0" animBg="1"/>
      <p:bldP spid="11" grpId="0" animBg="1"/>
      <p:bldP spid="12" grpId="0"/>
      <p:bldP spid="13" grpId="0" animBg="1"/>
      <p:bldP spid="14" grpId="0" animBg="1"/>
      <p:bldP spid="16" grpId="0" animBg="1"/>
      <p:bldP spid="17" grpId="0"/>
      <p:bldP spid="18" grpId="0" animBg="1"/>
      <p:bldP spid="20" grpId="0" animBg="1"/>
      <p:bldP spid="21" grpId="0" animBg="1"/>
      <p:bldP spid="22" grpId="0" animBg="1"/>
      <p:bldP spid="23" grpId="0" animBg="1"/>
      <p:bldP spid="24" grpId="0" animBg="1"/>
      <p:bldP spid="25" grpId="0" animBg="1"/>
      <p:bldP spid="26" grpId="0" animBg="1"/>
      <p:bldP spid="27" grpId="0"/>
      <p:bldP spid="28" grpId="0" animBg="1"/>
      <p:bldP spid="29" grpId="0" animBg="1"/>
      <p:bldP spid="30" grpId="0" animBg="1"/>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1" name="Rectangle 3"/>
          <p:cNvSpPr>
            <a:spLocks noChangeArrowheads="1"/>
          </p:cNvSpPr>
          <p:nvPr/>
        </p:nvSpPr>
        <p:spPr bwMode="auto">
          <a:xfrm>
            <a:off x="996950" y="1143000"/>
            <a:ext cx="10329545" cy="765175"/>
          </a:xfrm>
          <a:prstGeom prst="rect">
            <a:avLst/>
          </a:prstGeom>
          <a:noFill/>
          <a:ln w="9525">
            <a:noFill/>
            <a:miter lim="800000"/>
          </a:ln>
        </p:spPr>
        <p:txBody>
          <a:bodyPr anchor="ctr"/>
          <a:lstStyle/>
          <a:p>
            <a:pPr>
              <a:lnSpc>
                <a:spcPct val="70000"/>
              </a:lnSpc>
            </a:pP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a:t>
            </a:r>
            <a:r>
              <a:rPr lang="en-US" altLang="zh-CN" sz="2800" b="1" dirty="0">
                <a:solidFill>
                  <a:srgbClr val="0000FF"/>
                </a:solidFill>
                <a:latin typeface="微软雅黑" panose="020B0503020204020204" pitchFamily="34" charset="-122"/>
                <a:ea typeface="微软雅黑" panose="020B0503020204020204" pitchFamily="34" charset="-122"/>
                <a:cs typeface="汉仪超粗宋简"/>
              </a:rPr>
              <a:t>2</a:t>
            </a: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）传感器网络</a:t>
            </a:r>
            <a:r>
              <a:rPr lang="zh-CN" altLang="en-US" sz="2800" b="1" dirty="0" smtClean="0">
                <a:solidFill>
                  <a:srgbClr val="0000FF"/>
                </a:solidFill>
                <a:latin typeface="微软雅黑" panose="020B0503020204020204" pitchFamily="34" charset="-122"/>
                <a:ea typeface="微软雅黑" panose="020B0503020204020204" pitchFamily="34" charset="-122"/>
                <a:cs typeface="汉仪超粗宋简"/>
              </a:rPr>
              <a:t>终端节点</a:t>
            </a: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的结构</a:t>
            </a:r>
            <a:endParaRPr lang="zh-CN" altLang="en-US" sz="2800" b="1" dirty="0">
              <a:solidFill>
                <a:srgbClr val="0000FF"/>
              </a:solidFill>
              <a:latin typeface="微软雅黑" panose="020B0503020204020204" pitchFamily="34" charset="-122"/>
              <a:ea typeface="微软雅黑" panose="020B0503020204020204" pitchFamily="34" charset="-122"/>
              <a:cs typeface="汉仪超粗宋简"/>
            </a:endParaRPr>
          </a:p>
        </p:txBody>
      </p:sp>
      <p:pic>
        <p:nvPicPr>
          <p:cNvPr id="33" name="Picture 1"/>
          <p:cNvPicPr>
            <a:picLocks noChangeAspect="1" noChangeArrowheads="1"/>
          </p:cNvPicPr>
          <p:nvPr/>
        </p:nvPicPr>
        <p:blipFill>
          <a:blip r:embed="rId1" cstate="print"/>
          <a:srcRect/>
          <a:stretch>
            <a:fillRect/>
          </a:stretch>
        </p:blipFill>
        <p:spPr bwMode="auto">
          <a:xfrm>
            <a:off x="1127448" y="2060848"/>
            <a:ext cx="9865096" cy="3672408"/>
          </a:xfrm>
          <a:prstGeom prst="rect">
            <a:avLst/>
          </a:prstGeom>
          <a:noFill/>
          <a:ln w="9525">
            <a:noFill/>
            <a:miter lim="800000"/>
            <a:headEnd/>
            <a:tailEnd/>
          </a:ln>
        </p:spPr>
      </p:pic>
      <p:sp>
        <p:nvSpPr>
          <p:cNvPr id="4" name="标题 3"/>
          <p:cNvSpPr>
            <a:spLocks noGrp="1"/>
          </p:cNvSpPr>
          <p:nvPr>
            <p:ph type="title"/>
          </p:nvPr>
        </p:nvSpPr>
        <p:spPr/>
        <p:txBody>
          <a:bodyPr/>
          <a:lstStyle/>
          <a:p>
            <a:r>
              <a:rPr lang="en-US" altLang="zh-CN" dirty="0"/>
              <a:t>3</a:t>
            </a:r>
            <a:r>
              <a:rPr lang="zh-CN" altLang="en-US" dirty="0"/>
              <a:t>、无线传感器网络的体系结构</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16"/>
          <p:cNvSpPr>
            <a:spLocks noChangeArrowheads="1"/>
          </p:cNvSpPr>
          <p:nvPr/>
        </p:nvSpPr>
        <p:spPr bwMode="auto">
          <a:xfrm>
            <a:off x="6418155" y="1658105"/>
            <a:ext cx="5278967" cy="3384550"/>
          </a:xfrm>
          <a:prstGeom prst="cube">
            <a:avLst>
              <a:gd name="adj" fmla="val 14139"/>
            </a:avLst>
          </a:prstGeom>
          <a:gradFill rotWithShape="1">
            <a:gsLst>
              <a:gs pos="0">
                <a:srgbClr val="33CCCC"/>
              </a:gs>
              <a:gs pos="50000">
                <a:srgbClr val="FFFFFF"/>
              </a:gs>
              <a:gs pos="100000">
                <a:srgbClr val="33CCCC"/>
              </a:gs>
            </a:gsLst>
            <a:lin ang="5400000" scaled="1"/>
          </a:gradFill>
          <a:ln w="9525">
            <a:solidFill>
              <a:srgbClr val="000000"/>
            </a:solidFill>
            <a:miter lim="800000"/>
          </a:ln>
        </p:spPr>
        <p:txBody>
          <a:bodyPr wrap="none" anchor="ctr"/>
          <a:lstStyle/>
          <a:p>
            <a:endParaRPr lang="zh-CN" altLang="en-US"/>
          </a:p>
        </p:txBody>
      </p:sp>
      <p:sp>
        <p:nvSpPr>
          <p:cNvPr id="18435" name="AutoShape 15"/>
          <p:cNvSpPr>
            <a:spLocks noChangeArrowheads="1"/>
          </p:cNvSpPr>
          <p:nvPr/>
        </p:nvSpPr>
        <p:spPr bwMode="auto">
          <a:xfrm>
            <a:off x="5745055" y="2161343"/>
            <a:ext cx="5278967" cy="3384550"/>
          </a:xfrm>
          <a:prstGeom prst="cube">
            <a:avLst>
              <a:gd name="adj" fmla="val 14139"/>
            </a:avLst>
          </a:prstGeom>
          <a:gradFill rotWithShape="1">
            <a:gsLst>
              <a:gs pos="0">
                <a:srgbClr val="00FFFF"/>
              </a:gs>
              <a:gs pos="50000">
                <a:srgbClr val="FFFFFF"/>
              </a:gs>
              <a:gs pos="100000">
                <a:srgbClr val="00FFFF"/>
              </a:gs>
            </a:gsLst>
            <a:lin ang="5400000" scaled="1"/>
          </a:gradFill>
          <a:ln w="9525">
            <a:solidFill>
              <a:srgbClr val="000000"/>
            </a:solidFill>
            <a:miter lim="800000"/>
          </a:ln>
        </p:spPr>
        <p:txBody>
          <a:bodyPr wrap="none" anchor="ctr"/>
          <a:lstStyle/>
          <a:p>
            <a:endParaRPr lang="zh-CN" altLang="en-US"/>
          </a:p>
        </p:txBody>
      </p:sp>
      <p:sp>
        <p:nvSpPr>
          <p:cNvPr id="18436" name="AutoShape 14"/>
          <p:cNvSpPr>
            <a:spLocks noChangeArrowheads="1"/>
          </p:cNvSpPr>
          <p:nvPr/>
        </p:nvSpPr>
        <p:spPr bwMode="auto">
          <a:xfrm>
            <a:off x="5074072" y="2666168"/>
            <a:ext cx="5278967" cy="3384550"/>
          </a:xfrm>
          <a:prstGeom prst="cube">
            <a:avLst>
              <a:gd name="adj" fmla="val 14139"/>
            </a:avLst>
          </a:prstGeom>
          <a:gradFill rotWithShape="1">
            <a:gsLst>
              <a:gs pos="0">
                <a:srgbClr val="CCFFFF"/>
              </a:gs>
              <a:gs pos="50000">
                <a:srgbClr val="FFFFFF"/>
              </a:gs>
              <a:gs pos="100000">
                <a:srgbClr val="CCFFFF"/>
              </a:gs>
            </a:gsLst>
            <a:lin ang="5400000" scaled="1"/>
          </a:gradFill>
          <a:ln w="9525">
            <a:solidFill>
              <a:srgbClr val="000000"/>
            </a:solidFill>
            <a:miter lim="800000"/>
          </a:ln>
        </p:spPr>
        <p:txBody>
          <a:bodyPr wrap="none" anchor="ctr"/>
          <a:lstStyle/>
          <a:p>
            <a:endParaRPr lang="zh-CN" altLang="en-US"/>
          </a:p>
        </p:txBody>
      </p:sp>
      <p:sp>
        <p:nvSpPr>
          <p:cNvPr id="1385489" name="Text Box 17"/>
          <p:cNvSpPr txBox="1">
            <a:spLocks noChangeArrowheads="1"/>
          </p:cNvSpPr>
          <p:nvPr/>
        </p:nvSpPr>
        <p:spPr bwMode="auto">
          <a:xfrm>
            <a:off x="5074072" y="5474456"/>
            <a:ext cx="4607983" cy="461963"/>
          </a:xfrm>
          <a:prstGeom prst="rect">
            <a:avLst/>
          </a:prstGeom>
          <a:solidFill>
            <a:srgbClr val="99CCFF"/>
          </a:solidFill>
          <a:ln w="9525" algn="ctr">
            <a:noFill/>
            <a:miter lim="800000"/>
          </a:ln>
        </p:spPr>
        <p:txBody>
          <a:bodyPr>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cs typeface="汉仪超粗宋简"/>
              </a:rPr>
              <a:t>物  理  层</a:t>
            </a:r>
            <a:endParaRPr lang="zh-CN" altLang="en-US" sz="2400" dirty="0">
              <a:solidFill>
                <a:srgbClr val="002060"/>
              </a:solidFill>
              <a:latin typeface="微软雅黑" panose="020B0503020204020204" pitchFamily="34" charset="-122"/>
              <a:ea typeface="微软雅黑" panose="020B0503020204020204" pitchFamily="34" charset="-122"/>
              <a:cs typeface="汉仪超粗宋简"/>
            </a:endParaRPr>
          </a:p>
        </p:txBody>
      </p:sp>
      <p:sp>
        <p:nvSpPr>
          <p:cNvPr id="1385490" name="Text Box 18"/>
          <p:cNvSpPr txBox="1">
            <a:spLocks noChangeArrowheads="1"/>
          </p:cNvSpPr>
          <p:nvPr/>
        </p:nvSpPr>
        <p:spPr bwMode="auto">
          <a:xfrm>
            <a:off x="5074072" y="4895018"/>
            <a:ext cx="4607983" cy="461962"/>
          </a:xfrm>
          <a:prstGeom prst="rect">
            <a:avLst/>
          </a:prstGeom>
          <a:solidFill>
            <a:srgbClr val="CCFFCC"/>
          </a:solidFill>
          <a:ln w="9525" algn="ctr">
            <a:noFill/>
            <a:miter lim="800000"/>
          </a:ln>
        </p:spPr>
        <p:txBody>
          <a:bodyPr>
            <a:spAutoFit/>
          </a:bodyPr>
          <a:lstStyle/>
          <a:p>
            <a:pPr algn="ctr"/>
            <a:r>
              <a:rPr lang="zh-CN" altLang="en-US" sz="2400">
                <a:solidFill>
                  <a:srgbClr val="002060"/>
                </a:solidFill>
                <a:latin typeface="微软雅黑" panose="020B0503020204020204" pitchFamily="34" charset="-122"/>
                <a:ea typeface="微软雅黑" panose="020B0503020204020204" pitchFamily="34" charset="-122"/>
                <a:cs typeface="汉仪超粗宋简"/>
              </a:rPr>
              <a:t>数据链路层</a:t>
            </a:r>
            <a:endParaRPr lang="zh-CN" altLang="en-US" sz="2400">
              <a:solidFill>
                <a:srgbClr val="002060"/>
              </a:solidFill>
              <a:latin typeface="微软雅黑" panose="020B0503020204020204" pitchFamily="34" charset="-122"/>
              <a:ea typeface="微软雅黑" panose="020B0503020204020204" pitchFamily="34" charset="-122"/>
              <a:cs typeface="汉仪超粗宋简"/>
            </a:endParaRPr>
          </a:p>
        </p:txBody>
      </p:sp>
      <p:sp>
        <p:nvSpPr>
          <p:cNvPr id="1385491" name="Text Box 19"/>
          <p:cNvSpPr txBox="1">
            <a:spLocks noChangeArrowheads="1"/>
          </p:cNvSpPr>
          <p:nvPr/>
        </p:nvSpPr>
        <p:spPr bwMode="auto">
          <a:xfrm>
            <a:off x="5074072" y="4321931"/>
            <a:ext cx="4607983" cy="461963"/>
          </a:xfrm>
          <a:prstGeom prst="rect">
            <a:avLst/>
          </a:prstGeom>
          <a:solidFill>
            <a:srgbClr val="FFFF99"/>
          </a:solidFill>
          <a:ln w="9525" algn="ctr">
            <a:noFill/>
            <a:miter lim="800000"/>
          </a:ln>
        </p:spPr>
        <p:txBody>
          <a:bodyPr>
            <a:spAutoFit/>
          </a:bodyPr>
          <a:lstStyle/>
          <a:p>
            <a:pPr algn="ctr"/>
            <a:r>
              <a:rPr lang="zh-CN" altLang="en-US" sz="2400">
                <a:solidFill>
                  <a:srgbClr val="002060"/>
                </a:solidFill>
                <a:latin typeface="微软雅黑" panose="020B0503020204020204" pitchFamily="34" charset="-122"/>
                <a:ea typeface="微软雅黑" panose="020B0503020204020204" pitchFamily="34" charset="-122"/>
                <a:cs typeface="汉仪超粗宋简"/>
              </a:rPr>
              <a:t>网  络  层</a:t>
            </a:r>
            <a:endParaRPr lang="zh-CN" altLang="en-US" sz="2400">
              <a:solidFill>
                <a:srgbClr val="002060"/>
              </a:solidFill>
              <a:latin typeface="微软雅黑" panose="020B0503020204020204" pitchFamily="34" charset="-122"/>
              <a:ea typeface="微软雅黑" panose="020B0503020204020204" pitchFamily="34" charset="-122"/>
              <a:cs typeface="汉仪超粗宋简"/>
            </a:endParaRPr>
          </a:p>
        </p:txBody>
      </p:sp>
      <p:sp>
        <p:nvSpPr>
          <p:cNvPr id="1385492" name="Text Box 20"/>
          <p:cNvSpPr txBox="1">
            <a:spLocks noChangeArrowheads="1"/>
          </p:cNvSpPr>
          <p:nvPr/>
        </p:nvSpPr>
        <p:spPr bwMode="auto">
          <a:xfrm>
            <a:off x="5074072" y="3745668"/>
            <a:ext cx="4607983" cy="461962"/>
          </a:xfrm>
          <a:prstGeom prst="rect">
            <a:avLst/>
          </a:prstGeom>
          <a:solidFill>
            <a:srgbClr val="FFCC99"/>
          </a:solidFill>
          <a:ln w="9525" algn="ctr">
            <a:noFill/>
            <a:miter lim="800000"/>
          </a:ln>
        </p:spPr>
        <p:txBody>
          <a:bodyPr>
            <a:spAutoFit/>
          </a:bodyPr>
          <a:lstStyle/>
          <a:p>
            <a:pPr algn="ctr"/>
            <a:r>
              <a:rPr lang="zh-CN" altLang="en-US" sz="2400">
                <a:solidFill>
                  <a:srgbClr val="002060"/>
                </a:solidFill>
                <a:latin typeface="微软雅黑" panose="020B0503020204020204" pitchFamily="34" charset="-122"/>
                <a:ea typeface="微软雅黑" panose="020B0503020204020204" pitchFamily="34" charset="-122"/>
                <a:cs typeface="汉仪超粗宋简"/>
              </a:rPr>
              <a:t>传  输  层</a:t>
            </a:r>
            <a:endParaRPr lang="zh-CN" altLang="en-US" sz="2400">
              <a:solidFill>
                <a:srgbClr val="002060"/>
              </a:solidFill>
              <a:latin typeface="微软雅黑" panose="020B0503020204020204" pitchFamily="34" charset="-122"/>
              <a:ea typeface="微软雅黑" panose="020B0503020204020204" pitchFamily="34" charset="-122"/>
              <a:cs typeface="汉仪超粗宋简"/>
            </a:endParaRPr>
          </a:p>
        </p:txBody>
      </p:sp>
      <p:sp>
        <p:nvSpPr>
          <p:cNvPr id="1385493" name="Text Box 21"/>
          <p:cNvSpPr txBox="1">
            <a:spLocks noChangeArrowheads="1"/>
          </p:cNvSpPr>
          <p:nvPr/>
        </p:nvSpPr>
        <p:spPr bwMode="auto">
          <a:xfrm>
            <a:off x="5074072" y="3166231"/>
            <a:ext cx="4607983" cy="461963"/>
          </a:xfrm>
          <a:prstGeom prst="rect">
            <a:avLst/>
          </a:prstGeom>
          <a:solidFill>
            <a:srgbClr val="FF99CC"/>
          </a:solidFill>
          <a:ln w="9525" algn="ctr">
            <a:noFill/>
            <a:miter lim="800000"/>
          </a:ln>
        </p:spPr>
        <p:txBody>
          <a:bodyPr>
            <a:spAutoFit/>
          </a:bodyPr>
          <a:lstStyle/>
          <a:p>
            <a:pPr algn="ctr"/>
            <a:r>
              <a:rPr lang="zh-CN" altLang="en-US" sz="2400">
                <a:solidFill>
                  <a:srgbClr val="002060"/>
                </a:solidFill>
                <a:latin typeface="微软雅黑" panose="020B0503020204020204" pitchFamily="34" charset="-122"/>
                <a:ea typeface="微软雅黑" panose="020B0503020204020204" pitchFamily="34" charset="-122"/>
                <a:cs typeface="汉仪超粗宋简"/>
              </a:rPr>
              <a:t>应  用  层</a:t>
            </a:r>
            <a:endParaRPr lang="zh-CN" altLang="en-US" sz="2400">
              <a:solidFill>
                <a:srgbClr val="002060"/>
              </a:solidFill>
              <a:latin typeface="微软雅黑" panose="020B0503020204020204" pitchFamily="34" charset="-122"/>
              <a:ea typeface="微软雅黑" panose="020B0503020204020204" pitchFamily="34" charset="-122"/>
              <a:cs typeface="汉仪超粗宋简"/>
            </a:endParaRPr>
          </a:p>
        </p:txBody>
      </p:sp>
      <p:sp>
        <p:nvSpPr>
          <p:cNvPr id="1385495" name="Text Box 23"/>
          <p:cNvSpPr txBox="1">
            <a:spLocks noChangeArrowheads="1"/>
          </p:cNvSpPr>
          <p:nvPr/>
        </p:nvSpPr>
        <p:spPr bwMode="auto">
          <a:xfrm>
            <a:off x="9834852" y="3313869"/>
            <a:ext cx="615553" cy="2160587"/>
          </a:xfrm>
          <a:prstGeom prst="rect">
            <a:avLst/>
          </a:prstGeom>
          <a:noFill/>
          <a:ln w="9525" algn="ctr">
            <a:noFill/>
            <a:miter lim="800000"/>
          </a:ln>
        </p:spPr>
        <p:txBody>
          <a:bodyPr vert="eaVert">
            <a:spAutoFit/>
          </a:bodyPr>
          <a:lstStyle/>
          <a:p>
            <a:r>
              <a:rPr lang="zh-CN" altLang="en-US" sz="2800">
                <a:solidFill>
                  <a:srgbClr val="002060"/>
                </a:solidFill>
                <a:latin typeface="微软雅黑" panose="020B0503020204020204" pitchFamily="34" charset="-122"/>
                <a:ea typeface="微软雅黑" panose="020B0503020204020204" pitchFamily="34" charset="-122"/>
                <a:cs typeface="汉仪超粗宋简"/>
              </a:rPr>
              <a:t>能 量 分 配</a:t>
            </a:r>
            <a:endParaRPr lang="zh-CN" altLang="en-US" sz="2800">
              <a:solidFill>
                <a:srgbClr val="002060"/>
              </a:solidFill>
              <a:latin typeface="微软雅黑" panose="020B0503020204020204" pitchFamily="34" charset="-122"/>
              <a:ea typeface="微软雅黑" panose="020B0503020204020204" pitchFamily="34" charset="-122"/>
              <a:cs typeface="汉仪超粗宋简"/>
            </a:endParaRPr>
          </a:p>
        </p:txBody>
      </p:sp>
      <p:sp>
        <p:nvSpPr>
          <p:cNvPr id="1385496" name="Text Box 24"/>
          <p:cNvSpPr txBox="1">
            <a:spLocks noChangeArrowheads="1"/>
          </p:cNvSpPr>
          <p:nvPr/>
        </p:nvSpPr>
        <p:spPr bwMode="auto">
          <a:xfrm>
            <a:off x="10552401" y="2810630"/>
            <a:ext cx="615553" cy="2160588"/>
          </a:xfrm>
          <a:prstGeom prst="rect">
            <a:avLst/>
          </a:prstGeom>
          <a:noFill/>
          <a:ln w="9525" algn="ctr">
            <a:noFill/>
            <a:miter lim="800000"/>
          </a:ln>
        </p:spPr>
        <p:txBody>
          <a:bodyPr vert="eaVert">
            <a:spAutoFit/>
          </a:bodyPr>
          <a:lstStyle/>
          <a:p>
            <a:r>
              <a:rPr lang="zh-CN" altLang="en-US" sz="2800">
                <a:solidFill>
                  <a:srgbClr val="002060"/>
                </a:solidFill>
                <a:latin typeface="微软雅黑" panose="020B0503020204020204" pitchFamily="34" charset="-122"/>
                <a:ea typeface="微软雅黑" panose="020B0503020204020204" pitchFamily="34" charset="-122"/>
                <a:cs typeface="汉仪超粗宋简"/>
              </a:rPr>
              <a:t>移 动 管 理</a:t>
            </a:r>
            <a:endParaRPr lang="zh-CN" altLang="en-US" sz="2800">
              <a:solidFill>
                <a:srgbClr val="002060"/>
              </a:solidFill>
              <a:latin typeface="微软雅黑" panose="020B0503020204020204" pitchFamily="34" charset="-122"/>
              <a:ea typeface="微软雅黑" panose="020B0503020204020204" pitchFamily="34" charset="-122"/>
              <a:cs typeface="汉仪超粗宋简"/>
            </a:endParaRPr>
          </a:p>
        </p:txBody>
      </p:sp>
      <p:sp>
        <p:nvSpPr>
          <p:cNvPr id="1385497" name="Text Box 25"/>
          <p:cNvSpPr txBox="1">
            <a:spLocks noChangeArrowheads="1"/>
          </p:cNvSpPr>
          <p:nvPr/>
        </p:nvSpPr>
        <p:spPr bwMode="auto">
          <a:xfrm>
            <a:off x="11208568" y="2243894"/>
            <a:ext cx="615553" cy="2160587"/>
          </a:xfrm>
          <a:prstGeom prst="rect">
            <a:avLst/>
          </a:prstGeom>
          <a:noFill/>
          <a:ln w="9525" algn="ctr">
            <a:noFill/>
            <a:miter lim="800000"/>
          </a:ln>
        </p:spPr>
        <p:txBody>
          <a:bodyPr vert="eaVert">
            <a:spAutoFit/>
          </a:bodyPr>
          <a:lstStyle/>
          <a:p>
            <a:r>
              <a:rPr lang="zh-CN" altLang="en-US" sz="2800">
                <a:solidFill>
                  <a:srgbClr val="002060"/>
                </a:solidFill>
                <a:latin typeface="微软雅黑" panose="020B0503020204020204" pitchFamily="34" charset="-122"/>
                <a:ea typeface="微软雅黑" panose="020B0503020204020204" pitchFamily="34" charset="-122"/>
                <a:cs typeface="汉仪超粗宋简"/>
              </a:rPr>
              <a:t>应 用 优 化</a:t>
            </a:r>
            <a:endParaRPr lang="zh-CN" altLang="en-US" sz="2800">
              <a:solidFill>
                <a:srgbClr val="002060"/>
              </a:solidFill>
              <a:latin typeface="微软雅黑" panose="020B0503020204020204" pitchFamily="34" charset="-122"/>
              <a:ea typeface="微软雅黑" panose="020B0503020204020204" pitchFamily="34" charset="-122"/>
              <a:cs typeface="汉仪超粗宋简"/>
            </a:endParaRPr>
          </a:p>
        </p:txBody>
      </p:sp>
      <p:sp>
        <p:nvSpPr>
          <p:cNvPr id="15" name="Rectangle 6"/>
          <p:cNvSpPr>
            <a:spLocks noChangeArrowheads="1"/>
          </p:cNvSpPr>
          <p:nvPr/>
        </p:nvSpPr>
        <p:spPr bwMode="auto">
          <a:xfrm>
            <a:off x="1056005" y="1030839"/>
            <a:ext cx="9230995" cy="609398"/>
          </a:xfrm>
          <a:prstGeom prst="rect">
            <a:avLst/>
          </a:prstGeom>
          <a:noFill/>
          <a:ln w="9525">
            <a:noFill/>
            <a:miter lim="800000"/>
          </a:ln>
        </p:spPr>
        <p:txBody>
          <a:bodyPr wrap="square" anchor="ctr">
            <a:spAutoFit/>
          </a:bodyPr>
          <a:lstStyle/>
          <a:p>
            <a:pPr>
              <a:lnSpc>
                <a:spcPct val="120000"/>
              </a:lnSpc>
            </a:pPr>
            <a:r>
              <a:rPr lang="zh-CN" altLang="en-US" sz="2800" b="1" dirty="0" smtClean="0">
                <a:solidFill>
                  <a:srgbClr val="0000FF"/>
                </a:solidFill>
                <a:latin typeface="微软雅黑" panose="020B0503020204020204" pitchFamily="34" charset="-122"/>
                <a:ea typeface="微软雅黑" panose="020B0503020204020204" pitchFamily="34" charset="-122"/>
                <a:cs typeface="汉仪超粗宋简"/>
              </a:rPr>
              <a:t>（</a:t>
            </a:r>
            <a:r>
              <a:rPr lang="en-US" altLang="zh-CN" sz="2800" b="1" dirty="0" smtClean="0">
                <a:solidFill>
                  <a:srgbClr val="0000FF"/>
                </a:solidFill>
                <a:latin typeface="微软雅黑" panose="020B0503020204020204" pitchFamily="34" charset="-122"/>
                <a:ea typeface="微软雅黑" panose="020B0503020204020204" pitchFamily="34" charset="-122"/>
                <a:cs typeface="汉仪超粗宋简"/>
              </a:rPr>
              <a:t>3</a:t>
            </a:r>
            <a:r>
              <a:rPr lang="zh-CN" altLang="en-US" sz="2800" b="1" dirty="0" smtClean="0">
                <a:solidFill>
                  <a:srgbClr val="0000FF"/>
                </a:solidFill>
                <a:latin typeface="微软雅黑" panose="020B0503020204020204" pitchFamily="34" charset="-122"/>
                <a:ea typeface="微软雅黑" panose="020B0503020204020204" pitchFamily="34" charset="-122"/>
                <a:cs typeface="汉仪超粗宋简"/>
              </a:rPr>
              <a:t>）</a:t>
            </a:r>
            <a:r>
              <a:rPr lang="zh-CN" altLang="en-US" sz="2800" b="1" dirty="0">
                <a:solidFill>
                  <a:srgbClr val="0000FF"/>
                </a:solidFill>
                <a:latin typeface="微软雅黑" panose="020B0503020204020204" pitchFamily="34" charset="-122"/>
                <a:ea typeface="微软雅黑" panose="020B0503020204020204" pitchFamily="34" charset="-122"/>
                <a:cs typeface="汉仪超粗宋简"/>
              </a:rPr>
              <a:t>传感器网络的协议分层</a:t>
            </a:r>
            <a:endParaRPr lang="zh-CN" altLang="en-US" sz="2800" b="1" dirty="0">
              <a:solidFill>
                <a:srgbClr val="0000FF"/>
              </a:solidFill>
              <a:latin typeface="微软雅黑" panose="020B0503020204020204" pitchFamily="34" charset="-122"/>
              <a:ea typeface="微软雅黑" panose="020B0503020204020204" pitchFamily="34" charset="-122"/>
              <a:cs typeface="汉仪超粗宋简"/>
            </a:endParaRPr>
          </a:p>
        </p:txBody>
      </p:sp>
      <p:sp>
        <p:nvSpPr>
          <p:cNvPr id="2" name="标题 1"/>
          <p:cNvSpPr>
            <a:spLocks noGrp="1"/>
          </p:cNvSpPr>
          <p:nvPr>
            <p:ph type="title"/>
          </p:nvPr>
        </p:nvSpPr>
        <p:spPr/>
        <p:txBody>
          <a:bodyPr/>
          <a:lstStyle/>
          <a:p>
            <a:r>
              <a:rPr lang="en-US" altLang="zh-CN" dirty="0" smtClean="0">
                <a:sym typeface="+mn-ea"/>
              </a:rPr>
              <a:t>3</a:t>
            </a:r>
            <a:r>
              <a:rPr lang="zh-CN" altLang="en-US" dirty="0" smtClean="0">
                <a:sym typeface="+mn-ea"/>
              </a:rPr>
              <a:t>、无线传感器网络的体系结构</a:t>
            </a:r>
            <a:endParaRPr lang="zh-CN" altLang="en-US"/>
          </a:p>
        </p:txBody>
      </p:sp>
      <p:sp>
        <p:nvSpPr>
          <p:cNvPr id="21" name="矩形 20"/>
          <p:cNvSpPr/>
          <p:nvPr/>
        </p:nvSpPr>
        <p:spPr>
          <a:xfrm>
            <a:off x="175598" y="5819063"/>
            <a:ext cx="4610564" cy="576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33C8F"/>
                </a:solidFill>
                <a:latin typeface="微软雅黑" panose="020B0503020204020204" pitchFamily="34" charset="-122"/>
                <a:ea typeface="微软雅黑" panose="020B0503020204020204" pitchFamily="34" charset="-122"/>
              </a:rPr>
              <a:t>物理层负责载波频率产生、信号的调制解调等工作 </a:t>
            </a:r>
            <a:endParaRPr lang="zh-CN" altLang="en-US" sz="2400" b="1" dirty="0">
              <a:solidFill>
                <a:srgbClr val="033C8F"/>
              </a:solidFill>
              <a:latin typeface="微软雅黑" panose="020B0503020204020204" pitchFamily="34" charset="-122"/>
              <a:ea typeface="微软雅黑" panose="020B0503020204020204" pitchFamily="34" charset="-122"/>
            </a:endParaRPr>
          </a:p>
        </p:txBody>
      </p:sp>
      <p:sp>
        <p:nvSpPr>
          <p:cNvPr id="22" name="矩形 21"/>
          <p:cNvSpPr/>
          <p:nvPr/>
        </p:nvSpPr>
        <p:spPr>
          <a:xfrm>
            <a:off x="175598" y="5042307"/>
            <a:ext cx="4858870" cy="576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33C8F"/>
                </a:solidFill>
                <a:latin typeface="微软雅黑" panose="020B0503020204020204" pitchFamily="34" charset="-122"/>
                <a:ea typeface="微软雅黑" panose="020B0503020204020204" pitchFamily="34" charset="-122"/>
              </a:rPr>
              <a:t>数据链路层负责错误控制和</a:t>
            </a:r>
            <a:r>
              <a:rPr lang="zh-CN" altLang="en-US" sz="2400" b="1" dirty="0">
                <a:solidFill>
                  <a:srgbClr val="FF0000"/>
                </a:solidFill>
                <a:latin typeface="微软雅黑" panose="020B0503020204020204" pitchFamily="34" charset="-122"/>
                <a:ea typeface="微软雅黑" panose="020B0503020204020204" pitchFamily="34" charset="-122"/>
              </a:rPr>
              <a:t>介质访问协议</a:t>
            </a:r>
            <a:r>
              <a:rPr lang="zh-CN" altLang="en-US" sz="2400" b="1" dirty="0">
                <a:solidFill>
                  <a:srgbClr val="033C8F"/>
                </a:solidFill>
                <a:latin typeface="微软雅黑" panose="020B0503020204020204" pitchFamily="34" charset="-122"/>
                <a:ea typeface="微软雅黑" panose="020B0503020204020204" pitchFamily="34" charset="-122"/>
              </a:rPr>
              <a:t>（</a:t>
            </a:r>
            <a:r>
              <a:rPr lang="en-US" altLang="zh-CN" sz="2400" b="1" dirty="0">
                <a:solidFill>
                  <a:srgbClr val="033C8F"/>
                </a:solidFill>
                <a:latin typeface="微软雅黑" panose="020B0503020204020204" pitchFamily="34" charset="-122"/>
                <a:ea typeface="微软雅黑" panose="020B0503020204020204" pitchFamily="34" charset="-122"/>
              </a:rPr>
              <a:t>MAC</a:t>
            </a:r>
            <a:r>
              <a:rPr lang="zh-CN" altLang="en-US" sz="2400" b="1" dirty="0">
                <a:solidFill>
                  <a:srgbClr val="033C8F"/>
                </a:solidFill>
                <a:latin typeface="微软雅黑" panose="020B0503020204020204" pitchFamily="34" charset="-122"/>
                <a:ea typeface="微软雅黑" panose="020B0503020204020204" pitchFamily="34" charset="-122"/>
              </a:rPr>
              <a:t>）</a:t>
            </a:r>
            <a:endParaRPr lang="zh-CN" altLang="en-US" sz="2400" b="1" dirty="0">
              <a:solidFill>
                <a:srgbClr val="033C8F"/>
              </a:solidFill>
              <a:latin typeface="微软雅黑" panose="020B0503020204020204" pitchFamily="34" charset="-122"/>
              <a:ea typeface="微软雅黑" panose="020B0503020204020204" pitchFamily="34" charset="-122"/>
            </a:endParaRPr>
          </a:p>
        </p:txBody>
      </p:sp>
      <p:sp>
        <p:nvSpPr>
          <p:cNvPr id="23" name="矩形 22"/>
          <p:cNvSpPr/>
          <p:nvPr/>
        </p:nvSpPr>
        <p:spPr>
          <a:xfrm>
            <a:off x="168639" y="4250790"/>
            <a:ext cx="4505084" cy="576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33C8F"/>
                </a:solidFill>
                <a:latin typeface="微软雅黑" panose="020B0503020204020204" pitchFamily="34" charset="-122"/>
                <a:ea typeface="微软雅黑" panose="020B0503020204020204" pitchFamily="34" charset="-122"/>
              </a:rPr>
              <a:t>网络层负责</a:t>
            </a:r>
            <a:r>
              <a:rPr lang="zh-CN" altLang="en-US" sz="2400" b="1" dirty="0">
                <a:solidFill>
                  <a:srgbClr val="FF0000"/>
                </a:solidFill>
                <a:latin typeface="微软雅黑" panose="020B0503020204020204" pitchFamily="34" charset="-122"/>
                <a:ea typeface="微软雅黑" panose="020B0503020204020204" pitchFamily="34" charset="-122"/>
              </a:rPr>
              <a:t>数据融合</a:t>
            </a:r>
            <a:r>
              <a:rPr lang="zh-CN" altLang="en-US" sz="2400" b="1" dirty="0">
                <a:solidFill>
                  <a:srgbClr val="033C8F"/>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路由</a:t>
            </a:r>
            <a:r>
              <a:rPr lang="zh-CN" altLang="en-US" sz="2400" b="1" dirty="0">
                <a:solidFill>
                  <a:srgbClr val="033C8F"/>
                </a:solidFill>
                <a:latin typeface="微软雅黑" panose="020B0503020204020204" pitchFamily="34" charset="-122"/>
                <a:ea typeface="微软雅黑" panose="020B0503020204020204" pitchFamily="34" charset="-122"/>
              </a:rPr>
              <a:t>发现、路由维护和路由选择</a:t>
            </a:r>
            <a:endParaRPr lang="zh-CN" altLang="en-US" sz="2400" b="1" dirty="0">
              <a:solidFill>
                <a:srgbClr val="033C8F"/>
              </a:solidFill>
              <a:latin typeface="微软雅黑" panose="020B0503020204020204" pitchFamily="34" charset="-122"/>
              <a:ea typeface="微软雅黑" panose="020B0503020204020204" pitchFamily="34" charset="-122"/>
            </a:endParaRPr>
          </a:p>
        </p:txBody>
      </p:sp>
      <p:sp>
        <p:nvSpPr>
          <p:cNvPr id="24" name="矩形 23"/>
          <p:cNvSpPr/>
          <p:nvPr/>
        </p:nvSpPr>
        <p:spPr>
          <a:xfrm>
            <a:off x="175598" y="3555162"/>
            <a:ext cx="4396879" cy="576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33C8F"/>
                </a:solidFill>
                <a:latin typeface="微软雅黑" panose="020B0503020204020204" pitchFamily="34" charset="-122"/>
                <a:ea typeface="微软雅黑" panose="020B0503020204020204" pitchFamily="34" charset="-122"/>
              </a:rPr>
              <a:t>传输层负责数据流的传输控制</a:t>
            </a:r>
            <a:endParaRPr lang="zh-CN" altLang="en-US" sz="2400" b="1" dirty="0">
              <a:solidFill>
                <a:srgbClr val="033C8F"/>
              </a:solidFill>
              <a:latin typeface="微软雅黑" panose="020B0503020204020204" pitchFamily="34" charset="-122"/>
              <a:ea typeface="微软雅黑" panose="020B0503020204020204" pitchFamily="34" charset="-122"/>
            </a:endParaRPr>
          </a:p>
        </p:txBody>
      </p:sp>
      <p:sp>
        <p:nvSpPr>
          <p:cNvPr id="25" name="矩形 24"/>
          <p:cNvSpPr/>
          <p:nvPr/>
        </p:nvSpPr>
        <p:spPr>
          <a:xfrm>
            <a:off x="168639" y="2969965"/>
            <a:ext cx="7393517" cy="576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33C8F"/>
                </a:solidFill>
                <a:latin typeface="微软雅黑" panose="020B0503020204020204" pitchFamily="34" charset="-122"/>
                <a:ea typeface="微软雅黑" panose="020B0503020204020204" pitchFamily="34" charset="-122"/>
              </a:rPr>
              <a:t>一系列的应用软件</a:t>
            </a:r>
            <a:endParaRPr lang="zh-CN" altLang="en-US" sz="2400" b="1" dirty="0">
              <a:solidFill>
                <a:srgbClr val="033C8F"/>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2000" fill="hold" grpId="0" nodeType="clickEffect">
                                  <p:stCondLst>
                                    <p:cond delay="0"/>
                                  </p:stCondLst>
                                  <p:childTnLst>
                                    <p:anim calcmode="discrete" valueType="str">
                                      <p:cBhvr>
                                        <p:cTn id="11" dur="1000" fill="hold"/>
                                        <p:tgtEl>
                                          <p:spTgt spid="1385489"/>
                                        </p:tgtEl>
                                        <p:attrNameLst>
                                          <p:attrName>style.visibility</p:attrName>
                                        </p:attrNameLst>
                                      </p:cBhvr>
                                      <p:tavLst>
                                        <p:tav tm="0">
                                          <p:val>
                                            <p:strVal val="hidden"/>
                                          </p:val>
                                        </p:tav>
                                        <p:tav tm="50000">
                                          <p:val>
                                            <p:strVal val="visible"/>
                                          </p:val>
                                        </p:tav>
                                      </p:tavLst>
                                    </p:anim>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2000" fill="hold" grpId="0" nodeType="clickEffect">
                                  <p:stCondLst>
                                    <p:cond delay="0"/>
                                  </p:stCondLst>
                                  <p:childTnLst>
                                    <p:anim calcmode="discrete" valueType="str">
                                      <p:cBhvr>
                                        <p:cTn id="19" dur="1000" fill="hold"/>
                                        <p:tgtEl>
                                          <p:spTgt spid="1385490"/>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35" presetClass="emph" presetSubtype="0" repeatCount="2000" fill="hold" grpId="0" nodeType="clickEffect">
                                  <p:stCondLst>
                                    <p:cond delay="0"/>
                                  </p:stCondLst>
                                  <p:childTnLst>
                                    <p:anim calcmode="discrete" valueType="str">
                                      <p:cBhvr>
                                        <p:cTn id="27" dur="1000" fill="hold"/>
                                        <p:tgtEl>
                                          <p:spTgt spid="1385491"/>
                                        </p:tgtEl>
                                        <p:attrNameLst>
                                          <p:attrName>style.visibility</p:attrName>
                                        </p:attrNameLst>
                                      </p:cBhvr>
                                      <p:tavLst>
                                        <p:tav tm="0">
                                          <p:val>
                                            <p:strVal val="hidden"/>
                                          </p:val>
                                        </p:tav>
                                        <p:tav tm="50000">
                                          <p:val>
                                            <p:strVal val="visible"/>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grpId="0" nodeType="clickEffect">
                                  <p:stCondLst>
                                    <p:cond delay="0"/>
                                  </p:stCondLst>
                                  <p:childTnLst>
                                    <p:anim calcmode="discrete" valueType="str">
                                      <p:cBhvr>
                                        <p:cTn id="35" dur="1000" fill="hold"/>
                                        <p:tgtEl>
                                          <p:spTgt spid="1385492"/>
                                        </p:tgtEl>
                                        <p:attrNameLst>
                                          <p:attrName>style.visibility</p:attrName>
                                        </p:attrNameLst>
                                      </p:cBhvr>
                                      <p:tavLst>
                                        <p:tav tm="0">
                                          <p:val>
                                            <p:strVal val="hidden"/>
                                          </p:val>
                                        </p:tav>
                                        <p:tav tm="50000">
                                          <p:val>
                                            <p:strVal val="visible"/>
                                          </p:val>
                                        </p:tav>
                                      </p:tavLst>
                                    </p:anim>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2000" fill="hold" grpId="0" nodeType="clickEffect">
                                  <p:stCondLst>
                                    <p:cond delay="0"/>
                                  </p:stCondLst>
                                  <p:childTnLst>
                                    <p:anim calcmode="discrete" valueType="str">
                                      <p:cBhvr>
                                        <p:cTn id="43" dur="1000" fill="hold"/>
                                        <p:tgtEl>
                                          <p:spTgt spid="1385493"/>
                                        </p:tgtEl>
                                        <p:attrNameLst>
                                          <p:attrName>style.visibility</p:attrName>
                                        </p:attrNameLst>
                                      </p:cBhvr>
                                      <p:tavLst>
                                        <p:tav tm="0">
                                          <p:val>
                                            <p:strVal val="hidden"/>
                                          </p:val>
                                        </p:tav>
                                        <p:tav tm="50000">
                                          <p:val>
                                            <p:strVal val="visible"/>
                                          </p:val>
                                        </p:tav>
                                      </p:tavLst>
                                    </p:anim>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385495"/>
                                        </p:tgtEl>
                                        <p:attrNameLst>
                                          <p:attrName>style.visibility</p:attrName>
                                        </p:attrNameLst>
                                      </p:cBhvr>
                                      <p:to>
                                        <p:strVal val="visible"/>
                                      </p:to>
                                    </p:set>
                                    <p:anim calcmode="lin" valueType="num">
                                      <p:cBhvr additive="base">
                                        <p:cTn id="52" dur="500" fill="hold"/>
                                        <p:tgtEl>
                                          <p:spTgt spid="1385495"/>
                                        </p:tgtEl>
                                        <p:attrNameLst>
                                          <p:attrName>ppt_x</p:attrName>
                                        </p:attrNameLst>
                                      </p:cBhvr>
                                      <p:tavLst>
                                        <p:tav tm="0">
                                          <p:val>
                                            <p:strVal val="1+#ppt_w/2"/>
                                          </p:val>
                                        </p:tav>
                                        <p:tav tm="100000">
                                          <p:val>
                                            <p:strVal val="#ppt_x"/>
                                          </p:val>
                                        </p:tav>
                                      </p:tavLst>
                                    </p:anim>
                                    <p:anim calcmode="lin" valueType="num">
                                      <p:cBhvr additive="base">
                                        <p:cTn id="53" dur="500" fill="hold"/>
                                        <p:tgtEl>
                                          <p:spTgt spid="1385495"/>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2" presetClass="entr" presetSubtype="2" fill="hold" grpId="0" nodeType="afterEffect">
                                  <p:stCondLst>
                                    <p:cond delay="0"/>
                                  </p:stCondLst>
                                  <p:childTnLst>
                                    <p:set>
                                      <p:cBhvr>
                                        <p:cTn id="56" dur="1" fill="hold">
                                          <p:stCondLst>
                                            <p:cond delay="0"/>
                                          </p:stCondLst>
                                        </p:cTn>
                                        <p:tgtEl>
                                          <p:spTgt spid="1385496"/>
                                        </p:tgtEl>
                                        <p:attrNameLst>
                                          <p:attrName>style.visibility</p:attrName>
                                        </p:attrNameLst>
                                      </p:cBhvr>
                                      <p:to>
                                        <p:strVal val="visible"/>
                                      </p:to>
                                    </p:set>
                                    <p:anim calcmode="lin" valueType="num">
                                      <p:cBhvr additive="base">
                                        <p:cTn id="57" dur="500" fill="hold"/>
                                        <p:tgtEl>
                                          <p:spTgt spid="1385496"/>
                                        </p:tgtEl>
                                        <p:attrNameLst>
                                          <p:attrName>ppt_x</p:attrName>
                                        </p:attrNameLst>
                                      </p:cBhvr>
                                      <p:tavLst>
                                        <p:tav tm="0">
                                          <p:val>
                                            <p:strVal val="1+#ppt_w/2"/>
                                          </p:val>
                                        </p:tav>
                                        <p:tav tm="100000">
                                          <p:val>
                                            <p:strVal val="#ppt_x"/>
                                          </p:val>
                                        </p:tav>
                                      </p:tavLst>
                                    </p:anim>
                                    <p:anim calcmode="lin" valueType="num">
                                      <p:cBhvr additive="base">
                                        <p:cTn id="58" dur="500" fill="hold"/>
                                        <p:tgtEl>
                                          <p:spTgt spid="1385496"/>
                                        </p:tgtEl>
                                        <p:attrNameLst>
                                          <p:attrName>ppt_y</p:attrName>
                                        </p:attrNameLst>
                                      </p:cBhvr>
                                      <p:tavLst>
                                        <p:tav tm="0">
                                          <p:val>
                                            <p:strVal val="#ppt_y"/>
                                          </p:val>
                                        </p:tav>
                                        <p:tav tm="100000">
                                          <p:val>
                                            <p:strVal val="#ppt_y"/>
                                          </p:val>
                                        </p:tav>
                                      </p:tavLst>
                                    </p:anim>
                                  </p:childTnLst>
                                </p:cTn>
                              </p:par>
                            </p:childTnLst>
                          </p:cTn>
                        </p:par>
                        <p:par>
                          <p:cTn id="59" fill="hold">
                            <p:stCondLst>
                              <p:cond delay="1000"/>
                            </p:stCondLst>
                            <p:childTnLst>
                              <p:par>
                                <p:cTn id="60" presetID="2" presetClass="entr" presetSubtype="2" fill="hold" grpId="0" nodeType="afterEffect">
                                  <p:stCondLst>
                                    <p:cond delay="0"/>
                                  </p:stCondLst>
                                  <p:childTnLst>
                                    <p:set>
                                      <p:cBhvr>
                                        <p:cTn id="61" dur="1" fill="hold">
                                          <p:stCondLst>
                                            <p:cond delay="0"/>
                                          </p:stCondLst>
                                        </p:cTn>
                                        <p:tgtEl>
                                          <p:spTgt spid="1385497"/>
                                        </p:tgtEl>
                                        <p:attrNameLst>
                                          <p:attrName>style.visibility</p:attrName>
                                        </p:attrNameLst>
                                      </p:cBhvr>
                                      <p:to>
                                        <p:strVal val="visible"/>
                                      </p:to>
                                    </p:set>
                                    <p:anim calcmode="lin" valueType="num">
                                      <p:cBhvr additive="base">
                                        <p:cTn id="62" dur="500" fill="hold"/>
                                        <p:tgtEl>
                                          <p:spTgt spid="1385497"/>
                                        </p:tgtEl>
                                        <p:attrNameLst>
                                          <p:attrName>ppt_x</p:attrName>
                                        </p:attrNameLst>
                                      </p:cBhvr>
                                      <p:tavLst>
                                        <p:tav tm="0">
                                          <p:val>
                                            <p:strVal val="1+#ppt_w/2"/>
                                          </p:val>
                                        </p:tav>
                                        <p:tav tm="100000">
                                          <p:val>
                                            <p:strVal val="#ppt_x"/>
                                          </p:val>
                                        </p:tav>
                                      </p:tavLst>
                                    </p:anim>
                                    <p:anim calcmode="lin" valueType="num">
                                      <p:cBhvr additive="base">
                                        <p:cTn id="63" dur="500" fill="hold"/>
                                        <p:tgtEl>
                                          <p:spTgt spid="13854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489" grpId="0" animBg="1"/>
      <p:bldP spid="1385490" grpId="0" animBg="1"/>
      <p:bldP spid="1385491" grpId="0" animBg="1"/>
      <p:bldP spid="1385492" grpId="0" animBg="1"/>
      <p:bldP spid="1385493" grpId="0" animBg="1"/>
      <p:bldP spid="1385495" grpId="0"/>
      <p:bldP spid="1385496" grpId="0"/>
      <p:bldP spid="1385497" grpId="0"/>
      <p:bldP spid="15" grpId="0"/>
      <p:bldP spid="21" grpId="0"/>
      <p:bldP spid="22" grpId="0"/>
      <p:bldP spid="23" grpId="0" bldLvl="0" animBg="1"/>
      <p:bldP spid="24"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图示 24"/>
          <p:cNvGraphicFramePr/>
          <p:nvPr/>
        </p:nvGraphicFramePr>
        <p:xfrm>
          <a:off x="565235" y="1268760"/>
          <a:ext cx="7739011" cy="23042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6" name="图示 25"/>
          <p:cNvGraphicFramePr/>
          <p:nvPr/>
        </p:nvGraphicFramePr>
        <p:xfrm>
          <a:off x="1967541" y="3717032"/>
          <a:ext cx="7739011" cy="23042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 name="组合 26"/>
          <p:cNvGrpSpPr/>
          <p:nvPr/>
        </p:nvGrpSpPr>
        <p:grpSpPr bwMode="auto">
          <a:xfrm>
            <a:off x="7499351" y="3354388"/>
            <a:ext cx="599016" cy="449262"/>
            <a:chOff x="4919608" y="1326099"/>
            <a:chExt cx="449329" cy="449329"/>
          </a:xfrm>
        </p:grpSpPr>
        <p:sp>
          <p:nvSpPr>
            <p:cNvPr id="28" name="下箭头 27"/>
            <p:cNvSpPr/>
            <p:nvPr/>
          </p:nvSpPr>
          <p:spPr>
            <a:xfrm>
              <a:off x="4919608" y="1326099"/>
              <a:ext cx="449329" cy="449329"/>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9" name="下箭头 4"/>
            <p:cNvSpPr/>
            <p:nvPr/>
          </p:nvSpPr>
          <p:spPr>
            <a:xfrm>
              <a:off x="5021223" y="1326099"/>
              <a:ext cx="246099" cy="3381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5400" tIns="25400" rIns="25400" bIns="25400" spcCol="1270" anchor="ctr"/>
            <a:lstStyle/>
            <a:p>
              <a:pPr algn="ctr" defTabSz="889000">
                <a:lnSpc>
                  <a:spcPct val="90000"/>
                </a:lnSpc>
                <a:spcAft>
                  <a:spcPct val="35000"/>
                </a:spcAft>
                <a:defRPr/>
              </a:pPr>
              <a:endParaRPr lang="zh-CN" altLang="en-US" sz="2000"/>
            </a:p>
          </p:txBody>
        </p:sp>
      </p:grpSp>
      <p:grpSp>
        <p:nvGrpSpPr>
          <p:cNvPr id="3" name="组合 29"/>
          <p:cNvGrpSpPr/>
          <p:nvPr/>
        </p:nvGrpSpPr>
        <p:grpSpPr bwMode="auto">
          <a:xfrm rot="5400000">
            <a:off x="8424866" y="2761188"/>
            <a:ext cx="4933950" cy="1497549"/>
            <a:chOff x="0" y="0"/>
            <a:chExt cx="4933619" cy="691276"/>
          </a:xfrm>
          <a:solidFill>
            <a:schemeClr val="tx2">
              <a:lumMod val="75000"/>
            </a:schemeClr>
          </a:solidFill>
        </p:grpSpPr>
        <p:sp>
          <p:nvSpPr>
            <p:cNvPr id="31" name="圆角矩形 30"/>
            <p:cNvSpPr/>
            <p:nvPr/>
          </p:nvSpPr>
          <p:spPr>
            <a:xfrm>
              <a:off x="0" y="0"/>
              <a:ext cx="4933619" cy="691276"/>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圆角矩形 4"/>
            <p:cNvSpPr/>
            <p:nvPr/>
          </p:nvSpPr>
          <p:spPr>
            <a:xfrm>
              <a:off x="20247" y="20247"/>
              <a:ext cx="4187677" cy="650782"/>
            </a:xfrm>
            <a:prstGeom prst="rect">
              <a:avLst/>
            </a:prstGeom>
            <a:grpFill/>
          </p:spPr>
          <p:style>
            <a:lnRef idx="0">
              <a:scrgbClr r="0" g="0" b="0"/>
            </a:lnRef>
            <a:fillRef idx="0">
              <a:scrgbClr r="0" g="0" b="0"/>
            </a:fillRef>
            <a:effectRef idx="0">
              <a:scrgbClr r="0" g="0" b="0"/>
            </a:effectRef>
            <a:fontRef idx="minor">
              <a:schemeClr val="lt1"/>
            </a:fontRef>
          </p:style>
          <p:txBody>
            <a:bodyPr vert="vert270" lIns="76200" tIns="76200" rIns="76200" bIns="76200" spcCol="1270" anchor="ctr"/>
            <a:lstStyle/>
            <a:p>
              <a:pPr algn="ctr" defTabSz="889000">
                <a:lnSpc>
                  <a:spcPct val="90000"/>
                </a:lnSpc>
                <a:spcAft>
                  <a:spcPct val="35000"/>
                </a:spcAft>
                <a:defRPr/>
              </a:pPr>
              <a:r>
                <a:rPr lang="zh-CN" altLang="en-US" sz="2800" b="1" dirty="0">
                  <a:latin typeface="黑体" panose="02010600030101010101" pitchFamily="49" charset="-122"/>
                  <a:ea typeface="黑体" panose="02010600030101010101" pitchFamily="49" charset="-122"/>
                </a:rPr>
                <a:t>以数据为中心的网络</a:t>
              </a:r>
              <a:endParaRPr lang="zh-CN" altLang="en-US" sz="2800" b="1" dirty="0">
                <a:latin typeface="黑体" panose="02010600030101010101" pitchFamily="49" charset="-122"/>
                <a:ea typeface="黑体" panose="02010600030101010101" pitchFamily="49" charset="-122"/>
              </a:endParaRPr>
            </a:p>
          </p:txBody>
        </p:sp>
      </p:grpSp>
      <p:grpSp>
        <p:nvGrpSpPr>
          <p:cNvPr id="4" name="组合 41"/>
          <p:cNvGrpSpPr/>
          <p:nvPr/>
        </p:nvGrpSpPr>
        <p:grpSpPr bwMode="auto">
          <a:xfrm rot="16200000" flipH="1">
            <a:off x="9688778" y="5261770"/>
            <a:ext cx="449262" cy="857249"/>
            <a:chOff x="4484289" y="524218"/>
            <a:chExt cx="449329" cy="449329"/>
          </a:xfrm>
        </p:grpSpPr>
        <p:sp>
          <p:nvSpPr>
            <p:cNvPr id="47" name="下箭头 46"/>
            <p:cNvSpPr/>
            <p:nvPr/>
          </p:nvSpPr>
          <p:spPr>
            <a:xfrm>
              <a:off x="4484289" y="524218"/>
              <a:ext cx="449329" cy="449329"/>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8" name="下箭头 4"/>
            <p:cNvSpPr/>
            <p:nvPr/>
          </p:nvSpPr>
          <p:spPr>
            <a:xfrm>
              <a:off x="4585904" y="524218"/>
              <a:ext cx="246099" cy="33838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5400" tIns="25400" rIns="25400" bIns="25400" spcCol="1270" anchor="ctr"/>
            <a:lstStyle/>
            <a:p>
              <a:pPr algn="ctr" defTabSz="889000">
                <a:lnSpc>
                  <a:spcPct val="90000"/>
                </a:lnSpc>
                <a:spcAft>
                  <a:spcPct val="35000"/>
                </a:spcAft>
                <a:defRPr/>
              </a:pPr>
              <a:endParaRPr lang="zh-CN" altLang="en-US" sz="2000"/>
            </a:p>
          </p:txBody>
        </p:sp>
      </p:grpSp>
      <p:sp>
        <p:nvSpPr>
          <p:cNvPr id="17" name="标题 16"/>
          <p:cNvSpPr>
            <a:spLocks noGrp="1"/>
          </p:cNvSpPr>
          <p:nvPr>
            <p:ph type="title"/>
          </p:nvPr>
        </p:nvSpPr>
        <p:spPr/>
        <p:txBody>
          <a:bodyPr/>
          <a:lstStyle/>
          <a:p>
            <a:r>
              <a:rPr lang="en-US" altLang="zh-CN" dirty="0" smtClean="0"/>
              <a:t>4</a:t>
            </a:r>
            <a:r>
              <a:rPr lang="zh-CN" altLang="en-US" dirty="0" smtClean="0"/>
              <a:t>、无线传感器网络的基本特点</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1000" fill="hold"/>
                                        <p:tgtEl>
                                          <p:spTgt spid="26"/>
                                        </p:tgtEl>
                                        <p:attrNameLst>
                                          <p:attrName>ppt_w</p:attrName>
                                        </p:attrNameLst>
                                      </p:cBhvr>
                                      <p:tavLst>
                                        <p:tav tm="0">
                                          <p:val>
                                            <p:fltVal val="0"/>
                                          </p:val>
                                        </p:tav>
                                        <p:tav tm="100000">
                                          <p:val>
                                            <p:strVal val="#ppt_w"/>
                                          </p:val>
                                        </p:tav>
                                      </p:tavLst>
                                    </p:anim>
                                    <p:anim calcmode="lin" valueType="num">
                                      <p:cBhvr>
                                        <p:cTn id="15" dur="1000" fill="hold"/>
                                        <p:tgtEl>
                                          <p:spTgt spid="26"/>
                                        </p:tgtEl>
                                        <p:attrNameLst>
                                          <p:attrName>ppt_h</p:attrName>
                                        </p:attrNameLst>
                                      </p:cBhvr>
                                      <p:tavLst>
                                        <p:tav tm="0">
                                          <p:val>
                                            <p:fltVal val="0"/>
                                          </p:val>
                                        </p:tav>
                                        <p:tav tm="100000">
                                          <p:val>
                                            <p:strVal val="#ppt_h"/>
                                          </p:val>
                                        </p:tav>
                                      </p:tavLst>
                                    </p:anim>
                                    <p:anim calcmode="lin" valueType="num">
                                      <p:cBhvr>
                                        <p:cTn id="16" dur="1000" fill="hold"/>
                                        <p:tgtEl>
                                          <p:spTgt spid="26"/>
                                        </p:tgtEl>
                                        <p:attrNameLst>
                                          <p:attrName>style.rotation</p:attrName>
                                        </p:attrNameLst>
                                      </p:cBhvr>
                                      <p:tavLst>
                                        <p:tav tm="0">
                                          <p:val>
                                            <p:fltVal val="90"/>
                                          </p:val>
                                        </p:tav>
                                        <p:tav tm="100000">
                                          <p:val>
                                            <p:fltVal val="0"/>
                                          </p:val>
                                        </p:tav>
                                      </p:tavLst>
                                    </p:anim>
                                    <p:animEffect transition="in" filter="fade">
                                      <p:cBhvr>
                                        <p:cTn id="17" dur="1000"/>
                                        <p:tgtEl>
                                          <p:spTgt spid="26"/>
                                        </p:tgtEl>
                                      </p:cBhvr>
                                    </p:animEffect>
                                  </p:childTnLst>
                                </p:cTn>
                              </p:par>
                              <p:par>
                                <p:cTn id="18" presetID="3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Graphic spid="2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3" name="对角圆角矩形 72"/>
          <p:cNvSpPr/>
          <p:nvPr/>
        </p:nvSpPr>
        <p:spPr>
          <a:xfrm>
            <a:off x="3667108" y="2143116"/>
            <a:ext cx="7109412" cy="870936"/>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1"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2"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
        <p:nvSpPr>
          <p:cNvPr id="14"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solidFill>
                  <a:schemeClr val="bg1"/>
                </a:solidFill>
                <a:latin typeface="Impact" panose="020B0806030902050204" pitchFamily="34" charset="0"/>
                <a:ea typeface="微软雅黑" panose="020B0503020204020204" pitchFamily="34" charset="-122"/>
              </a:rPr>
              <a:t>一、基本概念、发展历史及特点</a:t>
            </a:r>
            <a:endParaRPr lang="zh-CN" altLang="en-US" sz="3600" b="1" dirty="0" smtClean="0">
              <a:solidFill>
                <a:schemeClr val="bg1"/>
              </a:solidFill>
              <a:latin typeface="Impact" panose="020B0806030902050204" pitchFamily="34" charset="0"/>
              <a:ea typeface="微软雅黑" panose="020B0503020204020204" pitchFamily="34" charset="-122"/>
            </a:endParaRPr>
          </a:p>
        </p:txBody>
      </p:sp>
      <p:sp>
        <p:nvSpPr>
          <p:cNvPr id="15" name="TextBox 10"/>
          <p:cNvSpPr txBox="1"/>
          <p:nvPr/>
        </p:nvSpPr>
        <p:spPr>
          <a:xfrm>
            <a:off x="4017934" y="3500438"/>
            <a:ext cx="6728488" cy="553998"/>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二、面临的挑战</a:t>
            </a:r>
            <a:endParaRPr lang="zh-CN" altLang="en-US" sz="3600" b="1" dirty="0" smtClean="0">
              <a:latin typeface="Impact" panose="020B0806030902050204" pitchFamily="34" charset="0"/>
              <a:ea typeface="微软雅黑" panose="020B0503020204020204" pitchFamily="34" charset="-122"/>
            </a:endParaRPr>
          </a:p>
        </p:txBody>
      </p:sp>
      <p:sp>
        <p:nvSpPr>
          <p:cNvPr id="18" name="TextBox 11"/>
          <p:cNvSpPr txBox="1"/>
          <p:nvPr/>
        </p:nvSpPr>
        <p:spPr>
          <a:xfrm>
            <a:off x="4017934" y="4747349"/>
            <a:ext cx="5399096"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三、应用领域</a:t>
            </a:r>
            <a:endParaRPr lang="zh-CN" altLang="en-US" sz="3600" b="1" dirty="0" smtClean="0">
              <a:latin typeface="Impact" panose="020B0806030902050204" pitchFamily="34" charset="0"/>
              <a:ea typeface="微软雅黑" panose="020B0503020204020204" pitchFamily="34" charset="-122"/>
            </a:endParaRPr>
          </a:p>
        </p:txBody>
      </p:sp>
    </p:spTree>
    <p:custDataLst>
      <p:tags r:id="rId3"/>
    </p:custDataLst>
  </p:cSld>
  <p:clrMapOvr>
    <a:masterClrMapping/>
  </p:clrMapOvr>
  <p:transition spd="slow">
    <p:split orient="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5</a:t>
            </a:r>
            <a:r>
              <a:rPr dirty="0" smtClean="0"/>
              <a:t>、</a:t>
            </a:r>
            <a:r>
              <a:rPr lang="zh-CN" altLang="en-US" dirty="0"/>
              <a:t>与现有无线网络的区别</a:t>
            </a:r>
            <a:endParaRPr lang="zh-CN" altLang="en-US" dirty="0"/>
          </a:p>
        </p:txBody>
      </p:sp>
      <p:pic>
        <p:nvPicPr>
          <p:cNvPr id="163842" name="Picture 2"/>
          <p:cNvPicPr>
            <a:picLocks noChangeAspect="1" noChangeArrowheads="1"/>
          </p:cNvPicPr>
          <p:nvPr/>
        </p:nvPicPr>
        <p:blipFill>
          <a:blip r:embed="rId1" cstate="print"/>
          <a:srcRect/>
          <a:stretch>
            <a:fillRect/>
          </a:stretch>
        </p:blipFill>
        <p:spPr bwMode="auto">
          <a:xfrm>
            <a:off x="6534149" y="2780928"/>
            <a:ext cx="5657851" cy="3857625"/>
          </a:xfrm>
          <a:prstGeom prst="rect">
            <a:avLst/>
          </a:prstGeom>
          <a:noFill/>
          <a:ln w="9525">
            <a:noFill/>
            <a:miter lim="800000"/>
            <a:headEnd/>
            <a:tailEnd/>
          </a:ln>
        </p:spPr>
      </p:pic>
      <p:sp>
        <p:nvSpPr>
          <p:cNvPr id="8" name="TextBox 7"/>
          <p:cNvSpPr txBox="1">
            <a:spLocks noChangeArrowheads="1"/>
          </p:cNvSpPr>
          <p:nvPr/>
        </p:nvSpPr>
        <p:spPr bwMode="auto">
          <a:xfrm>
            <a:off x="695400" y="1268760"/>
            <a:ext cx="10504730" cy="5124480"/>
          </a:xfrm>
          <a:prstGeom prst="rect">
            <a:avLst/>
          </a:prstGeom>
          <a:noFill/>
          <a:ln w="9525">
            <a:noFill/>
            <a:miter lim="800000"/>
          </a:ln>
        </p:spPr>
        <p:txBody>
          <a:bodyPr wrap="square">
            <a:spAutoFit/>
          </a:bodyPr>
          <a:lstStyle/>
          <a:p>
            <a:pPr>
              <a:lnSpc>
                <a:spcPct val="150000"/>
              </a:lnSpc>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cs typeface="汉仪超粗宋简"/>
              </a:rPr>
              <a:t>无线网络设计目标：高服务质量和高效带宽利用，节约能源次之</a:t>
            </a:r>
            <a:endParaRPr lang="zh-CN" altLang="en-US" sz="2800" b="1" dirty="0">
              <a:solidFill>
                <a:srgbClr val="FF0000"/>
              </a:solidFill>
              <a:latin typeface="微软雅黑" panose="020B0503020204020204" pitchFamily="34" charset="-122"/>
              <a:ea typeface="微软雅黑" panose="020B0503020204020204" pitchFamily="34" charset="-122"/>
              <a:cs typeface="汉仪超粗宋简"/>
            </a:endParaRPr>
          </a:p>
          <a:p>
            <a:pPr>
              <a:lnSpc>
                <a:spcPct val="150000"/>
              </a:lnSpc>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cs typeface="汉仪超粗宋简"/>
              </a:rPr>
              <a:t>传感器网络设计目标：电能的高效利用排在首位</a:t>
            </a:r>
            <a:endParaRPr lang="zh-CN" altLang="en-US" sz="2800" b="1" dirty="0">
              <a:solidFill>
                <a:srgbClr val="FF0000"/>
              </a:solidFill>
              <a:latin typeface="微软雅黑" panose="020B0503020204020204" pitchFamily="34" charset="-122"/>
              <a:ea typeface="微软雅黑" panose="020B0503020204020204" pitchFamily="34" charset="-122"/>
              <a:cs typeface="汉仪超粗宋简"/>
            </a:endParaRPr>
          </a:p>
          <a:p>
            <a:pPr marL="800100" lvl="1" indent="-342900">
              <a:lnSpc>
                <a:spcPct val="150000"/>
              </a:lnSpc>
              <a:buFont typeface="Wingdings" panose="05000000000000000000" pitchFamily="2" charset="2"/>
              <a:buChar char="l"/>
            </a:pPr>
            <a:r>
              <a:rPr lang="zh-CN" altLang="en-US" sz="2400" b="1" dirty="0" smtClean="0">
                <a:solidFill>
                  <a:srgbClr val="0000FF"/>
                </a:solidFill>
                <a:latin typeface="微软雅黑" panose="020B0503020204020204" pitchFamily="34" charset="-122"/>
                <a:ea typeface="微软雅黑" panose="020B0503020204020204" pitchFamily="34" charset="-122"/>
                <a:cs typeface="汉仪超粗宋简"/>
              </a:rPr>
              <a:t>节点数目</a:t>
            </a:r>
            <a:r>
              <a:rPr lang="zh-CN" altLang="en-US" sz="2400" b="1" dirty="0">
                <a:solidFill>
                  <a:srgbClr val="0000FF"/>
                </a:solidFill>
                <a:latin typeface="微软雅黑" panose="020B0503020204020204" pitchFamily="34" charset="-122"/>
                <a:ea typeface="微软雅黑" panose="020B0503020204020204" pitchFamily="34" charset="-122"/>
                <a:cs typeface="汉仪超粗宋简"/>
              </a:rPr>
              <a:t>庞大</a:t>
            </a:r>
            <a:endParaRPr lang="zh-CN" altLang="en-US" sz="2400" b="1" dirty="0">
              <a:solidFill>
                <a:srgbClr val="0000FF"/>
              </a:solidFill>
              <a:latin typeface="微软雅黑" panose="020B0503020204020204" pitchFamily="34" charset="-122"/>
              <a:ea typeface="微软雅黑" panose="020B0503020204020204" pitchFamily="34" charset="-122"/>
              <a:cs typeface="汉仪超粗宋简"/>
            </a:endParaRPr>
          </a:p>
          <a:p>
            <a:pPr marL="800100" lvl="1" indent="-342900">
              <a:lnSpc>
                <a:spcPct val="150000"/>
              </a:lnSpc>
              <a:buFont typeface="Wingdings" panose="05000000000000000000" pitchFamily="2" charset="2"/>
              <a:buChar char="l"/>
            </a:pPr>
            <a:r>
              <a:rPr lang="zh-CN" altLang="en-US" sz="2400" b="1" dirty="0">
                <a:solidFill>
                  <a:srgbClr val="0000FF"/>
                </a:solidFill>
                <a:latin typeface="微软雅黑" panose="020B0503020204020204" pitchFamily="34" charset="-122"/>
                <a:ea typeface="微软雅黑" panose="020B0503020204020204" pitchFamily="34" charset="-122"/>
                <a:cs typeface="汉仪超粗宋简"/>
              </a:rPr>
              <a:t>分布密集</a:t>
            </a:r>
            <a:endParaRPr lang="zh-CN" altLang="en-US" sz="2400" b="1" dirty="0">
              <a:solidFill>
                <a:srgbClr val="0000FF"/>
              </a:solidFill>
              <a:latin typeface="微软雅黑" panose="020B0503020204020204" pitchFamily="34" charset="-122"/>
              <a:ea typeface="微软雅黑" panose="020B0503020204020204" pitchFamily="34" charset="-122"/>
              <a:cs typeface="汉仪超粗宋简"/>
            </a:endParaRPr>
          </a:p>
          <a:p>
            <a:pPr marL="800100" lvl="1" indent="-342900">
              <a:lnSpc>
                <a:spcPct val="150000"/>
              </a:lnSpc>
              <a:buFont typeface="Wingdings" panose="05000000000000000000" pitchFamily="2" charset="2"/>
              <a:buChar char="l"/>
            </a:pPr>
            <a:r>
              <a:rPr lang="zh-CN" altLang="en-US" sz="2400" b="1" dirty="0">
                <a:solidFill>
                  <a:srgbClr val="0000FF"/>
                </a:solidFill>
                <a:latin typeface="微软雅黑" panose="020B0503020204020204" pitchFamily="34" charset="-122"/>
                <a:ea typeface="微软雅黑" panose="020B0503020204020204" pitchFamily="34" charset="-122"/>
                <a:cs typeface="汉仪超粗宋简"/>
              </a:rPr>
              <a:t>拓扑变化快</a:t>
            </a:r>
            <a:endParaRPr lang="zh-CN" altLang="en-US" sz="2400" b="1" dirty="0">
              <a:solidFill>
                <a:srgbClr val="0000FF"/>
              </a:solidFill>
              <a:latin typeface="微软雅黑" panose="020B0503020204020204" pitchFamily="34" charset="-122"/>
              <a:ea typeface="微软雅黑" panose="020B0503020204020204" pitchFamily="34" charset="-122"/>
              <a:cs typeface="汉仪超粗宋简"/>
            </a:endParaRPr>
          </a:p>
          <a:p>
            <a:pPr marL="800100" lvl="1" indent="-342900">
              <a:lnSpc>
                <a:spcPct val="150000"/>
              </a:lnSpc>
              <a:buFont typeface="Wingdings" panose="05000000000000000000" pitchFamily="2" charset="2"/>
              <a:buChar char="l"/>
            </a:pPr>
            <a:r>
              <a:rPr lang="zh-CN" altLang="en-US" sz="2400" b="1" dirty="0">
                <a:solidFill>
                  <a:srgbClr val="0000FF"/>
                </a:solidFill>
                <a:latin typeface="微软雅黑" panose="020B0503020204020204" pitchFamily="34" charset="-122"/>
                <a:ea typeface="微软雅黑" panose="020B0503020204020204" pitchFamily="34" charset="-122"/>
                <a:cs typeface="汉仪超粗宋简"/>
              </a:rPr>
              <a:t>能量、存储及控制能力有限</a:t>
            </a:r>
            <a:endParaRPr lang="zh-CN" altLang="en-US" sz="2400" b="1" dirty="0">
              <a:solidFill>
                <a:srgbClr val="0000FF"/>
              </a:solidFill>
              <a:latin typeface="微软雅黑" panose="020B0503020204020204" pitchFamily="34" charset="-122"/>
              <a:ea typeface="微软雅黑" panose="020B0503020204020204" pitchFamily="34" charset="-122"/>
              <a:cs typeface="汉仪超粗宋简"/>
            </a:endParaRPr>
          </a:p>
          <a:p>
            <a:pPr>
              <a:lnSpc>
                <a:spcPct val="150000"/>
              </a:lnSpc>
            </a:pPr>
            <a:endParaRPr lang="en-US" altLang="zh-CN" sz="2200" dirty="0">
              <a:solidFill>
                <a:schemeClr val="accent2"/>
              </a:solidFill>
              <a:latin typeface="汉仪超粗宋简"/>
              <a:ea typeface="汉仪超粗宋简"/>
              <a:cs typeface="汉仪超粗宋简"/>
            </a:endParaRPr>
          </a:p>
          <a:p>
            <a:pPr>
              <a:lnSpc>
                <a:spcPct val="150000"/>
              </a:lnSpc>
            </a:pPr>
            <a:endParaRPr lang="en-US" altLang="zh-CN" sz="2200" dirty="0" smtClean="0">
              <a:solidFill>
                <a:schemeClr val="accent2"/>
              </a:solidFill>
              <a:latin typeface="汉仪超粗宋简"/>
              <a:ea typeface="汉仪超粗宋简"/>
              <a:cs typeface="汉仪超粗宋简"/>
            </a:endParaRPr>
          </a:p>
          <a:p>
            <a:pPr>
              <a:lnSpc>
                <a:spcPct val="150000"/>
              </a:lnSpc>
            </a:pPr>
            <a:endParaRPr lang="en-US" altLang="zh-CN" sz="2200" dirty="0">
              <a:solidFill>
                <a:schemeClr val="accent2"/>
              </a:solidFill>
              <a:latin typeface="汉仪超粗宋简"/>
              <a:ea typeface="汉仪超粗宋简"/>
              <a:cs typeface="汉仪超粗宋简"/>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163842"/>
                                        </p:tgtEl>
                                        <p:attrNameLst>
                                          <p:attrName>style.visibility</p:attrName>
                                        </p:attrNameLst>
                                      </p:cBhvr>
                                      <p:to>
                                        <p:strVal val="visible"/>
                                      </p:to>
                                    </p:set>
                                    <p:animEffect transition="in" filter="circle(in)">
                                      <p:cBhvr>
                                        <p:cTn id="12" dur="2000"/>
                                        <p:tgtEl>
                                          <p:spTgt spid="163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7"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sym typeface="+mn-ea"/>
              </a:rPr>
              <a:t>一、基本概念、发展历史及特点</a:t>
            </a:r>
            <a:endParaRPr sz="3600" b="1" dirty="0" smtClean="0">
              <a:latin typeface="Impact" panose="020B0806030902050204" pitchFamily="34" charset="0"/>
              <a:ea typeface="微软雅黑" panose="020B0503020204020204" pitchFamily="34" charset="-122"/>
            </a:endParaRPr>
          </a:p>
        </p:txBody>
      </p:sp>
      <p:cxnSp>
        <p:nvCxnSpPr>
          <p:cNvPr id="11" name="直接连接符 10"/>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2" name="TextBox 10"/>
          <p:cNvSpPr txBox="1"/>
          <p:nvPr/>
        </p:nvSpPr>
        <p:spPr>
          <a:xfrm>
            <a:off x="4017934" y="3500438"/>
            <a:ext cx="6728488" cy="553998"/>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二、面临的挑战</a:t>
            </a:r>
            <a:endParaRPr lang="zh-CN" altLang="en-US" sz="3600" b="1" dirty="0" smtClean="0">
              <a:latin typeface="Impact" panose="020B0806030902050204" pitchFamily="34" charset="0"/>
              <a:ea typeface="微软雅黑" panose="020B0503020204020204" pitchFamily="34" charset="-122"/>
            </a:endParaRPr>
          </a:p>
        </p:txBody>
      </p:sp>
      <p:sp>
        <p:nvSpPr>
          <p:cNvPr id="13" name="TextBox 11"/>
          <p:cNvSpPr txBox="1"/>
          <p:nvPr/>
        </p:nvSpPr>
        <p:spPr>
          <a:xfrm>
            <a:off x="4017934" y="4747349"/>
            <a:ext cx="5399096"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三、应用领域</a:t>
            </a:r>
            <a:endParaRPr lang="zh-CN" altLang="en-US" sz="3600" b="1" dirty="0" smtClean="0">
              <a:latin typeface="Impact" panose="020B0806030902050204" pitchFamily="34" charset="0"/>
              <a:ea typeface="微软雅黑" panose="020B0503020204020204" pitchFamily="34" charset="-122"/>
            </a:endParaRPr>
          </a:p>
        </p:txBody>
      </p:sp>
      <p:pic>
        <p:nvPicPr>
          <p:cNvPr id="1026"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027"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Tree>
    <p:custDataLst>
      <p:tags r:id="rId3"/>
    </p:custDataLst>
  </p:cSld>
  <p:clrMapOvr>
    <a:masterClrMapping/>
  </p:clrMapOvr>
  <p:transition spd="med" advClick="0" advTm="0">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3" name="对角圆角矩形 72"/>
          <p:cNvSpPr/>
          <p:nvPr/>
        </p:nvSpPr>
        <p:spPr>
          <a:xfrm>
            <a:off x="3667108" y="3350152"/>
            <a:ext cx="7109412" cy="870936"/>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1"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2"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
        <p:nvSpPr>
          <p:cNvPr id="14"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一、基本概念、发展历史及特点</a:t>
            </a:r>
            <a:endParaRPr lang="zh-CN" altLang="en-US" sz="3600" b="1" dirty="0" smtClean="0">
              <a:latin typeface="Impact" panose="020B0806030902050204" pitchFamily="34" charset="0"/>
              <a:ea typeface="微软雅黑" panose="020B0503020204020204" pitchFamily="34" charset="-122"/>
            </a:endParaRPr>
          </a:p>
        </p:txBody>
      </p:sp>
      <p:sp>
        <p:nvSpPr>
          <p:cNvPr id="15" name="TextBox 10"/>
          <p:cNvSpPr txBox="1"/>
          <p:nvPr/>
        </p:nvSpPr>
        <p:spPr>
          <a:xfrm>
            <a:off x="4017934" y="3500438"/>
            <a:ext cx="6728488" cy="553998"/>
          </a:xfrm>
          <a:prstGeom prst="rect">
            <a:avLst/>
          </a:prstGeom>
          <a:noFill/>
        </p:spPr>
        <p:txBody>
          <a:bodyPr vert="horz" wrap="square" lIns="0" tIns="0" rIns="0" bIns="0" rtlCol="0" anchor="ctr">
            <a:spAutoFit/>
          </a:bodyPr>
          <a:lstStyle/>
          <a:p>
            <a:r>
              <a:rPr lang="zh-CN" altLang="en-US" sz="3600" b="1" dirty="0" smtClean="0">
                <a:solidFill>
                  <a:schemeClr val="bg1"/>
                </a:solidFill>
                <a:latin typeface="Impact" panose="020B0806030902050204" pitchFamily="34" charset="0"/>
                <a:ea typeface="微软雅黑" panose="020B0503020204020204" pitchFamily="34" charset="-122"/>
              </a:rPr>
              <a:t>二、面临的挑战</a:t>
            </a:r>
            <a:endParaRPr lang="zh-CN" altLang="en-US" sz="3600" b="1" dirty="0" smtClean="0">
              <a:solidFill>
                <a:schemeClr val="bg1"/>
              </a:solidFill>
              <a:latin typeface="Impact" panose="020B0806030902050204" pitchFamily="34" charset="0"/>
              <a:ea typeface="微软雅黑" panose="020B0503020204020204" pitchFamily="34" charset="-122"/>
            </a:endParaRPr>
          </a:p>
        </p:txBody>
      </p:sp>
      <p:sp>
        <p:nvSpPr>
          <p:cNvPr id="18" name="TextBox 11"/>
          <p:cNvSpPr txBox="1"/>
          <p:nvPr/>
        </p:nvSpPr>
        <p:spPr>
          <a:xfrm>
            <a:off x="4017934" y="4747349"/>
            <a:ext cx="5399096"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三、应用领域</a:t>
            </a:r>
            <a:endParaRPr lang="zh-CN" altLang="en-US" sz="3600" b="1" dirty="0" smtClean="0">
              <a:latin typeface="Impact" panose="020B0806030902050204" pitchFamily="34" charset="0"/>
              <a:ea typeface="微软雅黑" panose="020B0503020204020204" pitchFamily="34" charset="-122"/>
            </a:endParaRPr>
          </a:p>
        </p:txBody>
      </p:sp>
    </p:spTree>
    <p:custDataLst>
      <p:tags r:id="rId3"/>
    </p:custDataLst>
  </p:cSld>
  <p:clrMapOvr>
    <a:masterClrMapping/>
  </p:clrMapOvr>
  <p:transition spd="slow">
    <p:split orient="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idx="1"/>
          </p:nvPr>
        </p:nvSpPr>
        <p:spPr>
          <a:xfrm>
            <a:off x="914400" y="1071245"/>
            <a:ext cx="10730230" cy="5456555"/>
          </a:xfrm>
          <a:noFill/>
          <a:ln>
            <a:noFill/>
          </a:ln>
        </p:spPr>
        <p:txBody>
          <a:bodyPr/>
          <a:lstStyle/>
          <a:p>
            <a:pPr>
              <a:lnSpc>
                <a:spcPct val="150000"/>
              </a:lnSpc>
              <a:buClr>
                <a:srgbClr val="FF3300"/>
              </a:buClr>
              <a:buSzPct val="90000"/>
              <a:buFont typeface="Wingdings" panose="05000000000000000000" charset="0"/>
              <a:buChar char=""/>
            </a:pPr>
            <a:r>
              <a:rPr lang="zh-CN" altLang="zh-CN" dirty="0" smtClean="0"/>
              <a:t>无线传感器网络的发展在基础理论和实现技术两个层面提出了大量的富有挑战性的研究课题，主要体现在</a:t>
            </a:r>
            <a:r>
              <a:rPr lang="en-US" altLang="zh-CN" dirty="0" smtClean="0"/>
              <a:t>5</a:t>
            </a:r>
            <a:r>
              <a:rPr lang="zh-CN" altLang="zh-CN" dirty="0" smtClean="0"/>
              <a:t>个方面：</a:t>
            </a:r>
            <a:r>
              <a:rPr lang="zh-CN" altLang="zh-CN" b="1" dirty="0" smtClean="0">
                <a:ln w="18000">
                  <a:noFill/>
                  <a:prstDash val="solid"/>
                  <a:miter lim="800000"/>
                </a:ln>
                <a:solidFill>
                  <a:srgbClr val="FF0000"/>
                </a:solidFill>
                <a:hlinkClick r:id="rId1" tooltip="" action="ppaction://hlinksldjump"/>
              </a:rPr>
              <a:t>低能耗</a:t>
            </a:r>
            <a:r>
              <a:rPr lang="zh-CN" altLang="zh-CN" b="1" dirty="0" smtClean="0">
                <a:ln w="18000">
                  <a:noFill/>
                  <a:prstDash val="solid"/>
                  <a:miter lim="800000"/>
                </a:ln>
                <a:solidFill>
                  <a:srgbClr val="FF0000"/>
                </a:solidFill>
              </a:rPr>
              <a:t>、</a:t>
            </a:r>
            <a:r>
              <a:rPr lang="zh-CN" altLang="zh-CN" b="1" dirty="0" smtClean="0">
                <a:ln w="18000">
                  <a:noFill/>
                  <a:prstDash val="solid"/>
                  <a:miter lim="800000"/>
                </a:ln>
                <a:solidFill>
                  <a:srgbClr val="FF0000"/>
                </a:solidFill>
                <a:hlinkClick r:id="rId2" tooltip="" action="ppaction://hlinksldjump"/>
              </a:rPr>
              <a:t>实时性</a:t>
            </a:r>
            <a:r>
              <a:rPr lang="zh-CN" altLang="zh-CN" b="1" dirty="0" smtClean="0">
                <a:ln w="18000">
                  <a:noFill/>
                  <a:prstDash val="solid"/>
                  <a:miter lim="800000"/>
                </a:ln>
                <a:solidFill>
                  <a:srgbClr val="FF0000"/>
                </a:solidFill>
              </a:rPr>
              <a:t>、</a:t>
            </a:r>
            <a:r>
              <a:rPr lang="zh-CN" altLang="zh-CN" b="1" dirty="0" smtClean="0">
                <a:ln w="18000">
                  <a:noFill/>
                  <a:prstDash val="solid"/>
                  <a:miter lim="800000"/>
                </a:ln>
                <a:solidFill>
                  <a:srgbClr val="FF0000"/>
                </a:solidFill>
                <a:hlinkClick r:id="rId3" tooltip="" action="ppaction://hlinksldjump"/>
              </a:rPr>
              <a:t>低成本</a:t>
            </a:r>
            <a:r>
              <a:rPr lang="zh-CN" altLang="zh-CN" b="1" dirty="0" smtClean="0">
                <a:ln w="18000">
                  <a:noFill/>
                  <a:prstDash val="solid"/>
                  <a:miter lim="800000"/>
                </a:ln>
                <a:solidFill>
                  <a:srgbClr val="FF0000"/>
                </a:solidFill>
              </a:rPr>
              <a:t>、</a:t>
            </a:r>
            <a:r>
              <a:rPr lang="zh-CN" altLang="zh-CN" b="1" dirty="0" smtClean="0">
                <a:ln w="18000">
                  <a:noFill/>
                  <a:prstDash val="solid"/>
                  <a:miter lim="800000"/>
                </a:ln>
                <a:solidFill>
                  <a:srgbClr val="FF0000"/>
                </a:solidFill>
                <a:hlinkClick r:id="rId4" tooltip="" action="ppaction://hlinksldjump"/>
              </a:rPr>
              <a:t>安全和抗干扰</a:t>
            </a:r>
            <a:r>
              <a:rPr lang="zh-CN" altLang="zh-CN" b="1" dirty="0" smtClean="0">
                <a:ln w="18000">
                  <a:noFill/>
                  <a:prstDash val="solid"/>
                  <a:miter lim="800000"/>
                </a:ln>
                <a:solidFill>
                  <a:srgbClr val="FF0000"/>
                </a:solidFill>
              </a:rPr>
              <a:t>、</a:t>
            </a:r>
            <a:r>
              <a:rPr lang="zh-CN" altLang="zh-CN" b="1" dirty="0" smtClean="0">
                <a:ln w="18000">
                  <a:noFill/>
                  <a:prstDash val="solid"/>
                  <a:miter lim="800000"/>
                </a:ln>
                <a:solidFill>
                  <a:srgbClr val="FF0000"/>
                </a:solidFill>
                <a:hlinkClick r:id="rId5" tooltip="" action="ppaction://hlinksldjump"/>
              </a:rPr>
              <a:t>协作</a:t>
            </a:r>
            <a:r>
              <a:rPr lang="zh-CN" altLang="zh-CN" b="1" dirty="0" smtClean="0">
                <a:ln w="18000">
                  <a:noFill/>
                  <a:prstDash val="solid"/>
                  <a:miter lim="800000"/>
                </a:ln>
              </a:rPr>
              <a:t>。</a:t>
            </a:r>
            <a:endParaRPr lang="zh-CN" altLang="zh-CN" b="1" dirty="0" smtClean="0">
              <a:ln w="18000">
                <a:noFill/>
                <a:prstDash val="solid"/>
                <a:miter lim="800000"/>
              </a:ln>
            </a:endParaRPr>
          </a:p>
          <a:p>
            <a:pPr>
              <a:lnSpc>
                <a:spcPct val="150000"/>
              </a:lnSpc>
              <a:buClr>
                <a:srgbClr val="FF3300"/>
              </a:buClr>
              <a:buSzPct val="90000"/>
              <a:buFont typeface="Wingdings" panose="05000000000000000000" charset="0"/>
              <a:buChar char=""/>
            </a:pPr>
            <a:r>
              <a:rPr lang="zh-CN" altLang="en-US" dirty="0">
                <a:cs typeface="汉仪超粗宋简"/>
                <a:sym typeface="+mn-ea"/>
              </a:rPr>
              <a:t>限制和约束：</a:t>
            </a:r>
            <a:endParaRPr lang="zh-CN" altLang="en-US" dirty="0">
              <a:cs typeface="汉仪超粗宋简"/>
              <a:sym typeface="+mn-ea"/>
            </a:endParaRPr>
          </a:p>
          <a:p>
            <a:pPr marL="857250" indent="-514350" algn="l">
              <a:lnSpc>
                <a:spcPct val="150000"/>
              </a:lnSpc>
              <a:buFont typeface="+mj-ea"/>
              <a:buAutoNum type="circleNumDbPlain"/>
              <a:defRPr/>
            </a:pPr>
            <a:r>
              <a:rPr lang="zh-CN" altLang="en-US" b="1" dirty="0">
                <a:solidFill>
                  <a:schemeClr val="tx2"/>
                </a:solidFill>
                <a:sym typeface="+mn-ea"/>
              </a:rPr>
              <a:t>电源能量</a:t>
            </a:r>
            <a:endParaRPr lang="zh-CN" altLang="en-US" b="1" dirty="0">
              <a:solidFill>
                <a:schemeClr val="tx2"/>
              </a:solidFill>
              <a:sym typeface="+mn-ea"/>
            </a:endParaRPr>
          </a:p>
          <a:p>
            <a:pPr marL="857250" indent="-514350" algn="l">
              <a:lnSpc>
                <a:spcPct val="150000"/>
              </a:lnSpc>
              <a:buFont typeface="+mj-ea"/>
              <a:buAutoNum type="circleNumDbPlain"/>
              <a:defRPr/>
            </a:pPr>
            <a:r>
              <a:rPr lang="zh-CN" altLang="en-US" b="1" dirty="0">
                <a:solidFill>
                  <a:schemeClr val="tx2"/>
                </a:solidFill>
                <a:sym typeface="+mn-ea"/>
              </a:rPr>
              <a:t>通信能力</a:t>
            </a:r>
            <a:endParaRPr lang="zh-CN" altLang="en-US" b="1" dirty="0">
              <a:solidFill>
                <a:schemeClr val="tx2"/>
              </a:solidFill>
              <a:sym typeface="+mn-ea"/>
            </a:endParaRPr>
          </a:p>
          <a:p>
            <a:pPr marL="857250" indent="-514350" algn="l">
              <a:lnSpc>
                <a:spcPct val="150000"/>
              </a:lnSpc>
              <a:buFont typeface="+mj-ea"/>
              <a:buAutoNum type="circleNumDbPlain"/>
              <a:defRPr/>
            </a:pPr>
            <a:r>
              <a:rPr lang="zh-CN" altLang="en-US" b="1" dirty="0">
                <a:solidFill>
                  <a:schemeClr val="tx2"/>
                </a:solidFill>
                <a:sym typeface="+mn-ea"/>
              </a:rPr>
              <a:t>计算和存储能力</a:t>
            </a:r>
            <a:endParaRPr lang="zh-CN" altLang="en-US" b="1" dirty="0" smtClean="0">
              <a:solidFill>
                <a:schemeClr val="tx2"/>
              </a:solidFill>
              <a:sym typeface="+mn-ea"/>
            </a:endParaRPr>
          </a:p>
          <a:p>
            <a:pPr>
              <a:lnSpc>
                <a:spcPct val="150000"/>
              </a:lnSpc>
            </a:pPr>
            <a:endParaRPr lang="zh-CN" altLang="en-US" dirty="0"/>
          </a:p>
        </p:txBody>
      </p:sp>
      <p:sp>
        <p:nvSpPr>
          <p:cNvPr id="10" name="标题 9"/>
          <p:cNvSpPr>
            <a:spLocks noGrp="1"/>
          </p:cNvSpPr>
          <p:nvPr>
            <p:ph type="title"/>
          </p:nvPr>
        </p:nvSpPr>
        <p:spPr>
          <a:xfrm>
            <a:off x="1056640" y="85254"/>
            <a:ext cx="10583976" cy="679450"/>
          </a:xfrm>
        </p:spPr>
        <p:txBody>
          <a:bodyPr/>
          <a:lstStyle/>
          <a:p>
            <a:r>
              <a:rPr lang="en-US" altLang="zh-CN" dirty="0" smtClean="0"/>
              <a:t>1.5  </a:t>
            </a:r>
            <a:r>
              <a:rPr lang="zh-CN" altLang="en-US" dirty="0" smtClean="0"/>
              <a:t>无线传感器网络面临的挑战</a:t>
            </a:r>
            <a:endParaRPr lang="zh-CN" altLang="en-US" dirty="0"/>
          </a:p>
        </p:txBody>
      </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t>1</a:t>
            </a:r>
            <a:r>
              <a:rPr lang="zh-CN" altLang="en-US" dirty="0" smtClean="0"/>
              <a:t>、低能耗</a:t>
            </a:r>
            <a:endParaRPr lang="zh-CN" altLang="en-US" dirty="0"/>
          </a:p>
        </p:txBody>
      </p:sp>
      <p:sp>
        <p:nvSpPr>
          <p:cNvPr id="3" name="内容占位符 2"/>
          <p:cNvSpPr>
            <a:spLocks noGrp="1"/>
          </p:cNvSpPr>
          <p:nvPr>
            <p:ph idx="1"/>
          </p:nvPr>
        </p:nvSpPr>
        <p:spPr/>
        <p:txBody>
          <a:bodyPr/>
          <a:lstStyle/>
          <a:p>
            <a:pPr marL="0" indent="0" algn="just">
              <a:lnSpc>
                <a:spcPct val="150000"/>
              </a:lnSpc>
              <a:buFont typeface="Arial" panose="020B0604020202020204" pitchFamily="34" charset="0"/>
              <a:buNone/>
              <a:defRPr/>
            </a:pPr>
            <a:r>
              <a:rPr lang="en-US" altLang="zh-CN" sz="2800" dirty="0" smtClean="0"/>
              <a:t>    </a:t>
            </a:r>
            <a:r>
              <a:rPr lang="zh-CN" altLang="zh-CN" sz="2800" dirty="0" smtClean="0"/>
              <a:t>无线</a:t>
            </a:r>
            <a:r>
              <a:rPr lang="zh-CN" altLang="zh-CN" sz="2800" dirty="0"/>
              <a:t>传感器网络节点的电源极为有限，又因为它通常工作在危险或人们无法到达的环境中，所以在</a:t>
            </a:r>
            <a:r>
              <a:rPr lang="zh-CN" altLang="zh-CN" sz="2800" b="1" dirty="0">
                <a:solidFill>
                  <a:srgbClr val="FF0000"/>
                </a:solidFill>
              </a:rPr>
              <a:t>大多数情况下无法补充能量</a:t>
            </a:r>
            <a:r>
              <a:rPr lang="zh-CN" altLang="zh-CN" sz="2800" dirty="0"/>
              <a:t>，网络中的传感器节点会由于电源能量耗尽而失效或废弃，这就要求在无线传感器网络运行的过程中，每个节点都要最小化自身的能量消耗，获得最长的工作时间；因而无线传感器网络中的各项技术和协议的使用一般都</a:t>
            </a:r>
            <a:r>
              <a:rPr lang="zh-CN" altLang="zh-CN" sz="2800" b="1" dirty="0">
                <a:solidFill>
                  <a:srgbClr val="FF0000"/>
                </a:solidFill>
              </a:rPr>
              <a:t>以节能为前提</a:t>
            </a:r>
            <a:r>
              <a:rPr lang="zh-CN" altLang="zh-CN" sz="2800" dirty="0"/>
              <a:t>。</a:t>
            </a:r>
            <a:endParaRPr lang="zh-CN" altLang="zh-CN" sz="2800" dirty="0"/>
          </a:p>
          <a:p>
            <a:pPr algn="just">
              <a:lnSpc>
                <a:spcPct val="150000"/>
              </a:lnSpc>
              <a:buFont typeface="Arial" panose="020B0604020202020204" pitchFamily="34" charset="0"/>
              <a:buChar char="•"/>
              <a:defRPr/>
            </a:pPr>
            <a:endParaRPr lang="zh-CN" altLang="en-US" sz="3600" dirty="0"/>
          </a:p>
        </p:txBody>
      </p:sp>
      <p:sp>
        <p:nvSpPr>
          <p:cNvPr id="4" name="下弧形箭头 3">
            <a:hlinkClick r:id="rId1" tooltip="" action="ppaction://hlinksldjump"/>
          </p:cNvPr>
          <p:cNvSpPr/>
          <p:nvPr/>
        </p:nvSpPr>
        <p:spPr>
          <a:xfrm rot="15960000">
            <a:off x="10398760" y="5535930"/>
            <a:ext cx="794385" cy="463550"/>
          </a:xfrm>
          <a:prstGeom prst="curved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t>2</a:t>
            </a:r>
            <a:r>
              <a:rPr lang="zh-CN" altLang="en-US" dirty="0" smtClean="0"/>
              <a:t>、实时性</a:t>
            </a:r>
            <a:endParaRPr lang="zh-CN" altLang="en-US" dirty="0"/>
          </a:p>
        </p:txBody>
      </p:sp>
      <p:sp>
        <p:nvSpPr>
          <p:cNvPr id="3" name="内容占位符 2"/>
          <p:cNvSpPr>
            <a:spLocks noGrp="1"/>
          </p:cNvSpPr>
          <p:nvPr>
            <p:ph idx="1"/>
          </p:nvPr>
        </p:nvSpPr>
        <p:spPr/>
        <p:txBody>
          <a:bodyPr/>
          <a:lstStyle/>
          <a:p>
            <a:pPr marL="0" indent="0" algn="just">
              <a:lnSpc>
                <a:spcPct val="150000"/>
              </a:lnSpc>
              <a:buFont typeface="Arial" panose="020B0604020202020204" pitchFamily="34" charset="0"/>
              <a:buNone/>
              <a:defRPr/>
            </a:pPr>
            <a:r>
              <a:rPr lang="en-US" altLang="zh-CN" sz="2800" dirty="0" smtClean="0"/>
              <a:t>    </a:t>
            </a:r>
            <a:r>
              <a:rPr lang="zh-CN" altLang="zh-CN" sz="2800" dirty="0" smtClean="0"/>
              <a:t>无线</a:t>
            </a:r>
            <a:r>
              <a:rPr lang="zh-CN" altLang="zh-CN" sz="2800" dirty="0"/>
              <a:t>传感器网络的应用大多要求有较好的实时性。例如，</a:t>
            </a:r>
            <a:r>
              <a:rPr lang="zh-CN" altLang="zh-CN" sz="2800" b="1" dirty="0">
                <a:solidFill>
                  <a:srgbClr val="FF0000"/>
                </a:solidFill>
              </a:rPr>
              <a:t>目标在进入监测区域</a:t>
            </a:r>
            <a:r>
              <a:rPr lang="zh-CN" altLang="zh-CN" sz="2800" dirty="0"/>
              <a:t>之后，传感器网络需要在一个很短的时间</a:t>
            </a:r>
            <a:r>
              <a:rPr lang="zh-CN" altLang="zh-CN" sz="2800" dirty="0"/>
              <a:t>内对这一事件做出响应，若其反应的时间过慢，则可能目标已离开监测区域，从而使得到的数据失效。又如，</a:t>
            </a:r>
            <a:r>
              <a:rPr lang="zh-CN" altLang="zh-CN" sz="2800" b="1" dirty="0">
                <a:solidFill>
                  <a:srgbClr val="FF0000"/>
                </a:solidFill>
              </a:rPr>
              <a:t>车载监控系统</a:t>
            </a:r>
            <a:r>
              <a:rPr lang="zh-CN" altLang="zh-CN" sz="2800" dirty="0"/>
              <a:t>需要在很短的时间内就读一次加速度仪的测量值，否则无法正确估计速度，导致交通事故，这些应用都对无线传感器网络的实时性设计提出了很大的挑战。</a:t>
            </a:r>
            <a:endParaRPr lang="zh-CN" altLang="en-US" sz="3600" dirty="0"/>
          </a:p>
        </p:txBody>
      </p:sp>
      <p:sp>
        <p:nvSpPr>
          <p:cNvPr id="4" name="下弧形箭头 3">
            <a:hlinkClick r:id="rId1" action="ppaction://hlinksldjump"/>
          </p:cNvPr>
          <p:cNvSpPr/>
          <p:nvPr/>
        </p:nvSpPr>
        <p:spPr>
          <a:xfrm rot="15960000">
            <a:off x="10398760" y="5535930"/>
            <a:ext cx="794385" cy="463550"/>
          </a:xfrm>
          <a:prstGeom prst="curved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t>3</a:t>
            </a:r>
            <a:r>
              <a:rPr lang="zh-CN" altLang="en-US" dirty="0" smtClean="0"/>
              <a:t>、低成本</a:t>
            </a:r>
            <a:endParaRPr lang="zh-CN" altLang="en-US" dirty="0"/>
          </a:p>
        </p:txBody>
      </p:sp>
      <p:sp>
        <p:nvSpPr>
          <p:cNvPr id="3" name="内容占位符 2"/>
          <p:cNvSpPr>
            <a:spLocks noGrp="1"/>
          </p:cNvSpPr>
          <p:nvPr>
            <p:ph idx="1"/>
          </p:nvPr>
        </p:nvSpPr>
        <p:spPr/>
        <p:txBody>
          <a:bodyPr/>
          <a:lstStyle/>
          <a:p>
            <a:pPr marL="0" indent="0" algn="just">
              <a:lnSpc>
                <a:spcPct val="150000"/>
              </a:lnSpc>
              <a:buFont typeface="Arial" panose="020B0604020202020204" pitchFamily="34" charset="0"/>
              <a:buNone/>
              <a:defRPr/>
            </a:pPr>
            <a:r>
              <a:rPr lang="en-US" altLang="zh-CN" sz="2800" dirty="0" smtClean="0"/>
              <a:t>    </a:t>
            </a:r>
            <a:r>
              <a:rPr lang="zh-CN" altLang="zh-CN" sz="2800" dirty="0" smtClean="0"/>
              <a:t>无线</a:t>
            </a:r>
            <a:r>
              <a:rPr lang="zh-CN" altLang="zh-CN" sz="2800" dirty="0"/>
              <a:t>传感器网络是由</a:t>
            </a:r>
            <a:r>
              <a:rPr lang="zh-CN" altLang="zh-CN" sz="2800" b="1" dirty="0">
                <a:solidFill>
                  <a:srgbClr val="FF0000"/>
                </a:solidFill>
              </a:rPr>
              <a:t>大量的传感器节点</a:t>
            </a:r>
            <a:r>
              <a:rPr lang="zh-CN" altLang="zh-CN" sz="2800" dirty="0"/>
              <a:t>组成的，单个传感器节点的价格会极大程度地影响系统的成本。为了达到降低单个节点成本的目的，需要设计出对计算、通信和存储能力均要求较低的简单网络系统和通信协议。此外，还可以通过减少系统管理与维护的开销来降低系统的成本，这需要无线传感器网络系统</a:t>
            </a:r>
            <a:r>
              <a:rPr lang="zh-CN" altLang="zh-CN" sz="2800" b="1" dirty="0">
                <a:solidFill>
                  <a:srgbClr val="FF0000"/>
                </a:solidFill>
              </a:rPr>
              <a:t>具有自配置和自修复</a:t>
            </a:r>
            <a:r>
              <a:rPr lang="zh-CN" altLang="zh-CN" sz="2800" dirty="0"/>
              <a:t>的能力。</a:t>
            </a:r>
            <a:endParaRPr lang="zh-CN" altLang="en-US" sz="3600" dirty="0"/>
          </a:p>
        </p:txBody>
      </p:sp>
      <p:sp>
        <p:nvSpPr>
          <p:cNvPr id="4" name="下弧形箭头 3">
            <a:hlinkClick r:id="rId1" action="ppaction://hlinksldjump"/>
          </p:cNvPr>
          <p:cNvSpPr/>
          <p:nvPr/>
        </p:nvSpPr>
        <p:spPr>
          <a:xfrm rot="15960000">
            <a:off x="10398760" y="5535930"/>
            <a:ext cx="794385" cy="463550"/>
          </a:xfrm>
          <a:prstGeom prst="curved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 </a:t>
            </a:r>
            <a:r>
              <a:rPr lang="en-US" altLang="zh-CN" dirty="0" smtClean="0"/>
              <a:t>4</a:t>
            </a:r>
            <a:r>
              <a:rPr lang="zh-CN" altLang="en-US" dirty="0" smtClean="0"/>
              <a:t>、安全和抗干扰</a:t>
            </a:r>
            <a:endParaRPr lang="zh-CN" altLang="en-US" dirty="0"/>
          </a:p>
        </p:txBody>
      </p:sp>
      <p:sp>
        <p:nvSpPr>
          <p:cNvPr id="3" name="内容占位符 2"/>
          <p:cNvSpPr>
            <a:spLocks noGrp="1"/>
          </p:cNvSpPr>
          <p:nvPr>
            <p:ph idx="1"/>
          </p:nvPr>
        </p:nvSpPr>
        <p:spPr/>
        <p:txBody>
          <a:bodyPr/>
          <a:lstStyle/>
          <a:p>
            <a:pPr marL="0" indent="0" algn="just">
              <a:lnSpc>
                <a:spcPct val="150000"/>
              </a:lnSpc>
              <a:buFont typeface="Arial" panose="020B0604020202020204" pitchFamily="34" charset="0"/>
              <a:buNone/>
              <a:defRPr/>
            </a:pPr>
            <a:r>
              <a:rPr lang="zh-CN" altLang="zh-CN" dirty="0" smtClean="0"/>
              <a:t>低</a:t>
            </a:r>
            <a:r>
              <a:rPr lang="zh-CN" altLang="zh-CN" dirty="0"/>
              <a:t>开销的通信协议</a:t>
            </a:r>
            <a:r>
              <a:rPr lang="zh-CN" altLang="zh-CN" dirty="0" smtClean="0"/>
              <a:t>，也带来</a:t>
            </a:r>
            <a:r>
              <a:rPr lang="zh-CN" altLang="zh-CN" dirty="0"/>
              <a:t>严重的安全问题</a:t>
            </a:r>
            <a:r>
              <a:rPr lang="zh-CN" altLang="zh-CN" dirty="0" smtClean="0"/>
              <a:t>。</a:t>
            </a:r>
            <a:endParaRPr lang="en-US" altLang="zh-CN" dirty="0" smtClean="0"/>
          </a:p>
          <a:p>
            <a:pPr>
              <a:lnSpc>
                <a:spcPct val="150000"/>
              </a:lnSpc>
              <a:buFont typeface="Wingdings" panose="05000000000000000000" pitchFamily="2" charset="2"/>
              <a:buChar char="l"/>
              <a:defRPr/>
            </a:pPr>
            <a:r>
              <a:rPr lang="zh-CN" altLang="zh-CN" sz="2800" dirty="0" smtClean="0"/>
              <a:t>传感器节点会在</a:t>
            </a:r>
            <a:r>
              <a:rPr lang="zh-CN" altLang="zh-CN" sz="2800" dirty="0"/>
              <a:t>各种环境下部署节点</a:t>
            </a:r>
            <a:r>
              <a:rPr lang="zh-CN" altLang="zh-CN" sz="2800" dirty="0" smtClean="0"/>
              <a:t>，</a:t>
            </a:r>
            <a:r>
              <a:rPr lang="zh-CN" altLang="en-US" sz="2800" dirty="0"/>
              <a:t>如</a:t>
            </a:r>
            <a:r>
              <a:rPr lang="zh-CN" altLang="zh-CN" sz="2800" dirty="0"/>
              <a:t>可能极寒冷、极炎热、极干或极湿等恶劣</a:t>
            </a:r>
            <a:r>
              <a:rPr lang="zh-CN" altLang="zh-CN" sz="2800" dirty="0" smtClean="0"/>
              <a:t>条件</a:t>
            </a:r>
            <a:r>
              <a:rPr lang="zh-CN" altLang="en-US" sz="2800" dirty="0" smtClean="0"/>
              <a:t>，</a:t>
            </a:r>
            <a:r>
              <a:rPr lang="zh-CN" altLang="zh-CN" sz="2800" dirty="0" smtClean="0"/>
              <a:t>所以</a:t>
            </a:r>
            <a:r>
              <a:rPr lang="zh-CN" altLang="zh-CN" sz="2800" dirty="0"/>
              <a:t>节点必须</a:t>
            </a:r>
            <a:r>
              <a:rPr lang="zh-CN" altLang="zh-CN" sz="2800" b="1" dirty="0">
                <a:solidFill>
                  <a:srgbClr val="FF0000"/>
                </a:solidFill>
              </a:rPr>
              <a:t>具备良好</a:t>
            </a:r>
            <a:r>
              <a:rPr lang="zh-CN" altLang="zh-CN" sz="2800" b="1" dirty="0" smtClean="0">
                <a:solidFill>
                  <a:srgbClr val="FF0000"/>
                </a:solidFill>
              </a:rPr>
              <a:t>的</a:t>
            </a:r>
            <a:r>
              <a:rPr lang="zh-CN" altLang="en-US" sz="2800" b="1" dirty="0" smtClean="0">
                <a:solidFill>
                  <a:srgbClr val="FF0000"/>
                </a:solidFill>
              </a:rPr>
              <a:t>适应环境能力、</a:t>
            </a:r>
            <a:r>
              <a:rPr lang="zh-CN" altLang="zh-CN" sz="2800" b="1" dirty="0" smtClean="0">
                <a:solidFill>
                  <a:srgbClr val="FF0000"/>
                </a:solidFill>
              </a:rPr>
              <a:t>抗干扰能力</a:t>
            </a:r>
            <a:r>
              <a:rPr lang="zh-CN" altLang="zh-CN" sz="2800" dirty="0" smtClean="0"/>
              <a:t>。</a:t>
            </a:r>
            <a:endParaRPr lang="en-US" altLang="zh-CN" sz="2800" dirty="0" smtClean="0"/>
          </a:p>
          <a:p>
            <a:pPr>
              <a:lnSpc>
                <a:spcPct val="150000"/>
              </a:lnSpc>
              <a:buFont typeface="Wingdings" panose="05000000000000000000" pitchFamily="2" charset="2"/>
              <a:buChar char="l"/>
              <a:defRPr/>
            </a:pPr>
            <a:r>
              <a:rPr lang="zh-CN" altLang="en-US" sz="2800" dirty="0" smtClean="0"/>
              <a:t>另外</a:t>
            </a:r>
            <a:r>
              <a:rPr lang="zh-CN" altLang="zh-CN" sz="2800" dirty="0" smtClean="0"/>
              <a:t>，</a:t>
            </a:r>
            <a:r>
              <a:rPr lang="zh-CN" altLang="zh-CN" sz="2800" dirty="0"/>
              <a:t>如何使用较少的能量完成</a:t>
            </a:r>
            <a:r>
              <a:rPr lang="zh-CN" altLang="zh-CN" sz="2800" b="1" dirty="0">
                <a:solidFill>
                  <a:srgbClr val="FF0000"/>
                </a:solidFill>
              </a:rPr>
              <a:t>数据加密</a:t>
            </a:r>
            <a:r>
              <a:rPr lang="zh-CN" altLang="zh-CN" sz="2800" dirty="0"/>
              <a:t>、</a:t>
            </a:r>
            <a:r>
              <a:rPr lang="zh-CN" altLang="zh-CN" sz="2800" b="1" dirty="0">
                <a:solidFill>
                  <a:srgbClr val="FF0000"/>
                </a:solidFill>
              </a:rPr>
              <a:t>身份认证、入侵检测</a:t>
            </a:r>
            <a:r>
              <a:rPr lang="zh-CN" altLang="zh-CN" sz="2800" dirty="0"/>
              <a:t>及在破坏或受干扰的情况下可靠地完成任务，也是无线传感器网络研究与设计面临的一个重要挑战</a:t>
            </a:r>
            <a:r>
              <a:rPr lang="zh-CN" altLang="zh-CN" sz="2800" dirty="0" smtClean="0"/>
              <a:t>。</a:t>
            </a:r>
            <a:endParaRPr lang="zh-CN" altLang="en-US" sz="4000" dirty="0"/>
          </a:p>
        </p:txBody>
      </p:sp>
      <p:sp>
        <p:nvSpPr>
          <p:cNvPr id="4" name="下弧形箭头 3">
            <a:hlinkClick r:id="rId1" action="ppaction://hlinksldjump"/>
          </p:cNvPr>
          <p:cNvSpPr/>
          <p:nvPr/>
        </p:nvSpPr>
        <p:spPr>
          <a:xfrm rot="15960000">
            <a:off x="10398760" y="5535930"/>
            <a:ext cx="794385" cy="463550"/>
          </a:xfrm>
          <a:prstGeom prst="curved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t>5</a:t>
            </a:r>
            <a:r>
              <a:rPr lang="zh-CN" altLang="en-US" dirty="0" smtClean="0"/>
              <a:t>、协作</a:t>
            </a:r>
            <a:endParaRPr lang="zh-CN" altLang="en-US" dirty="0"/>
          </a:p>
        </p:txBody>
      </p:sp>
      <p:sp>
        <p:nvSpPr>
          <p:cNvPr id="3" name="内容占位符 2"/>
          <p:cNvSpPr>
            <a:spLocks noGrp="1"/>
          </p:cNvSpPr>
          <p:nvPr>
            <p:ph idx="1"/>
          </p:nvPr>
        </p:nvSpPr>
        <p:spPr/>
        <p:txBody>
          <a:bodyPr/>
          <a:lstStyle/>
          <a:p>
            <a:pPr marL="0" indent="0" algn="just">
              <a:lnSpc>
                <a:spcPct val="150000"/>
              </a:lnSpc>
              <a:buFont typeface="Arial" panose="020B0604020202020204" pitchFamily="34" charset="0"/>
              <a:buNone/>
              <a:defRPr/>
            </a:pPr>
            <a:r>
              <a:rPr lang="en-US" altLang="zh-CN" sz="2800" dirty="0" smtClean="0"/>
              <a:t>    </a:t>
            </a:r>
            <a:r>
              <a:rPr lang="zh-CN" altLang="zh-CN" sz="2800" dirty="0" smtClean="0"/>
              <a:t>由于</a:t>
            </a:r>
            <a:r>
              <a:rPr lang="zh-CN" altLang="zh-CN" sz="2800" b="1" dirty="0">
                <a:solidFill>
                  <a:srgbClr val="FF0000"/>
                </a:solidFill>
              </a:rPr>
              <a:t>单个传感器节点的能力有限</a:t>
            </a:r>
            <a:r>
              <a:rPr lang="zh-CN" altLang="zh-CN" sz="2800" dirty="0"/>
              <a:t>，往往不能单独完成对目标的测量、跟踪和识别工作，而需要多个传感器节点采用一定的算法通过交换信息，对所获得的数据进行加工、汇总和过滤，并以事件的形式得到最终结果。数据的协作传递过程中涉及网络协议的设计和节点的能量消耗问题，也是目前研究热点之一。</a:t>
            </a:r>
            <a:endParaRPr lang="zh-CN" altLang="en-US" sz="3600" dirty="0"/>
          </a:p>
        </p:txBody>
      </p:sp>
      <p:sp>
        <p:nvSpPr>
          <p:cNvPr id="4" name="下弧形箭头 3">
            <a:hlinkClick r:id="rId1" action="ppaction://hlinksldjump"/>
          </p:cNvPr>
          <p:cNvSpPr/>
          <p:nvPr/>
        </p:nvSpPr>
        <p:spPr>
          <a:xfrm rot="15960000">
            <a:off x="10398760" y="5535930"/>
            <a:ext cx="794385" cy="463550"/>
          </a:xfrm>
          <a:prstGeom prst="curved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传感器网络的关键技术</a:t>
            </a:r>
            <a:endParaRPr lang="zh-CN" altLang="en-US"/>
          </a:p>
        </p:txBody>
      </p:sp>
      <p:sp>
        <p:nvSpPr>
          <p:cNvPr id="1604610" name="Rectangle 2"/>
          <p:cNvSpPr>
            <a:spLocks noChangeArrowheads="1"/>
          </p:cNvSpPr>
          <p:nvPr/>
        </p:nvSpPr>
        <p:spPr bwMode="auto">
          <a:xfrm>
            <a:off x="2424430" y="1038860"/>
            <a:ext cx="799338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marR="0" lvl="0" indent="-609600" algn="l" defTabSz="914400" rtl="0" eaLnBrk="1" fontAlgn="base" latinLnBrk="0" hangingPunct="1">
              <a:lnSpc>
                <a:spcPct val="150000"/>
              </a:lnSpc>
              <a:spcBef>
                <a:spcPct val="5000"/>
              </a:spcBef>
              <a:spcAft>
                <a:spcPct val="0"/>
              </a:spcAft>
              <a:buClr>
                <a:schemeClr val="hlink"/>
              </a:buClr>
              <a:buSzPct val="50000"/>
              <a:buFont typeface="Monotype Sorts" pitchFamily="2" charset="2"/>
              <a:buChar char="n"/>
              <a:defRPr/>
            </a:pPr>
            <a:r>
              <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通信能力有限</a:t>
            </a:r>
            <a:endPar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50000"/>
              </a:lnSpc>
              <a:spcBef>
                <a:spcPct val="20000"/>
              </a:spcBef>
              <a:spcAft>
                <a:spcPct val="0"/>
              </a:spcAft>
              <a:buClr>
                <a:schemeClr val="tx2"/>
              </a:buClr>
              <a:buSzPct val="75000"/>
              <a:buFont typeface="Monotype Sorts" pitchFamily="2" charset="2"/>
              <a:buChar char="u"/>
              <a:defRPr/>
            </a:pPr>
            <a:r>
              <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节点通信覆盖范围只有几十到几百米</a:t>
            </a:r>
            <a:endPar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1604611" name="Text Box 3"/>
          <p:cNvSpPr txBox="1">
            <a:spLocks noChangeArrowheads="1"/>
          </p:cNvSpPr>
          <p:nvPr/>
        </p:nvSpPr>
        <p:spPr bwMode="auto">
          <a:xfrm>
            <a:off x="2351405" y="3500755"/>
            <a:ext cx="8067040" cy="2225675"/>
          </a:xfrm>
          <a:prstGeom prst="rect">
            <a:avLst/>
          </a:prstGeom>
          <a:solidFill>
            <a:schemeClr val="bg2">
              <a:lumMod val="90000"/>
            </a:schemeClr>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1" indent="0" algn="ctr"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a:pPr>
            <a:r>
              <a:rPr kumimoji="1" lang="zh-CN" altLang="en-US" sz="36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关键之一</a:t>
            </a:r>
            <a:endParaRPr kumimoji="1" lang="zh-CN" altLang="en-US" sz="36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1" fontAlgn="base" latinLnBrk="0" hangingPunct="1">
              <a:lnSpc>
                <a:spcPct val="90000"/>
              </a:lnSpc>
              <a:spcBef>
                <a:spcPct val="20000"/>
              </a:spcBef>
              <a:spcAft>
                <a:spcPct val="0"/>
              </a:spcAft>
              <a:buClr>
                <a:schemeClr val="hlink"/>
              </a:buClr>
              <a:buSzPct val="50000"/>
              <a:buFont typeface="Monotype Sorts" pitchFamily="2" charset="2"/>
              <a:buNone/>
              <a:defRPr/>
            </a:pPr>
            <a:r>
              <a:rPr kumimoji="1" lang="zh-CN" altLang="en-US" sz="3200" b="1" i="0" u="none" strike="noStrike" kern="1200" cap="none" spc="0" normalizeH="0" baseline="0" noProof="0" dirty="0" smtClean="0">
                <a:ln>
                  <a:noFill/>
                </a:ln>
                <a:solidFill>
                  <a:srgbClr val="663300"/>
                </a:solidFill>
                <a:effectLst/>
                <a:uLnTx/>
                <a:uFillTx/>
                <a:latin typeface="华文新魏" panose="02010800040101010101" pitchFamily="2" charset="-122"/>
                <a:ea typeface="华文新魏" panose="02010800040101010101" pitchFamily="2" charset="-122"/>
                <a:cs typeface="+mn-cs"/>
              </a:rPr>
              <a:t>如何在有限的通信能力条件下</a:t>
            </a:r>
            <a:r>
              <a:rPr kumimoji="1" lang="en-US" altLang="zh-CN" sz="3200" b="1" i="0" u="none" strike="noStrike" kern="1200" cap="none" spc="0" normalizeH="0" baseline="0" noProof="0" dirty="0" smtClean="0">
                <a:ln>
                  <a:noFill/>
                </a:ln>
                <a:solidFill>
                  <a:srgbClr val="663300"/>
                </a:solidFill>
                <a:effectLst/>
                <a:uLnTx/>
                <a:uFillTx/>
                <a:latin typeface="华文新魏" panose="02010800040101010101" pitchFamily="2" charset="-122"/>
                <a:ea typeface="华文新魏" panose="02010800040101010101" pitchFamily="2" charset="-122"/>
                <a:cs typeface="+mn-cs"/>
              </a:rPr>
              <a:t>, </a:t>
            </a:r>
            <a:r>
              <a:rPr kumimoji="1" lang="zh-CN" altLang="en-US" sz="3200" b="1" i="0" u="none" strike="noStrike" kern="1200" cap="none" spc="0" normalizeH="0" baseline="0" noProof="0" dirty="0" smtClean="0">
                <a:ln>
                  <a:noFill/>
                </a:ln>
                <a:solidFill>
                  <a:srgbClr val="663300"/>
                </a:solidFill>
                <a:effectLst/>
                <a:uLnTx/>
                <a:uFillTx/>
                <a:latin typeface="华文新魏" panose="02010800040101010101" pitchFamily="2" charset="-122"/>
                <a:ea typeface="华文新魏" panose="02010800040101010101" pitchFamily="2" charset="-122"/>
                <a:cs typeface="+mn-cs"/>
              </a:rPr>
              <a:t>完成探测数据的传输？</a:t>
            </a:r>
            <a:endParaRPr kumimoji="1" lang="zh-CN" altLang="en-US" sz="3200" b="1" i="0" u="none" strike="noStrike" kern="1200" cap="none" spc="0" normalizeH="0" baseline="0" noProof="0" dirty="0" smtClean="0">
              <a:ln>
                <a:noFill/>
              </a:ln>
              <a:solidFill>
                <a:srgbClr val="6633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1" fontAlgn="base" latinLnBrk="0" hangingPunct="1">
              <a:lnSpc>
                <a:spcPct val="90000"/>
              </a:lnSpc>
              <a:spcBef>
                <a:spcPct val="20000"/>
              </a:spcBef>
              <a:spcAft>
                <a:spcPct val="0"/>
              </a:spcAft>
              <a:buClr>
                <a:schemeClr val="hlink"/>
              </a:buClr>
              <a:buSzPct val="50000"/>
              <a:buFont typeface="Monotype Sorts" pitchFamily="2" charset="2"/>
              <a:buNone/>
              <a:defRPr/>
            </a:pPr>
            <a:r>
              <a:rPr kumimoji="1" lang="zh-CN" altLang="en-US" sz="32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无线通信技术</a:t>
            </a:r>
            <a:r>
              <a:rPr kumimoji="1" lang="zh-CN" altLang="en-US" sz="32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rPr>
              <a:t>是第一项关键技术！</a:t>
            </a:r>
            <a:endParaRPr kumimoji="1" lang="zh-CN" altLang="en-US" sz="32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04611"/>
                                        </p:tgtEl>
                                        <p:attrNameLst>
                                          <p:attrName>style.visibility</p:attrName>
                                        </p:attrNameLst>
                                      </p:cBhvr>
                                      <p:to>
                                        <p:strVal val="visible"/>
                                      </p:to>
                                    </p:set>
                                    <p:anim calcmode="lin" valueType="num">
                                      <p:cBhvr additive="base">
                                        <p:cTn id="7" dur="500" fill="hold"/>
                                        <p:tgtEl>
                                          <p:spTgt spid="1604611"/>
                                        </p:tgtEl>
                                        <p:attrNameLst>
                                          <p:attrName>ppt_x</p:attrName>
                                        </p:attrNameLst>
                                      </p:cBhvr>
                                      <p:tavLst>
                                        <p:tav tm="0">
                                          <p:val>
                                            <p:strVal val="#ppt_x"/>
                                          </p:val>
                                        </p:tav>
                                        <p:tav tm="100000">
                                          <p:val>
                                            <p:strVal val="#ppt_x"/>
                                          </p:val>
                                        </p:tav>
                                      </p:tavLst>
                                    </p:anim>
                                    <p:anim calcmode="lin" valueType="num">
                                      <p:cBhvr additive="base">
                                        <p:cTn id="8" dur="500" fill="hold"/>
                                        <p:tgtEl>
                                          <p:spTgt spid="16046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461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7815" name="Picture 7"/>
          <p:cNvPicPr>
            <a:picLocks noChangeAspect="1" noChangeArrowheads="1"/>
          </p:cNvPicPr>
          <p:nvPr/>
        </p:nvPicPr>
        <p:blipFill>
          <a:blip r:embed="rId1" cstate="print"/>
          <a:srcRect/>
          <a:stretch>
            <a:fillRect/>
          </a:stretch>
        </p:blipFill>
        <p:spPr bwMode="auto">
          <a:xfrm>
            <a:off x="7334251" y="1143000"/>
            <a:ext cx="2929467" cy="2374900"/>
          </a:xfrm>
          <a:prstGeom prst="rect">
            <a:avLst/>
          </a:prstGeom>
          <a:noFill/>
          <a:ln w="9525" algn="ctr">
            <a:noFill/>
            <a:miter lim="800000"/>
            <a:headEnd/>
            <a:tailEnd/>
          </a:ln>
        </p:spPr>
      </p:pic>
      <p:sp>
        <p:nvSpPr>
          <p:cNvPr id="1527816" name="Rectangle 8"/>
          <p:cNvSpPr>
            <a:spLocks noChangeArrowheads="1"/>
          </p:cNvSpPr>
          <p:nvPr/>
        </p:nvSpPr>
        <p:spPr bwMode="auto">
          <a:xfrm>
            <a:off x="1295400" y="1844676"/>
            <a:ext cx="4800600" cy="576263"/>
          </a:xfrm>
          <a:prstGeom prst="rect">
            <a:avLst/>
          </a:prstGeom>
          <a:gradFill rotWithShape="1">
            <a:gsLst>
              <a:gs pos="0">
                <a:srgbClr val="FF9900"/>
              </a:gs>
              <a:gs pos="50000">
                <a:srgbClr val="FFFFFF"/>
              </a:gs>
              <a:gs pos="100000">
                <a:srgbClr val="FF9900"/>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9900"/>
            </a:extrusionClr>
          </a:sp3d>
        </p:spPr>
        <p:txBody>
          <a:bodyPr wrap="none" anchor="ctr">
            <a:flatTx/>
          </a:bodyPr>
          <a:lstStyle/>
          <a:p>
            <a:pPr algn="ctr"/>
            <a:r>
              <a:rPr lang="en-US" altLang="zh-CN" sz="2800" b="1" dirty="0" smtClean="0">
                <a:latin typeface="微软雅黑" panose="020B0503020204020204" pitchFamily="34" charset="-122"/>
                <a:ea typeface="微软雅黑" panose="020B0503020204020204" pitchFamily="34" charset="-122"/>
                <a:cs typeface="汉仪超粗宋简"/>
              </a:rPr>
              <a:t>2001</a:t>
            </a:r>
            <a:r>
              <a:rPr lang="zh-CN" altLang="en-US" sz="2800" b="1" dirty="0" smtClean="0">
                <a:latin typeface="微软雅黑" panose="020B0503020204020204" pitchFamily="34" charset="-122"/>
                <a:ea typeface="微软雅黑" panose="020B0503020204020204" pitchFamily="34" charset="-122"/>
                <a:cs typeface="汉仪超粗宋简"/>
              </a:rPr>
              <a:t>年，</a:t>
            </a:r>
            <a:r>
              <a:rPr lang="en-US" altLang="zh-CN" sz="2800" b="1" dirty="0" smtClean="0">
                <a:latin typeface="微软雅黑" panose="020B0503020204020204" pitchFamily="34" charset="-122"/>
                <a:ea typeface="微软雅黑" panose="020B0503020204020204" pitchFamily="34" charset="-122"/>
                <a:cs typeface="汉仪超粗宋简"/>
              </a:rPr>
              <a:t>911</a:t>
            </a:r>
            <a:r>
              <a:rPr lang="zh-CN" altLang="en-US" sz="2800" b="1" dirty="0" smtClean="0">
                <a:latin typeface="微软雅黑" panose="020B0503020204020204" pitchFamily="34" charset="-122"/>
                <a:ea typeface="微软雅黑" panose="020B0503020204020204" pitchFamily="34" charset="-122"/>
                <a:cs typeface="汉仪超粗宋简"/>
              </a:rPr>
              <a:t>事件</a:t>
            </a:r>
            <a:endParaRPr lang="zh-CN" altLang="en-US" sz="2800" b="1" dirty="0" smtClean="0">
              <a:latin typeface="微软雅黑" panose="020B0503020204020204" pitchFamily="34" charset="-122"/>
              <a:ea typeface="微软雅黑" panose="020B0503020204020204" pitchFamily="34" charset="-122"/>
              <a:cs typeface="汉仪超粗宋简"/>
            </a:endParaRPr>
          </a:p>
        </p:txBody>
      </p:sp>
      <p:sp>
        <p:nvSpPr>
          <p:cNvPr id="15" name="标题 14"/>
          <p:cNvSpPr>
            <a:spLocks noGrp="1"/>
          </p:cNvSpPr>
          <p:nvPr>
            <p:ph type="title"/>
          </p:nvPr>
        </p:nvSpPr>
        <p:spPr/>
        <p:txBody>
          <a:bodyPr/>
          <a:lstStyle/>
          <a:p>
            <a:r>
              <a:rPr lang="zh-CN" altLang="en-US" dirty="0" smtClean="0"/>
              <a:t>引  言</a:t>
            </a:r>
            <a:endParaRPr lang="zh-CN" altLang="en-US" dirty="0"/>
          </a:p>
        </p:txBody>
      </p:sp>
      <p:sp>
        <p:nvSpPr>
          <p:cNvPr id="1527817" name="AutoShape 9"/>
          <p:cNvSpPr>
            <a:spLocks noChangeArrowheads="1"/>
          </p:cNvSpPr>
          <p:nvPr/>
        </p:nvSpPr>
        <p:spPr bwMode="auto">
          <a:xfrm>
            <a:off x="6381751" y="1714500"/>
            <a:ext cx="863600" cy="504825"/>
          </a:xfrm>
          <a:prstGeom prst="rightArrow">
            <a:avLst>
              <a:gd name="adj1" fmla="val 50000"/>
              <a:gd name="adj2" fmla="val 32075"/>
            </a:avLst>
          </a:prstGeom>
          <a:gradFill rotWithShape="1">
            <a:gsLst>
              <a:gs pos="0">
                <a:srgbClr val="3366FF"/>
              </a:gs>
              <a:gs pos="100000">
                <a:srgbClr val="FFFFFF"/>
              </a:gs>
            </a:gsLst>
            <a:path path="rect">
              <a:fillToRect l="100000" b="100000"/>
            </a:path>
          </a:gradFill>
          <a:ln w="9525">
            <a:miter lim="800000"/>
          </a:ln>
          <a:scene3d>
            <a:camera prst="legacyObliqueBottomLeft"/>
            <a:lightRig rig="legacyFlat3" dir="t"/>
          </a:scene3d>
          <a:sp3d extrusionH="430200" prstMaterial="legacyMatte">
            <a:bevelT w="13500" h="13500" prst="angle"/>
            <a:bevelB w="13500" h="13500" prst="angle"/>
            <a:extrusionClr>
              <a:srgbClr val="3366FF"/>
            </a:extrusionClr>
          </a:sp3d>
        </p:spPr>
        <p:txBody>
          <a:bodyPr wrap="none" anchor="ctr">
            <a:flatTx/>
          </a:bodyPr>
          <a:lstStyle/>
          <a:p>
            <a:endParaRPr lang="zh-CN" altLang="en-US"/>
          </a:p>
        </p:txBody>
      </p:sp>
      <p:sp>
        <p:nvSpPr>
          <p:cNvPr id="1527818" name="Rectangle 10"/>
          <p:cNvSpPr>
            <a:spLocks noChangeArrowheads="1"/>
          </p:cNvSpPr>
          <p:nvPr/>
        </p:nvSpPr>
        <p:spPr bwMode="auto">
          <a:xfrm>
            <a:off x="1295400" y="3860801"/>
            <a:ext cx="4800600" cy="576263"/>
          </a:xfrm>
          <a:prstGeom prst="rect">
            <a:avLst/>
          </a:prstGeom>
          <a:gradFill rotWithShape="1">
            <a:gsLst>
              <a:gs pos="0">
                <a:srgbClr val="FF9900"/>
              </a:gs>
              <a:gs pos="50000">
                <a:srgbClr val="FFFFFF"/>
              </a:gs>
              <a:gs pos="100000">
                <a:srgbClr val="FF9900"/>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9900"/>
            </a:extrusionClr>
          </a:sp3d>
        </p:spPr>
        <p:txBody>
          <a:bodyPr wrap="none" anchor="ctr">
            <a:flatTx/>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527819" name="Rectangle 11"/>
          <p:cNvSpPr>
            <a:spLocks noChangeArrowheads="1"/>
          </p:cNvSpPr>
          <p:nvPr/>
        </p:nvSpPr>
        <p:spPr bwMode="auto">
          <a:xfrm>
            <a:off x="1619251" y="3924301"/>
            <a:ext cx="4222749" cy="504825"/>
          </a:xfrm>
          <a:prstGeom prst="rect">
            <a:avLst/>
          </a:prstGeom>
          <a:noFill/>
          <a:ln w="9525">
            <a:noFill/>
            <a:miter lim="800000"/>
          </a:ln>
        </p:spPr>
        <p:txBody>
          <a:bodyPr/>
          <a:lstStyle/>
          <a:p>
            <a:pPr marL="342900" indent="-342900" algn="ctr">
              <a:lnSpc>
                <a:spcPct val="90000"/>
              </a:lnSpc>
              <a:spcBef>
                <a:spcPct val="20000"/>
              </a:spcBef>
              <a:buClr>
                <a:schemeClr val="hlink"/>
              </a:buClr>
              <a:buSzPct val="50000"/>
              <a:buFont typeface="Monotype Sorts"/>
              <a:buNone/>
            </a:pPr>
            <a:r>
              <a:rPr lang="zh-CN" altLang="en-US" sz="2800" b="1" dirty="0">
                <a:latin typeface="微软雅黑" panose="020B0503020204020204" pitchFamily="34" charset="-122"/>
                <a:ea typeface="微软雅黑" panose="020B0503020204020204" pitchFamily="34" charset="-122"/>
                <a:cs typeface="汉仪超粗宋简"/>
              </a:rPr>
              <a:t>寻找本</a:t>
            </a:r>
            <a:r>
              <a:rPr lang="en-US" altLang="zh-CN" sz="2800" b="1" dirty="0">
                <a:latin typeface="微软雅黑" panose="020B0503020204020204" pitchFamily="34" charset="-122"/>
                <a:ea typeface="微软雅黑" panose="020B0503020204020204" pitchFamily="34" charset="-122"/>
                <a:cs typeface="汉仪超粗宋简"/>
              </a:rPr>
              <a:t>.</a:t>
            </a:r>
            <a:r>
              <a:rPr lang="zh-CN" altLang="en-US" sz="2800" b="1" dirty="0">
                <a:latin typeface="微软雅黑" panose="020B0503020204020204" pitchFamily="34" charset="-122"/>
                <a:ea typeface="微软雅黑" panose="020B0503020204020204" pitchFamily="34" charset="-122"/>
                <a:cs typeface="汉仪超粗宋简"/>
              </a:rPr>
              <a:t>拉登藏身之处</a:t>
            </a:r>
            <a:endParaRPr lang="zh-CN" altLang="en-US" sz="2800" b="1" dirty="0">
              <a:latin typeface="微软雅黑" panose="020B0503020204020204" pitchFamily="34" charset="-122"/>
              <a:ea typeface="微软雅黑" panose="020B0503020204020204" pitchFamily="34" charset="-122"/>
              <a:cs typeface="汉仪超粗宋简"/>
            </a:endParaRPr>
          </a:p>
        </p:txBody>
      </p:sp>
      <p:sp>
        <p:nvSpPr>
          <p:cNvPr id="1527820" name="AutoShape 12"/>
          <p:cNvSpPr>
            <a:spLocks noChangeArrowheads="1"/>
          </p:cNvSpPr>
          <p:nvPr/>
        </p:nvSpPr>
        <p:spPr bwMode="auto">
          <a:xfrm>
            <a:off x="6381751" y="3714751"/>
            <a:ext cx="2015067" cy="504825"/>
          </a:xfrm>
          <a:prstGeom prst="rightArrow">
            <a:avLst>
              <a:gd name="adj1" fmla="val 50000"/>
              <a:gd name="adj2" fmla="val 74843"/>
            </a:avLst>
          </a:prstGeom>
          <a:gradFill rotWithShape="1">
            <a:gsLst>
              <a:gs pos="0">
                <a:srgbClr val="3366FF"/>
              </a:gs>
              <a:gs pos="100000">
                <a:srgbClr val="FFFFFF"/>
              </a:gs>
            </a:gsLst>
            <a:path path="rect">
              <a:fillToRect l="100000" b="100000"/>
            </a:path>
          </a:gradFill>
          <a:ln w="9525">
            <a:miter lim="800000"/>
          </a:ln>
          <a:scene3d>
            <a:camera prst="legacyObliqueBottomLeft"/>
            <a:lightRig rig="legacyFlat3" dir="t"/>
          </a:scene3d>
          <a:sp3d extrusionH="430200" prstMaterial="legacyMatte">
            <a:bevelT w="13500" h="13500" prst="angle"/>
            <a:bevelB w="13500" h="13500" prst="angle"/>
            <a:extrusionClr>
              <a:srgbClr val="3366FF"/>
            </a:extrusionClr>
          </a:sp3d>
        </p:spPr>
        <p:txBody>
          <a:bodyPr wrap="none" anchor="ctr">
            <a:flatTx/>
          </a:bodyPr>
          <a:lstStyle/>
          <a:p>
            <a:endParaRPr lang="zh-CN" altLang="en-US"/>
          </a:p>
        </p:txBody>
      </p:sp>
      <p:sp>
        <p:nvSpPr>
          <p:cNvPr id="1527821" name="Rectangle 13"/>
          <p:cNvSpPr>
            <a:spLocks noChangeArrowheads="1"/>
          </p:cNvSpPr>
          <p:nvPr/>
        </p:nvSpPr>
        <p:spPr bwMode="auto">
          <a:xfrm>
            <a:off x="1333500" y="5357813"/>
            <a:ext cx="5952067" cy="576262"/>
          </a:xfrm>
          <a:prstGeom prst="rect">
            <a:avLst/>
          </a:prstGeom>
          <a:gradFill rotWithShape="1">
            <a:gsLst>
              <a:gs pos="0">
                <a:srgbClr val="FF9900"/>
              </a:gs>
              <a:gs pos="50000">
                <a:srgbClr val="FFFFFF"/>
              </a:gs>
              <a:gs pos="100000">
                <a:srgbClr val="FF9900"/>
              </a:gs>
            </a:gsLst>
            <a:lin ang="0" scaled="1"/>
          </a:gradFill>
          <a:ln w="9525">
            <a:miter lim="800000"/>
          </a:ln>
          <a:scene3d>
            <a:camera prst="legacyObliqueTopLeft"/>
            <a:lightRig rig="legacyFlat3" dir="t"/>
          </a:scene3d>
          <a:sp3d extrusionH="430200" prstMaterial="legacyMatte">
            <a:bevelT w="13500" h="13500" prst="angle"/>
            <a:bevelB w="13500" h="13500" prst="angle"/>
            <a:extrusionClr>
              <a:srgbClr val="FF9900"/>
            </a:extrusionClr>
          </a:sp3d>
        </p:spPr>
        <p:txBody>
          <a:bodyPr wrap="none" anchor="ctr">
            <a:flatTx/>
          </a:bodyPr>
          <a:lstStyle/>
          <a:p>
            <a:endParaRPr lang="zh-CN" altLang="en-US"/>
          </a:p>
        </p:txBody>
      </p:sp>
      <p:sp>
        <p:nvSpPr>
          <p:cNvPr id="1527822" name="Rectangle 14"/>
          <p:cNvSpPr>
            <a:spLocks noChangeArrowheads="1"/>
          </p:cNvSpPr>
          <p:nvPr/>
        </p:nvSpPr>
        <p:spPr bwMode="auto">
          <a:xfrm>
            <a:off x="1619251" y="5357814"/>
            <a:ext cx="5281083" cy="503237"/>
          </a:xfrm>
          <a:prstGeom prst="rect">
            <a:avLst/>
          </a:prstGeom>
          <a:noFill/>
          <a:ln w="9525">
            <a:noFill/>
            <a:miter lim="800000"/>
          </a:ln>
        </p:spPr>
        <p:txBody>
          <a:bodyPr/>
          <a:lstStyle/>
          <a:p>
            <a:pPr marL="342900" indent="-342900" algn="ctr">
              <a:spcBef>
                <a:spcPct val="20000"/>
              </a:spcBef>
              <a:buClr>
                <a:schemeClr val="hlink"/>
              </a:buClr>
              <a:buSzPct val="50000"/>
              <a:buFont typeface="Monotype Sorts"/>
              <a:buNone/>
            </a:pPr>
            <a:r>
              <a:rPr lang="zh-CN" altLang="en-US" sz="2800" b="1" dirty="0">
                <a:latin typeface="微软雅黑" panose="020B0503020204020204" pitchFamily="34" charset="-122"/>
                <a:ea typeface="微软雅黑" panose="020B0503020204020204" pitchFamily="34" charset="-122"/>
                <a:cs typeface="汉仪超粗宋简"/>
              </a:rPr>
              <a:t>应用需求引发研究热潮</a:t>
            </a:r>
            <a:endParaRPr lang="zh-CN" altLang="en-US" sz="2800" b="1" dirty="0">
              <a:latin typeface="微软雅黑" panose="020B0503020204020204" pitchFamily="34" charset="-122"/>
              <a:ea typeface="微软雅黑" panose="020B0503020204020204" pitchFamily="34" charset="-122"/>
              <a:cs typeface="汉仪超粗宋简"/>
            </a:endParaRPr>
          </a:p>
          <a:p>
            <a:pPr marL="342900" indent="-342900" algn="ctr">
              <a:spcBef>
                <a:spcPct val="20000"/>
              </a:spcBef>
              <a:buClr>
                <a:schemeClr val="hlink"/>
              </a:buClr>
              <a:buSzPct val="50000"/>
              <a:buFont typeface="Monotype Sorts"/>
              <a:buChar char="n"/>
            </a:pPr>
            <a:endParaRPr lang="en-US" altLang="zh-CN" sz="2800" b="1" dirty="0">
              <a:latin typeface="微软雅黑" panose="020B0503020204020204" pitchFamily="34" charset="-122"/>
              <a:ea typeface="微软雅黑" panose="020B0503020204020204" pitchFamily="34" charset="-122"/>
            </a:endParaRPr>
          </a:p>
        </p:txBody>
      </p:sp>
      <p:sp>
        <p:nvSpPr>
          <p:cNvPr id="1527823" name="AutoShape 15"/>
          <p:cNvSpPr>
            <a:spLocks noChangeArrowheads="1"/>
          </p:cNvSpPr>
          <p:nvPr/>
        </p:nvSpPr>
        <p:spPr bwMode="auto">
          <a:xfrm rot="10800000">
            <a:off x="7429501" y="5214938"/>
            <a:ext cx="2688167" cy="576262"/>
          </a:xfrm>
          <a:custGeom>
            <a:avLst/>
            <a:gdLst>
              <a:gd name="T0" fmla="*/ 133209392 w 21600"/>
              <a:gd name="T1" fmla="*/ 0 h 21600"/>
              <a:gd name="T2" fmla="*/ 133209392 w 21600"/>
              <a:gd name="T3" fmla="*/ 8653561 h 21600"/>
              <a:gd name="T4" fmla="*/ 23941111 w 21600"/>
              <a:gd name="T5" fmla="*/ 15374003 h 21600"/>
              <a:gd name="T6" fmla="*/ 188183334 w 21600"/>
              <a:gd name="T7" fmla="*/ 4326794 h 21600"/>
              <a:gd name="T8" fmla="*/ 17694720 60000 65536"/>
              <a:gd name="T9" fmla="*/ 5898240 60000 65536"/>
              <a:gd name="T10" fmla="*/ 5898240 60000 65536"/>
              <a:gd name="T11" fmla="*/ 0 60000 65536"/>
              <a:gd name="T12" fmla="*/ 12427 w 21600"/>
              <a:gd name="T13" fmla="*/ 3391 h 21600"/>
              <a:gd name="T14" fmla="*/ 18810 w 21600"/>
              <a:gd name="T15" fmla="*/ 8767 h 21600"/>
            </a:gdLst>
            <a:ahLst/>
            <a:cxnLst>
              <a:cxn ang="T8">
                <a:pos x="T0" y="T1"/>
              </a:cxn>
              <a:cxn ang="T9">
                <a:pos x="T2" y="T3"/>
              </a:cxn>
              <a:cxn ang="T10">
                <a:pos x="T4" y="T5"/>
              </a:cxn>
              <a:cxn ang="T11">
                <a:pos x="T6" y="T7"/>
              </a:cxn>
            </a:cxnLst>
            <a:rect l="T12" t="T13" r="T14" b="T15"/>
            <a:pathLst>
              <a:path w="21600" h="21600">
                <a:moveTo>
                  <a:pt x="21600" y="6079"/>
                </a:moveTo>
                <a:lnTo>
                  <a:pt x="15290" y="0"/>
                </a:lnTo>
                <a:lnTo>
                  <a:pt x="15290" y="3391"/>
                </a:lnTo>
                <a:lnTo>
                  <a:pt x="12427" y="3391"/>
                </a:lnTo>
                <a:cubicBezTo>
                  <a:pt x="5564" y="3391"/>
                  <a:pt x="0" y="7316"/>
                  <a:pt x="0" y="12158"/>
                </a:cubicBezTo>
                <a:lnTo>
                  <a:pt x="0" y="21600"/>
                </a:lnTo>
                <a:lnTo>
                  <a:pt x="5495" y="21600"/>
                </a:lnTo>
                <a:lnTo>
                  <a:pt x="5495" y="12158"/>
                </a:lnTo>
                <a:cubicBezTo>
                  <a:pt x="5495" y="10285"/>
                  <a:pt x="8599" y="8767"/>
                  <a:pt x="12427" y="8767"/>
                </a:cubicBezTo>
                <a:lnTo>
                  <a:pt x="15290" y="8767"/>
                </a:lnTo>
                <a:lnTo>
                  <a:pt x="15290" y="12158"/>
                </a:lnTo>
                <a:lnTo>
                  <a:pt x="21600" y="6079"/>
                </a:lnTo>
                <a:close/>
              </a:path>
            </a:pathLst>
          </a:custGeom>
          <a:gradFill rotWithShape="1">
            <a:gsLst>
              <a:gs pos="0">
                <a:srgbClr val="33CCCC"/>
              </a:gs>
              <a:gs pos="100000">
                <a:srgbClr val="185E5E"/>
              </a:gs>
            </a:gsLst>
            <a:lin ang="0" scaled="1"/>
          </a:gradFill>
          <a:ln w="9525" algn="ctr">
            <a:solidFill>
              <a:srgbClr val="000000"/>
            </a:solidFill>
            <a:miter lim="800000"/>
          </a:ln>
        </p:spPr>
        <p:txBody>
          <a:bodyPr wrap="none" anchor="ctr"/>
          <a:lstStyle/>
          <a:p>
            <a:endParaRPr lang="zh-CN" altLang="en-US"/>
          </a:p>
        </p:txBody>
      </p:sp>
      <p:pic>
        <p:nvPicPr>
          <p:cNvPr id="1527813" name="Picture 5"/>
          <p:cNvPicPr>
            <a:picLocks noChangeAspect="1" noChangeArrowheads="1"/>
          </p:cNvPicPr>
          <p:nvPr/>
        </p:nvPicPr>
        <p:blipFill>
          <a:blip r:embed="rId2" cstate="print"/>
          <a:srcRect/>
          <a:stretch>
            <a:fillRect/>
          </a:stretch>
        </p:blipFill>
        <p:spPr bwMode="auto">
          <a:xfrm>
            <a:off x="8477251" y="2857501"/>
            <a:ext cx="2923116" cy="2447925"/>
          </a:xfrm>
          <a:prstGeom prst="rect">
            <a:avLst/>
          </a:prstGeom>
          <a:noFill/>
          <a:ln w="9525" algn="ctr">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27816"/>
                                        </p:tgtEl>
                                        <p:attrNameLst>
                                          <p:attrName>style.visibility</p:attrName>
                                        </p:attrNameLst>
                                      </p:cBhvr>
                                      <p:to>
                                        <p:strVal val="visible"/>
                                      </p:to>
                                    </p:set>
                                    <p:anim calcmode="lin" valueType="num">
                                      <p:cBhvr additive="base">
                                        <p:cTn id="7" dur="1000" fill="hold"/>
                                        <p:tgtEl>
                                          <p:spTgt spid="1527816"/>
                                        </p:tgtEl>
                                        <p:attrNameLst>
                                          <p:attrName>ppt_x</p:attrName>
                                        </p:attrNameLst>
                                      </p:cBhvr>
                                      <p:tavLst>
                                        <p:tav tm="0">
                                          <p:val>
                                            <p:strVal val="0-#ppt_w/2"/>
                                          </p:val>
                                        </p:tav>
                                        <p:tav tm="100000">
                                          <p:val>
                                            <p:strVal val="#ppt_x"/>
                                          </p:val>
                                        </p:tav>
                                      </p:tavLst>
                                    </p:anim>
                                    <p:anim calcmode="lin" valueType="num">
                                      <p:cBhvr additive="base">
                                        <p:cTn id="8" dur="1000" fill="hold"/>
                                        <p:tgtEl>
                                          <p:spTgt spid="152781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grpId="0" nodeType="afterEffect">
                                  <p:stCondLst>
                                    <p:cond delay="0"/>
                                  </p:stCondLst>
                                  <p:childTnLst>
                                    <p:set>
                                      <p:cBhvr>
                                        <p:cTn id="11" dur="1" fill="hold">
                                          <p:stCondLst>
                                            <p:cond delay="0"/>
                                          </p:stCondLst>
                                        </p:cTn>
                                        <p:tgtEl>
                                          <p:spTgt spid="1527817"/>
                                        </p:tgtEl>
                                        <p:attrNameLst>
                                          <p:attrName>style.visibility</p:attrName>
                                        </p:attrNameLst>
                                      </p:cBhvr>
                                      <p:to>
                                        <p:strVal val="visible"/>
                                      </p:to>
                                    </p:set>
                                    <p:animEffect transition="in" filter="blinds(horizontal)">
                                      <p:cBhvr>
                                        <p:cTn id="12" dur="500"/>
                                        <p:tgtEl>
                                          <p:spTgt spid="1527817"/>
                                        </p:tgtEl>
                                      </p:cBhvr>
                                    </p:animEffect>
                                  </p:childTnLst>
                                </p:cTn>
                              </p:par>
                            </p:childTnLst>
                          </p:cTn>
                        </p:par>
                        <p:par>
                          <p:cTn id="13" fill="hold">
                            <p:stCondLst>
                              <p:cond delay="1500"/>
                            </p:stCondLst>
                            <p:childTnLst>
                              <p:par>
                                <p:cTn id="14" presetID="3" presetClass="entr" presetSubtype="10" fill="hold" nodeType="afterEffect">
                                  <p:stCondLst>
                                    <p:cond delay="0"/>
                                  </p:stCondLst>
                                  <p:childTnLst>
                                    <p:set>
                                      <p:cBhvr>
                                        <p:cTn id="15" dur="1" fill="hold">
                                          <p:stCondLst>
                                            <p:cond delay="0"/>
                                          </p:stCondLst>
                                        </p:cTn>
                                        <p:tgtEl>
                                          <p:spTgt spid="1527815"/>
                                        </p:tgtEl>
                                        <p:attrNameLst>
                                          <p:attrName>style.visibility</p:attrName>
                                        </p:attrNameLst>
                                      </p:cBhvr>
                                      <p:to>
                                        <p:strVal val="visible"/>
                                      </p:to>
                                    </p:set>
                                    <p:animEffect transition="in" filter="blinds(horizontal)">
                                      <p:cBhvr>
                                        <p:cTn id="16" dur="500"/>
                                        <p:tgtEl>
                                          <p:spTgt spid="1527815"/>
                                        </p:tgtEl>
                                      </p:cBhvr>
                                    </p:animEffect>
                                  </p:childTnLst>
                                </p:cTn>
                              </p:par>
                            </p:childTnLst>
                          </p:cTn>
                        </p:par>
                        <p:par>
                          <p:cTn id="17" fill="hold">
                            <p:stCondLst>
                              <p:cond delay="2000"/>
                            </p:stCondLst>
                            <p:childTnLst>
                              <p:par>
                                <p:cTn id="18" presetID="2" presetClass="entr" presetSubtype="8" fill="hold" grpId="0" nodeType="afterEffect">
                                  <p:stCondLst>
                                    <p:cond delay="0"/>
                                  </p:stCondLst>
                                  <p:childTnLst>
                                    <p:set>
                                      <p:cBhvr>
                                        <p:cTn id="19" dur="1" fill="hold">
                                          <p:stCondLst>
                                            <p:cond delay="0"/>
                                          </p:stCondLst>
                                        </p:cTn>
                                        <p:tgtEl>
                                          <p:spTgt spid="1527818"/>
                                        </p:tgtEl>
                                        <p:attrNameLst>
                                          <p:attrName>style.visibility</p:attrName>
                                        </p:attrNameLst>
                                      </p:cBhvr>
                                      <p:to>
                                        <p:strVal val="visible"/>
                                      </p:to>
                                    </p:set>
                                    <p:anim calcmode="lin" valueType="num">
                                      <p:cBhvr additive="base">
                                        <p:cTn id="20" dur="1000" fill="hold"/>
                                        <p:tgtEl>
                                          <p:spTgt spid="1527818"/>
                                        </p:tgtEl>
                                        <p:attrNameLst>
                                          <p:attrName>ppt_x</p:attrName>
                                        </p:attrNameLst>
                                      </p:cBhvr>
                                      <p:tavLst>
                                        <p:tav tm="0">
                                          <p:val>
                                            <p:strVal val="0-#ppt_w/2"/>
                                          </p:val>
                                        </p:tav>
                                        <p:tav tm="100000">
                                          <p:val>
                                            <p:strVal val="#ppt_x"/>
                                          </p:val>
                                        </p:tav>
                                      </p:tavLst>
                                    </p:anim>
                                    <p:anim calcmode="lin" valueType="num">
                                      <p:cBhvr additive="base">
                                        <p:cTn id="21" dur="1000" fill="hold"/>
                                        <p:tgtEl>
                                          <p:spTgt spid="1527818"/>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527819"/>
                                        </p:tgtEl>
                                        <p:attrNameLst>
                                          <p:attrName>style.visibility</p:attrName>
                                        </p:attrNameLst>
                                      </p:cBhvr>
                                      <p:to>
                                        <p:strVal val="visible"/>
                                      </p:to>
                                    </p:set>
                                    <p:anim calcmode="lin" valueType="num">
                                      <p:cBhvr additive="base">
                                        <p:cTn id="24" dur="2000" fill="hold"/>
                                        <p:tgtEl>
                                          <p:spTgt spid="1527819"/>
                                        </p:tgtEl>
                                        <p:attrNameLst>
                                          <p:attrName>ppt_x</p:attrName>
                                        </p:attrNameLst>
                                      </p:cBhvr>
                                      <p:tavLst>
                                        <p:tav tm="0">
                                          <p:val>
                                            <p:strVal val="0-#ppt_w/2"/>
                                          </p:val>
                                        </p:tav>
                                        <p:tav tm="100000">
                                          <p:val>
                                            <p:strVal val="#ppt_x"/>
                                          </p:val>
                                        </p:tav>
                                      </p:tavLst>
                                    </p:anim>
                                    <p:anim calcmode="lin" valueType="num">
                                      <p:cBhvr additive="base">
                                        <p:cTn id="25" dur="2000" fill="hold"/>
                                        <p:tgtEl>
                                          <p:spTgt spid="1527819"/>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3" presetClass="entr" presetSubtype="10" fill="hold" grpId="0" nodeType="afterEffect">
                                  <p:stCondLst>
                                    <p:cond delay="0"/>
                                  </p:stCondLst>
                                  <p:childTnLst>
                                    <p:set>
                                      <p:cBhvr>
                                        <p:cTn id="28" dur="1" fill="hold">
                                          <p:stCondLst>
                                            <p:cond delay="0"/>
                                          </p:stCondLst>
                                        </p:cTn>
                                        <p:tgtEl>
                                          <p:spTgt spid="1527820"/>
                                        </p:tgtEl>
                                        <p:attrNameLst>
                                          <p:attrName>style.visibility</p:attrName>
                                        </p:attrNameLst>
                                      </p:cBhvr>
                                      <p:to>
                                        <p:strVal val="visible"/>
                                      </p:to>
                                    </p:set>
                                    <p:animEffect transition="in" filter="blinds(horizontal)">
                                      <p:cBhvr>
                                        <p:cTn id="29" dur="500"/>
                                        <p:tgtEl>
                                          <p:spTgt spid="1527820"/>
                                        </p:tgtEl>
                                      </p:cBhvr>
                                    </p:animEffect>
                                  </p:childTnLst>
                                </p:cTn>
                              </p:par>
                            </p:childTnLst>
                          </p:cTn>
                        </p:par>
                        <p:par>
                          <p:cTn id="30" fill="hold">
                            <p:stCondLst>
                              <p:cond delay="3500"/>
                            </p:stCondLst>
                            <p:childTnLst>
                              <p:par>
                                <p:cTn id="31" presetID="3" presetClass="entr" presetSubtype="10" fill="hold" nodeType="afterEffect">
                                  <p:stCondLst>
                                    <p:cond delay="0"/>
                                  </p:stCondLst>
                                  <p:childTnLst>
                                    <p:set>
                                      <p:cBhvr>
                                        <p:cTn id="32" dur="1" fill="hold">
                                          <p:stCondLst>
                                            <p:cond delay="0"/>
                                          </p:stCondLst>
                                        </p:cTn>
                                        <p:tgtEl>
                                          <p:spTgt spid="1527813"/>
                                        </p:tgtEl>
                                        <p:attrNameLst>
                                          <p:attrName>style.visibility</p:attrName>
                                        </p:attrNameLst>
                                      </p:cBhvr>
                                      <p:to>
                                        <p:strVal val="visible"/>
                                      </p:to>
                                    </p:set>
                                    <p:animEffect transition="in" filter="blinds(horizontal)">
                                      <p:cBhvr>
                                        <p:cTn id="33" dur="2000"/>
                                        <p:tgtEl>
                                          <p:spTgt spid="1527813"/>
                                        </p:tgtEl>
                                      </p:cBhvr>
                                    </p:animEffect>
                                  </p:childTnLst>
                                </p:cTn>
                              </p:par>
                            </p:childTnLst>
                          </p:cTn>
                        </p:par>
                        <p:par>
                          <p:cTn id="34" fill="hold">
                            <p:stCondLst>
                              <p:cond delay="5500"/>
                            </p:stCondLst>
                            <p:childTnLst>
                              <p:par>
                                <p:cTn id="35" presetID="29" presetClass="entr" presetSubtype="0" fill="hold" grpId="0" nodeType="afterEffect">
                                  <p:stCondLst>
                                    <p:cond delay="0"/>
                                  </p:stCondLst>
                                  <p:childTnLst>
                                    <p:set>
                                      <p:cBhvr>
                                        <p:cTn id="36" dur="1" fill="hold">
                                          <p:stCondLst>
                                            <p:cond delay="0"/>
                                          </p:stCondLst>
                                        </p:cTn>
                                        <p:tgtEl>
                                          <p:spTgt spid="1527823"/>
                                        </p:tgtEl>
                                        <p:attrNameLst>
                                          <p:attrName>style.visibility</p:attrName>
                                        </p:attrNameLst>
                                      </p:cBhvr>
                                      <p:to>
                                        <p:strVal val="visible"/>
                                      </p:to>
                                    </p:set>
                                    <p:anim calcmode="lin" valueType="num">
                                      <p:cBhvr>
                                        <p:cTn id="37" dur="1000" fill="hold"/>
                                        <p:tgtEl>
                                          <p:spTgt spid="1527823"/>
                                        </p:tgtEl>
                                        <p:attrNameLst>
                                          <p:attrName>ppt_x</p:attrName>
                                        </p:attrNameLst>
                                      </p:cBhvr>
                                      <p:tavLst>
                                        <p:tav tm="0">
                                          <p:val>
                                            <p:strVal val="#ppt_x-.2"/>
                                          </p:val>
                                        </p:tav>
                                        <p:tav tm="100000">
                                          <p:val>
                                            <p:strVal val="#ppt_x"/>
                                          </p:val>
                                        </p:tav>
                                      </p:tavLst>
                                    </p:anim>
                                    <p:anim calcmode="lin" valueType="num">
                                      <p:cBhvr>
                                        <p:cTn id="38" dur="1000" fill="hold"/>
                                        <p:tgtEl>
                                          <p:spTgt spid="1527823"/>
                                        </p:tgtEl>
                                        <p:attrNameLst>
                                          <p:attrName>ppt_y</p:attrName>
                                        </p:attrNameLst>
                                      </p:cBhvr>
                                      <p:tavLst>
                                        <p:tav tm="0">
                                          <p:val>
                                            <p:strVal val="#ppt_y"/>
                                          </p:val>
                                        </p:tav>
                                        <p:tav tm="100000">
                                          <p:val>
                                            <p:strVal val="#ppt_y"/>
                                          </p:val>
                                        </p:tav>
                                      </p:tavLst>
                                    </p:anim>
                                    <p:animEffect transition="in" filter="wipe(right)" prLst="gradientSize: 0.1">
                                      <p:cBhvr>
                                        <p:cTn id="39" dur="1000"/>
                                        <p:tgtEl>
                                          <p:spTgt spid="1527823"/>
                                        </p:tgtEl>
                                      </p:cBhvr>
                                    </p:animEffect>
                                  </p:childTnLst>
                                </p:cTn>
                              </p:par>
                            </p:childTnLst>
                          </p:cTn>
                        </p:par>
                        <p:par>
                          <p:cTn id="40" fill="hold">
                            <p:stCondLst>
                              <p:cond delay="6500"/>
                            </p:stCondLst>
                            <p:childTnLst>
                              <p:par>
                                <p:cTn id="41" presetID="2" presetClass="entr" presetSubtype="2" fill="hold" grpId="0" nodeType="afterEffect">
                                  <p:stCondLst>
                                    <p:cond delay="0"/>
                                  </p:stCondLst>
                                  <p:childTnLst>
                                    <p:set>
                                      <p:cBhvr>
                                        <p:cTn id="42" dur="1" fill="hold">
                                          <p:stCondLst>
                                            <p:cond delay="0"/>
                                          </p:stCondLst>
                                        </p:cTn>
                                        <p:tgtEl>
                                          <p:spTgt spid="1527821"/>
                                        </p:tgtEl>
                                        <p:attrNameLst>
                                          <p:attrName>style.visibility</p:attrName>
                                        </p:attrNameLst>
                                      </p:cBhvr>
                                      <p:to>
                                        <p:strVal val="visible"/>
                                      </p:to>
                                    </p:set>
                                    <p:anim calcmode="lin" valueType="num">
                                      <p:cBhvr additive="base">
                                        <p:cTn id="43" dur="2000" fill="hold"/>
                                        <p:tgtEl>
                                          <p:spTgt spid="1527821"/>
                                        </p:tgtEl>
                                        <p:attrNameLst>
                                          <p:attrName>ppt_x</p:attrName>
                                        </p:attrNameLst>
                                      </p:cBhvr>
                                      <p:tavLst>
                                        <p:tav tm="0">
                                          <p:val>
                                            <p:strVal val="1+#ppt_w/2"/>
                                          </p:val>
                                        </p:tav>
                                        <p:tav tm="100000">
                                          <p:val>
                                            <p:strVal val="#ppt_x"/>
                                          </p:val>
                                        </p:tav>
                                      </p:tavLst>
                                    </p:anim>
                                    <p:anim calcmode="lin" valueType="num">
                                      <p:cBhvr additive="base">
                                        <p:cTn id="44" dur="2000" fill="hold"/>
                                        <p:tgtEl>
                                          <p:spTgt spid="15278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27822"/>
                                        </p:tgtEl>
                                        <p:attrNameLst>
                                          <p:attrName>style.visibility</p:attrName>
                                        </p:attrNameLst>
                                      </p:cBhvr>
                                      <p:to>
                                        <p:strVal val="visible"/>
                                      </p:to>
                                    </p:set>
                                    <p:anim calcmode="lin" valueType="num">
                                      <p:cBhvr additive="base">
                                        <p:cTn id="47" dur="2000" fill="hold"/>
                                        <p:tgtEl>
                                          <p:spTgt spid="1527822"/>
                                        </p:tgtEl>
                                        <p:attrNameLst>
                                          <p:attrName>ppt_x</p:attrName>
                                        </p:attrNameLst>
                                      </p:cBhvr>
                                      <p:tavLst>
                                        <p:tav tm="0">
                                          <p:val>
                                            <p:strVal val="1+#ppt_w/2"/>
                                          </p:val>
                                        </p:tav>
                                        <p:tav tm="100000">
                                          <p:val>
                                            <p:strVal val="#ppt_x"/>
                                          </p:val>
                                        </p:tav>
                                      </p:tavLst>
                                    </p:anim>
                                    <p:anim calcmode="lin" valueType="num">
                                      <p:cBhvr additive="base">
                                        <p:cTn id="48" dur="2000" fill="hold"/>
                                        <p:tgtEl>
                                          <p:spTgt spid="15278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7816" grpId="0" animBg="1"/>
      <p:bldP spid="1527817" grpId="0" animBg="1"/>
      <p:bldP spid="1527818" grpId="0" animBg="1"/>
      <p:bldP spid="1527819" grpId="0"/>
      <p:bldP spid="1527820" grpId="0" animBg="1"/>
      <p:bldP spid="1527821" grpId="0" animBg="1"/>
      <p:bldP spid="1527822" grpId="0"/>
      <p:bldP spid="15278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658" name="Rectangle 2"/>
          <p:cNvSpPr>
            <a:spLocks noChangeArrowheads="1"/>
          </p:cNvSpPr>
          <p:nvPr/>
        </p:nvSpPr>
        <p:spPr bwMode="auto">
          <a:xfrm>
            <a:off x="2711450" y="1054100"/>
            <a:ext cx="76644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marR="0" lvl="0" indent="-609600" algn="l" defTabSz="914400" rtl="0" eaLnBrk="1" fontAlgn="base" latinLnBrk="0" hangingPunct="1">
              <a:lnSpc>
                <a:spcPct val="150000"/>
              </a:lnSpc>
              <a:spcBef>
                <a:spcPct val="20000"/>
              </a:spcBef>
              <a:spcAft>
                <a:spcPct val="0"/>
              </a:spcAft>
              <a:buClr>
                <a:schemeClr val="hlink"/>
              </a:buClr>
              <a:buSzPct val="50000"/>
              <a:buFont typeface="Monotype Sorts" pitchFamily="2" charset="2"/>
              <a:buChar char="n"/>
              <a:defRPr/>
            </a:pPr>
            <a:r>
              <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电源能量有限</a:t>
            </a:r>
            <a:endPar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50000"/>
              </a:lnSpc>
              <a:spcBef>
                <a:spcPct val="20000"/>
              </a:spcBef>
              <a:spcAft>
                <a:spcPct val="0"/>
              </a:spcAft>
              <a:buClr>
                <a:schemeClr val="tx2"/>
              </a:buClr>
              <a:buSzPct val="75000"/>
              <a:buFont typeface="Monotype Sorts" pitchFamily="2" charset="2"/>
              <a:buChar char="u"/>
              <a:defRPr/>
            </a:pPr>
            <a:r>
              <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通常电池供电，工作环境恶劣，一次部署终生使用，更换电池困难</a:t>
            </a:r>
            <a:endPar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1606659" name="Text Box 3"/>
          <p:cNvSpPr txBox="1">
            <a:spLocks noChangeArrowheads="1"/>
          </p:cNvSpPr>
          <p:nvPr/>
        </p:nvSpPr>
        <p:spPr bwMode="auto">
          <a:xfrm>
            <a:off x="2279650" y="3644583"/>
            <a:ext cx="7704138" cy="2399665"/>
          </a:xfrm>
          <a:prstGeom prst="rect">
            <a:avLst/>
          </a:prstGeom>
          <a:solidFill>
            <a:schemeClr val="bg2">
              <a:lumMod val="90000"/>
            </a:schemeClr>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1" indent="0" algn="ctr"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kumimoji="1" lang="zh-CN" altLang="en-US" sz="32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关键之二</a:t>
            </a:r>
            <a:endParaRPr kumimoji="1" lang="zh-CN" altLang="en-US" sz="32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457200" marR="0" lvl="1" indent="0" algn="just"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kumimoji="1" lang="zh-CN" altLang="en-US" sz="3000" b="1" i="0" u="none" strike="noStrike" kern="1200" cap="none" spc="0" normalizeH="0" baseline="0" noProof="0" dirty="0" smtClean="0">
                <a:ln>
                  <a:noFill/>
                </a:ln>
                <a:solidFill>
                  <a:srgbClr val="663300"/>
                </a:solidFill>
                <a:effectLst/>
                <a:uLnTx/>
                <a:uFillTx/>
                <a:latin typeface="华文新魏" panose="02010800040101010101" pitchFamily="2" charset="-122"/>
                <a:ea typeface="华文新魏" panose="02010800040101010101" pitchFamily="2" charset="-122"/>
                <a:cs typeface="+mn-cs"/>
              </a:rPr>
              <a:t>如何节省电源、最大化网络的使用寿命？</a:t>
            </a:r>
            <a:endParaRPr kumimoji="1" lang="zh-CN" altLang="en-US" sz="3000" b="1" i="0" u="none" strike="noStrike" kern="1200" cap="none" spc="0" normalizeH="0" baseline="0" noProof="0" dirty="0" smtClean="0">
              <a:ln>
                <a:noFill/>
              </a:ln>
              <a:solidFill>
                <a:srgbClr val="663300"/>
              </a:solidFill>
              <a:effectLst/>
              <a:uLnTx/>
              <a:uFillTx/>
              <a:latin typeface="华文新魏" panose="02010800040101010101" pitchFamily="2" charset="-122"/>
              <a:ea typeface="华文新魏" panose="02010800040101010101" pitchFamily="2" charset="-122"/>
              <a:cs typeface="+mn-cs"/>
            </a:endParaRPr>
          </a:p>
          <a:p>
            <a:pPr marL="457200" marR="0" lvl="1" indent="0" algn="just"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kumimoji="1" lang="zh-CN" altLang="en-US" sz="30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低功耗设计</a:t>
            </a:r>
            <a:r>
              <a:rPr kumimoji="1" lang="zh-CN" altLang="en-US" sz="30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rPr>
              <a:t>问题是第二项关键技术！</a:t>
            </a:r>
            <a:endParaRPr kumimoji="1" lang="zh-CN" altLang="en-US" sz="30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endParaRPr>
          </a:p>
        </p:txBody>
      </p:sp>
      <p:sp>
        <p:nvSpPr>
          <p:cNvPr id="2" name="标题 1"/>
          <p:cNvSpPr>
            <a:spLocks noGrp="1"/>
          </p:cNvSpPr>
          <p:nvPr/>
        </p:nvSpPr>
        <p:spPr>
          <a:xfrm>
            <a:off x="952464" y="44624"/>
            <a:ext cx="10688152" cy="839788"/>
          </a:xfrm>
          <a:prstGeom prst="rect">
            <a:avLst/>
          </a:prstGeom>
        </p:spPr>
        <p:txBody>
          <a:bodyPr/>
          <a:lstStyle>
            <a:lvl1pPr marL="0" algn="ctr" defTabSz="914400" rtl="0" eaLnBrk="1" latinLnBrk="0" hangingPunct="1">
              <a:spcBef>
                <a:spcPct val="0"/>
              </a:spcBef>
              <a:buNone/>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a:t>传感器网络的关键技术</a:t>
            </a:r>
            <a:endParaRPr lang="zh-CN" altLang="en-US"/>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06659"/>
                                        </p:tgtEl>
                                        <p:attrNameLst>
                                          <p:attrName>style.visibility</p:attrName>
                                        </p:attrNameLst>
                                      </p:cBhvr>
                                      <p:to>
                                        <p:strVal val="visible"/>
                                      </p:to>
                                    </p:set>
                                    <p:anim calcmode="lin" valueType="num">
                                      <p:cBhvr additive="base">
                                        <p:cTn id="7" dur="500" fill="hold"/>
                                        <p:tgtEl>
                                          <p:spTgt spid="1606659"/>
                                        </p:tgtEl>
                                        <p:attrNameLst>
                                          <p:attrName>ppt_x</p:attrName>
                                        </p:attrNameLst>
                                      </p:cBhvr>
                                      <p:tavLst>
                                        <p:tav tm="0">
                                          <p:val>
                                            <p:strVal val="#ppt_x"/>
                                          </p:val>
                                        </p:tav>
                                        <p:tav tm="100000">
                                          <p:val>
                                            <p:strVal val="#ppt_x"/>
                                          </p:val>
                                        </p:tav>
                                      </p:tavLst>
                                    </p:anim>
                                    <p:anim calcmode="lin" valueType="num">
                                      <p:cBhvr additive="base">
                                        <p:cTn id="8" dur="500" fill="hold"/>
                                        <p:tgtEl>
                                          <p:spTgt spid="16066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6659"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706" name="Rectangle 2"/>
          <p:cNvSpPr>
            <a:spLocks noChangeArrowheads="1"/>
          </p:cNvSpPr>
          <p:nvPr/>
        </p:nvSpPr>
        <p:spPr bwMode="auto">
          <a:xfrm>
            <a:off x="2063750" y="1125538"/>
            <a:ext cx="8139113"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marR="0" lvl="0" indent="-609600" algn="l" defTabSz="914400" rtl="0" eaLnBrk="1" fontAlgn="base" latinLnBrk="0" hangingPunct="1">
              <a:lnSpc>
                <a:spcPct val="150000"/>
              </a:lnSpc>
              <a:spcBef>
                <a:spcPct val="20000"/>
              </a:spcBef>
              <a:spcAft>
                <a:spcPct val="0"/>
              </a:spcAft>
              <a:buClr>
                <a:schemeClr val="hlink"/>
              </a:buClr>
              <a:buSzPct val="50000"/>
              <a:buFont typeface="Monotype Sorts" pitchFamily="2" charset="2"/>
              <a:buChar char="n"/>
              <a:defRPr/>
            </a:pPr>
            <a:r>
              <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计算能力有限</a:t>
            </a:r>
            <a:endPar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50000"/>
              </a:lnSpc>
              <a:spcBef>
                <a:spcPct val="20000"/>
              </a:spcBef>
              <a:spcAft>
                <a:spcPct val="0"/>
              </a:spcAft>
              <a:buClr>
                <a:schemeClr val="tx2"/>
              </a:buClr>
              <a:buSzPct val="75000"/>
              <a:buFont typeface="Monotype Sorts" pitchFamily="2" charset="2"/>
              <a:buChar char="u"/>
              <a:defRPr/>
            </a:pPr>
            <a:r>
              <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节点体积小，处理器和存储器性能有限，不允许进行复杂算法的运算</a:t>
            </a:r>
            <a:endPar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1608707" name="Text Box 3"/>
          <p:cNvSpPr txBox="1">
            <a:spLocks noChangeArrowheads="1"/>
          </p:cNvSpPr>
          <p:nvPr/>
        </p:nvSpPr>
        <p:spPr bwMode="auto">
          <a:xfrm>
            <a:off x="2208213" y="4292600"/>
            <a:ext cx="8135938" cy="1614805"/>
          </a:xfrm>
          <a:prstGeom prst="rect">
            <a:avLst/>
          </a:prstGeom>
          <a:solidFill>
            <a:schemeClr val="bg2">
              <a:lumMod val="90000"/>
            </a:schemeClr>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1" indent="0" algn="ctr"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kumimoji="1" lang="zh-CN" altLang="en-US" sz="32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关键之三</a:t>
            </a:r>
            <a:endParaRPr kumimoji="1" lang="zh-CN" altLang="en-US" sz="32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342900" marR="0" lvl="0" indent="-342900" algn="l"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kumimoji="1" lang="zh-CN" altLang="en-US" sz="30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　嵌入式操作系统设计</a:t>
            </a:r>
            <a:r>
              <a:rPr kumimoji="1" lang="zh-CN" altLang="en-US" sz="30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rPr>
              <a:t>是第三项关键技术！</a:t>
            </a:r>
            <a:endParaRPr kumimoji="1" lang="zh-CN" altLang="en-US" sz="30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endParaRPr>
          </a:p>
        </p:txBody>
      </p:sp>
      <p:sp>
        <p:nvSpPr>
          <p:cNvPr id="2" name="标题 1"/>
          <p:cNvSpPr>
            <a:spLocks noGrp="1"/>
          </p:cNvSpPr>
          <p:nvPr/>
        </p:nvSpPr>
        <p:spPr>
          <a:xfrm>
            <a:off x="952464" y="44624"/>
            <a:ext cx="10688152" cy="839788"/>
          </a:xfrm>
          <a:prstGeom prst="rect">
            <a:avLst/>
          </a:prstGeom>
        </p:spPr>
        <p:txBody>
          <a:bodyPr/>
          <a:lstStyle>
            <a:lvl1pPr marL="0" algn="ctr" defTabSz="914400" rtl="0" eaLnBrk="1" latinLnBrk="0" hangingPunct="1">
              <a:spcBef>
                <a:spcPct val="0"/>
              </a:spcBef>
              <a:buNone/>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a:t>传感器网络的关键技术</a:t>
            </a:r>
            <a:endParaRPr lang="zh-CN" altLang="en-US"/>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08707"/>
                                        </p:tgtEl>
                                        <p:attrNameLst>
                                          <p:attrName>style.visibility</p:attrName>
                                        </p:attrNameLst>
                                      </p:cBhvr>
                                      <p:to>
                                        <p:strVal val="visible"/>
                                      </p:to>
                                    </p:set>
                                    <p:anim calcmode="lin" valueType="num">
                                      <p:cBhvr additive="base">
                                        <p:cTn id="7" dur="500" fill="hold"/>
                                        <p:tgtEl>
                                          <p:spTgt spid="1608707"/>
                                        </p:tgtEl>
                                        <p:attrNameLst>
                                          <p:attrName>ppt_x</p:attrName>
                                        </p:attrNameLst>
                                      </p:cBhvr>
                                      <p:tavLst>
                                        <p:tav tm="0">
                                          <p:val>
                                            <p:strVal val="#ppt_x"/>
                                          </p:val>
                                        </p:tav>
                                        <p:tav tm="100000">
                                          <p:val>
                                            <p:strVal val="#ppt_x"/>
                                          </p:val>
                                        </p:tav>
                                      </p:tavLst>
                                    </p:anim>
                                    <p:anim calcmode="lin" valueType="num">
                                      <p:cBhvr additive="base">
                                        <p:cTn id="8" dur="500" fill="hold"/>
                                        <p:tgtEl>
                                          <p:spTgt spid="16087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70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754" name="Rectangle 2"/>
          <p:cNvSpPr>
            <a:spLocks noChangeArrowheads="1"/>
          </p:cNvSpPr>
          <p:nvPr/>
        </p:nvSpPr>
        <p:spPr bwMode="auto">
          <a:xfrm>
            <a:off x="2782888" y="1126808"/>
            <a:ext cx="7526338"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marR="0" lvl="0" indent="-609600" algn="l" defTabSz="914400" rtl="0" eaLnBrk="1" fontAlgn="base" latinLnBrk="0" hangingPunct="1">
              <a:lnSpc>
                <a:spcPct val="120000"/>
              </a:lnSpc>
              <a:spcBef>
                <a:spcPct val="20000"/>
              </a:spcBef>
              <a:spcAft>
                <a:spcPct val="0"/>
              </a:spcAft>
              <a:buClr>
                <a:schemeClr val="hlink"/>
              </a:buClr>
              <a:buSzPct val="50000"/>
              <a:buFont typeface="Monotype Sorts" pitchFamily="2" charset="2"/>
              <a:buChar char="n"/>
              <a:defRPr/>
            </a:pPr>
            <a:r>
              <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自组织的动态网络</a:t>
            </a:r>
            <a:endPar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20000"/>
              </a:lnSpc>
              <a:spcBef>
                <a:spcPct val="20000"/>
              </a:spcBef>
              <a:spcAft>
                <a:spcPct val="0"/>
              </a:spcAft>
              <a:buClr>
                <a:schemeClr val="tx2"/>
              </a:buClr>
              <a:buSzPct val="75000"/>
              <a:buFont typeface="Monotype Sorts" pitchFamily="2" charset="2"/>
              <a:buChar char="u"/>
              <a:defRPr/>
            </a:pPr>
            <a:r>
              <a:rPr kumimoji="1" lang="zh-CN" altLang="en-US" sz="30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传感器网络没有基站</a:t>
            </a:r>
            <a:endParaRPr kumimoji="1" lang="zh-CN" altLang="en-US" sz="30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20000"/>
              </a:lnSpc>
              <a:spcBef>
                <a:spcPct val="20000"/>
              </a:spcBef>
              <a:spcAft>
                <a:spcPct val="0"/>
              </a:spcAft>
              <a:buClr>
                <a:schemeClr val="tx2"/>
              </a:buClr>
              <a:buSzPct val="75000"/>
              <a:buFont typeface="Monotype Sorts" pitchFamily="2" charset="2"/>
              <a:buChar char="u"/>
              <a:defRPr/>
            </a:pPr>
            <a:r>
              <a:rPr kumimoji="1" lang="zh-CN" altLang="en-US" sz="30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节点失效、新节点加入，导致网络拓扑结构的动态性，需要自动愈合</a:t>
            </a:r>
            <a:endParaRPr kumimoji="1" lang="zh-CN" altLang="en-US" sz="30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1610755" name="Text Box 3"/>
          <p:cNvSpPr txBox="1">
            <a:spLocks noChangeArrowheads="1"/>
          </p:cNvSpPr>
          <p:nvPr/>
        </p:nvSpPr>
        <p:spPr bwMode="auto">
          <a:xfrm>
            <a:off x="1919288" y="4078288"/>
            <a:ext cx="8496300" cy="1614805"/>
          </a:xfrm>
          <a:prstGeom prst="rect">
            <a:avLst/>
          </a:prstGeom>
          <a:solidFill>
            <a:schemeClr val="bg2">
              <a:lumMod val="90000"/>
            </a:schemeClr>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1" indent="0" algn="ctr"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kumimoji="1" lang="zh-CN" altLang="en-US" sz="32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关键之四</a:t>
            </a:r>
            <a:endParaRPr kumimoji="1" lang="zh-CN" altLang="en-US" sz="32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kumimoji="1" lang="zh-CN" altLang="en-US" sz="30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多跳自组织</a:t>
            </a:r>
            <a:r>
              <a:rPr kumimoji="1" lang="zh-CN" altLang="en-US" sz="30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rPr>
              <a:t>的网络路由是第四项关键技术！</a:t>
            </a:r>
            <a:endParaRPr kumimoji="1" lang="zh-CN" altLang="en-US" sz="30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endParaRPr>
          </a:p>
        </p:txBody>
      </p:sp>
      <p:sp>
        <p:nvSpPr>
          <p:cNvPr id="2" name="标题 1"/>
          <p:cNvSpPr>
            <a:spLocks noGrp="1"/>
          </p:cNvSpPr>
          <p:nvPr/>
        </p:nvSpPr>
        <p:spPr>
          <a:xfrm>
            <a:off x="952464" y="44624"/>
            <a:ext cx="10688152" cy="839788"/>
          </a:xfrm>
          <a:prstGeom prst="rect">
            <a:avLst/>
          </a:prstGeom>
        </p:spPr>
        <p:txBody>
          <a:bodyPr/>
          <a:lstStyle>
            <a:lvl1pPr marL="0" algn="ctr" defTabSz="914400" rtl="0" eaLnBrk="1" latinLnBrk="0" hangingPunct="1">
              <a:spcBef>
                <a:spcPct val="0"/>
              </a:spcBef>
              <a:buNone/>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a:t>传感器网络的关键技术</a:t>
            </a:r>
            <a:endParaRPr lang="zh-CN" altLang="en-US"/>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10755"/>
                                        </p:tgtEl>
                                        <p:attrNameLst>
                                          <p:attrName>style.visibility</p:attrName>
                                        </p:attrNameLst>
                                      </p:cBhvr>
                                      <p:to>
                                        <p:strVal val="visible"/>
                                      </p:to>
                                    </p:set>
                                    <p:anim calcmode="lin" valueType="num">
                                      <p:cBhvr additive="base">
                                        <p:cTn id="7" dur="500" fill="hold"/>
                                        <p:tgtEl>
                                          <p:spTgt spid="1610755"/>
                                        </p:tgtEl>
                                        <p:attrNameLst>
                                          <p:attrName>ppt_x</p:attrName>
                                        </p:attrNameLst>
                                      </p:cBhvr>
                                      <p:tavLst>
                                        <p:tav tm="0">
                                          <p:val>
                                            <p:strVal val="#ppt_x"/>
                                          </p:val>
                                        </p:tav>
                                        <p:tav tm="100000">
                                          <p:val>
                                            <p:strVal val="#ppt_x"/>
                                          </p:val>
                                        </p:tav>
                                      </p:tavLst>
                                    </p:anim>
                                    <p:anim calcmode="lin" valueType="num">
                                      <p:cBhvr additive="base">
                                        <p:cTn id="8" dur="500" fill="hold"/>
                                        <p:tgtEl>
                                          <p:spTgt spid="1610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075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Rectangle 2"/>
          <p:cNvSpPr>
            <a:spLocks noGrp="1" noChangeArrowheads="1"/>
          </p:cNvSpPr>
          <p:nvPr>
            <p:ph idx="4294967295"/>
          </p:nvPr>
        </p:nvSpPr>
        <p:spPr bwMode="auto">
          <a:xfrm>
            <a:off x="2076450" y="1328420"/>
            <a:ext cx="8694420" cy="158623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742950" marR="0" lvl="1" indent="-285750" algn="l" defTabSz="914400" rtl="0" eaLnBrk="1" fontAlgn="base" latinLnBrk="0" hangingPunct="1">
              <a:lnSpc>
                <a:spcPct val="150000"/>
              </a:lnSpc>
              <a:spcBef>
                <a:spcPct val="20000"/>
              </a:spcBef>
              <a:spcAft>
                <a:spcPct val="0"/>
              </a:spcAft>
              <a:buClr>
                <a:schemeClr val="tx2"/>
              </a:buClr>
              <a:buSzPct val="75000"/>
              <a:buFont typeface="Monotype Sorts" pitchFamily="2" charset="2"/>
              <a:buChar char="u"/>
              <a:defRPr/>
            </a:pPr>
            <a:r>
              <a:rPr kumimoji="1" lang="zh-CN" altLang="en-US" sz="30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传感器网络是以数据为中心的网络</a:t>
            </a:r>
            <a:endParaRPr kumimoji="1" lang="zh-CN" altLang="en-US" sz="30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50000"/>
              </a:lnSpc>
              <a:spcBef>
                <a:spcPct val="20000"/>
              </a:spcBef>
              <a:spcAft>
                <a:spcPct val="0"/>
              </a:spcAft>
              <a:buClr>
                <a:schemeClr val="hlink"/>
              </a:buClr>
              <a:buSzPct val="65000"/>
              <a:buFont typeface="Monotype Sorts" pitchFamily="2" charset="2"/>
              <a:buChar char="F"/>
              <a:defRPr/>
            </a:pPr>
            <a:r>
              <a:rPr kumimoji="1" lang="zh-CN" altLang="en-US" sz="2800" b="1" i="0" u="none" strike="noStrike" kern="0" cap="none" spc="0" normalizeH="0" baseline="0" noProof="0" smtClean="0">
                <a:ln>
                  <a:noFill/>
                </a:ln>
                <a:solidFill>
                  <a:srgbClr val="0000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用户感兴趣的是数据而不是网络和传感器硬件</a:t>
            </a:r>
            <a:endParaRPr kumimoji="1" lang="zh-CN" altLang="en-US" sz="2800" b="1" i="0" u="none" strike="noStrike" kern="0" cap="none" spc="0" normalizeH="0" baseline="0" noProof="0" smtClean="0">
              <a:ln>
                <a:noFill/>
              </a:ln>
              <a:solidFill>
                <a:srgbClr val="0000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612803" name="Text Box 3"/>
          <p:cNvSpPr txBox="1">
            <a:spLocks noChangeArrowheads="1"/>
          </p:cNvSpPr>
          <p:nvPr/>
        </p:nvSpPr>
        <p:spPr bwMode="auto">
          <a:xfrm>
            <a:off x="1776095" y="3502343"/>
            <a:ext cx="8820150" cy="2399665"/>
          </a:xfrm>
          <a:prstGeom prst="rect">
            <a:avLst/>
          </a:prstGeom>
          <a:solidFill>
            <a:schemeClr val="bg2">
              <a:lumMod val="90000"/>
            </a:schemeClr>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1" indent="0" algn="ctr"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kumimoji="1" lang="zh-CN" altLang="en-US" sz="3200" b="1" i="0" u="none" strike="noStrike" kern="1200" cap="none" spc="0" normalizeH="0" baseline="0" noProof="0" dirty="0" smtClean="0">
                <a:ln>
                  <a:noFill/>
                </a:ln>
                <a:solidFill>
                  <a:srgbClr val="FF0000"/>
                </a:solidFill>
                <a:effectLst/>
                <a:uLnTx/>
                <a:uFillTx/>
                <a:latin typeface="华文行楷" panose="02010800040101010101" pitchFamily="2" charset="-122"/>
                <a:ea typeface="华文新魏" panose="02010800040101010101" pitchFamily="2" charset="-122"/>
                <a:cs typeface="+mn-cs"/>
              </a:rPr>
              <a:t>关键之五</a:t>
            </a:r>
            <a:endParaRPr kumimoji="1" lang="zh-CN" altLang="en-US" sz="3200" b="1" i="0" u="none" strike="noStrike" kern="1200" cap="none" spc="0" normalizeH="0" baseline="0" noProof="0" dirty="0" smtClean="0">
              <a:ln>
                <a:noFill/>
              </a:ln>
              <a:solidFill>
                <a:srgbClr val="FF0000"/>
              </a:solidFill>
              <a:effectLst/>
              <a:uLnTx/>
              <a:uFillTx/>
              <a:latin typeface="华文行楷" panose="02010800040101010101" pitchFamily="2" charset="-122"/>
              <a:ea typeface="华文新魏" panose="02010800040101010101" pitchFamily="2" charset="-122"/>
              <a:cs typeface="+mn-cs"/>
            </a:endParaRPr>
          </a:p>
          <a:p>
            <a:pPr marL="457200" marR="0" lvl="1" indent="0" algn="l"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kumimoji="1" lang="zh-CN" altLang="en-US" sz="3000" b="1" i="0" u="none" strike="noStrike" kern="1200" cap="none" spc="0" normalizeH="0" baseline="0" noProof="0" dirty="0" smtClean="0">
                <a:ln>
                  <a:noFill/>
                </a:ln>
                <a:solidFill>
                  <a:srgbClr val="663300"/>
                </a:solidFill>
                <a:effectLst/>
                <a:uLnTx/>
                <a:uFillTx/>
                <a:latin typeface="华文行楷" panose="02010800040101010101" pitchFamily="2" charset="-122"/>
                <a:ea typeface="华文新魏" panose="02010800040101010101" pitchFamily="2" charset="-122"/>
                <a:cs typeface="+mn-cs"/>
              </a:rPr>
              <a:t>如何建立以数据为中心的传感器网络？</a:t>
            </a:r>
            <a:endParaRPr kumimoji="1" lang="zh-CN" altLang="en-US" sz="3000" b="1" i="0" u="none" strike="noStrike" kern="1200" cap="none" spc="0" normalizeH="0" baseline="0" noProof="0" dirty="0" smtClean="0">
              <a:ln>
                <a:noFill/>
              </a:ln>
              <a:solidFill>
                <a:srgbClr val="663300"/>
              </a:solidFill>
              <a:effectLst/>
              <a:uLnTx/>
              <a:uFillTx/>
              <a:latin typeface="华文行楷" panose="02010800040101010101" pitchFamily="2" charset="-122"/>
              <a:ea typeface="华文新魏" panose="02010800040101010101" pitchFamily="2" charset="-122"/>
              <a:cs typeface="+mn-cs"/>
            </a:endParaRPr>
          </a:p>
          <a:p>
            <a:pPr marL="457200" marR="0" lvl="1" indent="0" algn="l" defTabSz="914400" rtl="0" eaLnBrk="1" fontAlgn="base" latinLnBrk="0" hangingPunct="1">
              <a:lnSpc>
                <a:spcPct val="150000"/>
              </a:lnSpc>
              <a:spcBef>
                <a:spcPct val="20000"/>
              </a:spcBef>
              <a:spcAft>
                <a:spcPct val="0"/>
              </a:spcAft>
              <a:buClr>
                <a:schemeClr val="hlink"/>
              </a:buClr>
              <a:buSzPct val="50000"/>
              <a:buFont typeface="Monotype Sorts" pitchFamily="2" charset="2"/>
              <a:buNone/>
              <a:defRPr/>
            </a:pPr>
            <a:r>
              <a:rPr lang="zh-CN" altLang="en-US" sz="3000" b="1" dirty="0">
                <a:solidFill>
                  <a:srgbClr val="663300"/>
                </a:solidFill>
                <a:latin typeface="华文行楷" panose="02010800040101010101" pitchFamily="2" charset="-122"/>
                <a:ea typeface="华文新魏" panose="02010800040101010101" pitchFamily="2" charset="-122"/>
              </a:rPr>
              <a:t>传感器网络的第五项关键技术是</a:t>
            </a:r>
            <a:r>
              <a:rPr kumimoji="1" lang="zh-CN" altLang="en-US" sz="3000" b="1" i="0" u="none" strike="noStrike" kern="1200" cap="none" spc="0" normalizeH="0" baseline="0" noProof="0" dirty="0" smtClean="0">
                <a:ln>
                  <a:noFill/>
                </a:ln>
                <a:solidFill>
                  <a:srgbClr val="FF0000"/>
                </a:solidFill>
                <a:effectLst/>
                <a:uLnTx/>
                <a:uFillTx/>
                <a:latin typeface="Times New Roman" panose="02020603050405020304" pitchFamily="18" charset="0"/>
                <a:ea typeface="华文新魏" panose="02010800040101010101" pitchFamily="2" charset="-122"/>
                <a:cs typeface="+mn-cs"/>
              </a:rPr>
              <a:t>数据融合方法！</a:t>
            </a:r>
            <a:endParaRPr kumimoji="1" lang="zh-CN" altLang="en-US" sz="3000" b="1" i="0" u="none" strike="noStrike" kern="1200" cap="none" spc="0" normalizeH="0" baseline="0" noProof="0" dirty="0" smtClean="0">
              <a:ln>
                <a:noFill/>
              </a:ln>
              <a:solidFill>
                <a:srgbClr val="FF0000"/>
              </a:solidFill>
              <a:effectLst/>
              <a:uLnTx/>
              <a:uFillTx/>
              <a:latin typeface="Times New Roman" panose="02020603050405020304" pitchFamily="18" charset="0"/>
              <a:ea typeface="华文新魏" panose="02010800040101010101" pitchFamily="2" charset="-122"/>
              <a:cs typeface="+mn-cs"/>
            </a:endParaRPr>
          </a:p>
        </p:txBody>
      </p:sp>
      <p:sp>
        <p:nvSpPr>
          <p:cNvPr id="4" name="标题 3"/>
          <p:cNvSpPr>
            <a:spLocks noGrp="1"/>
          </p:cNvSpPr>
          <p:nvPr>
            <p:ph type="title"/>
          </p:nvPr>
        </p:nvSpPr>
        <p:spPr/>
        <p:txBody>
          <a:bodyPr/>
          <a:lstStyle/>
          <a:p>
            <a:r>
              <a:rPr lang="zh-CN" altLang="en-US"/>
              <a:t>传感器网络的关键技术</a:t>
            </a:r>
            <a:endParaRPr lang="zh-CN" altLang="en-US"/>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12803"/>
                                        </p:tgtEl>
                                        <p:attrNameLst>
                                          <p:attrName>style.visibility</p:attrName>
                                        </p:attrNameLst>
                                      </p:cBhvr>
                                      <p:to>
                                        <p:strVal val="visible"/>
                                      </p:to>
                                    </p:set>
                                    <p:anim calcmode="lin" valueType="num">
                                      <p:cBhvr additive="base">
                                        <p:cTn id="7" dur="500" fill="hold"/>
                                        <p:tgtEl>
                                          <p:spTgt spid="1612803"/>
                                        </p:tgtEl>
                                        <p:attrNameLst>
                                          <p:attrName>ppt_x</p:attrName>
                                        </p:attrNameLst>
                                      </p:cBhvr>
                                      <p:tavLst>
                                        <p:tav tm="0">
                                          <p:val>
                                            <p:strVal val="#ppt_x"/>
                                          </p:val>
                                        </p:tav>
                                        <p:tav tm="100000">
                                          <p:val>
                                            <p:strVal val="#ppt_x"/>
                                          </p:val>
                                        </p:tav>
                                      </p:tavLst>
                                    </p:anim>
                                    <p:anim calcmode="lin" valueType="num">
                                      <p:cBhvr additive="base">
                                        <p:cTn id="8" dur="500" fill="hold"/>
                                        <p:tgtEl>
                                          <p:spTgt spid="16128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280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ChangeArrowheads="1"/>
          </p:cNvSpPr>
          <p:nvPr/>
        </p:nvSpPr>
        <p:spPr bwMode="auto">
          <a:xfrm>
            <a:off x="3575050" y="1126490"/>
            <a:ext cx="5113338"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marR="0" lvl="0" indent="-609600" algn="l" defTabSz="914400" rtl="0" eaLnBrk="1" fontAlgn="base" latinLnBrk="0" hangingPunct="1">
              <a:lnSpc>
                <a:spcPct val="110000"/>
              </a:lnSpc>
              <a:spcBef>
                <a:spcPct val="20000"/>
              </a:spcBef>
              <a:spcAft>
                <a:spcPct val="0"/>
              </a:spcAft>
              <a:buClr>
                <a:schemeClr val="hlink"/>
              </a:buClr>
              <a:buSzPct val="50000"/>
              <a:buFont typeface="Monotype Sorts" pitchFamily="2" charset="2"/>
              <a:buChar char="n"/>
              <a:defRPr/>
            </a:pPr>
            <a:r>
              <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网络攻击无处不在</a:t>
            </a:r>
            <a:endParaRPr kumimoji="1" lang="zh-CN" altLang="en-US" sz="3200" b="1" i="0" u="none" strike="noStrike" kern="1200" cap="none" spc="0" normalizeH="0" baseline="0" noProof="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10000"/>
              </a:lnSpc>
              <a:spcBef>
                <a:spcPct val="20000"/>
              </a:spcBef>
              <a:spcAft>
                <a:spcPct val="0"/>
              </a:spcAft>
              <a:buClr>
                <a:schemeClr val="tx2"/>
              </a:buClr>
              <a:buSzPct val="75000"/>
              <a:buFont typeface="Monotype Sorts" pitchFamily="2" charset="2"/>
              <a:buChar char="u"/>
              <a:defRPr/>
            </a:pPr>
            <a:r>
              <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传感器节点的物理操纵</a:t>
            </a:r>
            <a:endPar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10000"/>
              </a:lnSpc>
              <a:spcBef>
                <a:spcPct val="20000"/>
              </a:spcBef>
              <a:spcAft>
                <a:spcPct val="0"/>
              </a:spcAft>
              <a:buClr>
                <a:schemeClr val="tx2"/>
              </a:buClr>
              <a:buSzPct val="75000"/>
              <a:buFont typeface="Monotype Sorts" pitchFamily="2" charset="2"/>
              <a:buChar char="u"/>
              <a:defRPr/>
            </a:pPr>
            <a:r>
              <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传感信息的窃听</a:t>
            </a:r>
            <a:endPar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10000"/>
              </a:lnSpc>
              <a:spcBef>
                <a:spcPct val="20000"/>
              </a:spcBef>
              <a:spcAft>
                <a:spcPct val="0"/>
              </a:spcAft>
              <a:buClr>
                <a:schemeClr val="tx2"/>
              </a:buClr>
              <a:buSzPct val="75000"/>
              <a:buFont typeface="Monotype Sorts" pitchFamily="2" charset="2"/>
              <a:buChar char="u"/>
              <a:defRPr/>
            </a:pPr>
            <a:r>
              <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拒绝服务攻击</a:t>
            </a:r>
            <a:endPar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10000"/>
              </a:lnSpc>
              <a:spcBef>
                <a:spcPct val="20000"/>
              </a:spcBef>
              <a:spcAft>
                <a:spcPct val="0"/>
              </a:spcAft>
              <a:buClr>
                <a:schemeClr val="tx2"/>
              </a:buClr>
              <a:buSzPct val="75000"/>
              <a:buFont typeface="Monotype Sorts" pitchFamily="2" charset="2"/>
              <a:buChar char="u"/>
              <a:defRPr/>
            </a:pPr>
            <a:r>
              <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私有信息的泄露</a:t>
            </a:r>
            <a:endParaRPr kumimoji="1" lang="zh-CN" altLang="en-US"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990600" marR="0" lvl="1" indent="-533400" algn="l" defTabSz="914400" rtl="0" eaLnBrk="1" fontAlgn="base" latinLnBrk="0" hangingPunct="1">
              <a:lnSpc>
                <a:spcPct val="110000"/>
              </a:lnSpc>
              <a:spcBef>
                <a:spcPct val="20000"/>
              </a:spcBef>
              <a:spcAft>
                <a:spcPct val="0"/>
              </a:spcAft>
              <a:buClr>
                <a:schemeClr val="tx2"/>
              </a:buClr>
              <a:buSzPct val="75000"/>
              <a:buFont typeface="Monotype Sorts" pitchFamily="2" charset="2"/>
              <a:buChar char="u"/>
              <a:defRPr/>
            </a:pPr>
            <a:r>
              <a:rPr kumimoji="1" lang="en-US" altLang="zh-CN"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a:t>
            </a:r>
            <a:endParaRPr kumimoji="1" lang="en-US" altLang="zh-CN" sz="2800" b="1" i="0" u="none" strike="noStrike" kern="1200" cap="none" spc="0" normalizeH="0" baseline="0" noProof="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1614851" name="Text Box 3"/>
          <p:cNvSpPr txBox="1">
            <a:spLocks noChangeArrowheads="1"/>
          </p:cNvSpPr>
          <p:nvPr/>
        </p:nvSpPr>
        <p:spPr bwMode="auto">
          <a:xfrm>
            <a:off x="1847850" y="4438015"/>
            <a:ext cx="8496300" cy="1882140"/>
          </a:xfrm>
          <a:prstGeom prst="rect">
            <a:avLst/>
          </a:prstGeom>
          <a:solidFill>
            <a:schemeClr val="bg2">
              <a:lumMod val="90000"/>
            </a:schemeClr>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1" indent="0" algn="ctr" defTabSz="914400" rtl="0" eaLnBrk="1" fontAlgn="base" latinLnBrk="0" hangingPunct="1">
              <a:lnSpc>
                <a:spcPct val="120000"/>
              </a:lnSpc>
              <a:spcBef>
                <a:spcPct val="20000"/>
              </a:spcBef>
              <a:spcAft>
                <a:spcPct val="0"/>
              </a:spcAft>
              <a:buClr>
                <a:schemeClr val="hlink"/>
              </a:buClr>
              <a:buSzPct val="50000"/>
              <a:buFont typeface="Monotype Sorts" pitchFamily="2" charset="2"/>
              <a:buNone/>
              <a:defRPr/>
            </a:pPr>
            <a:r>
              <a:rPr kumimoji="1" lang="zh-CN" altLang="en-US" sz="32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关键之六</a:t>
            </a:r>
            <a:endParaRPr kumimoji="1" lang="zh-CN" altLang="en-US" sz="32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endParaRPr>
          </a:p>
          <a:p>
            <a:pPr marL="457200" marR="0" lvl="1" indent="0" algn="l" defTabSz="914400" rtl="0" eaLnBrk="1" fontAlgn="base" latinLnBrk="0" hangingPunct="1">
              <a:lnSpc>
                <a:spcPct val="120000"/>
              </a:lnSpc>
              <a:spcBef>
                <a:spcPct val="20000"/>
              </a:spcBef>
              <a:spcAft>
                <a:spcPct val="0"/>
              </a:spcAft>
              <a:buClr>
                <a:schemeClr val="hlink"/>
              </a:buClr>
              <a:buSzPct val="50000"/>
              <a:buFont typeface="Monotype Sorts" pitchFamily="2" charset="2"/>
              <a:buNone/>
              <a:defRPr/>
            </a:pPr>
            <a:r>
              <a:rPr kumimoji="1" lang="zh-CN" altLang="en-US" sz="30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n-cs"/>
              </a:rPr>
              <a:t>安全性</a:t>
            </a:r>
            <a:r>
              <a:rPr kumimoji="1" lang="zh-CN" altLang="en-US" sz="30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rPr>
              <a:t>是传感网络设计的重要问题。如何保护机密数据和防御网络攻击是第六项关键技术！</a:t>
            </a:r>
            <a:endParaRPr kumimoji="1" lang="zh-CN" altLang="en-US" sz="3000" b="1" i="0" u="none" strike="noStrike" kern="1200" cap="none" spc="0" normalizeH="0" baseline="0" noProof="0" dirty="0" smtClean="0">
              <a:ln>
                <a:noFill/>
              </a:ln>
              <a:solidFill>
                <a:schemeClr val="accent6">
                  <a:lumMod val="50000"/>
                </a:schemeClr>
              </a:solidFill>
              <a:effectLst/>
              <a:uLnTx/>
              <a:uFillTx/>
              <a:latin typeface="华文新魏" panose="02010800040101010101" pitchFamily="2" charset="-122"/>
              <a:ea typeface="华文新魏" panose="02010800040101010101" pitchFamily="2" charset="-122"/>
              <a:cs typeface="+mn-cs"/>
            </a:endParaRPr>
          </a:p>
        </p:txBody>
      </p:sp>
      <p:sp>
        <p:nvSpPr>
          <p:cNvPr id="2" name="标题 1"/>
          <p:cNvSpPr>
            <a:spLocks noGrp="1"/>
          </p:cNvSpPr>
          <p:nvPr/>
        </p:nvSpPr>
        <p:spPr>
          <a:xfrm>
            <a:off x="952464" y="44624"/>
            <a:ext cx="10688152" cy="839788"/>
          </a:xfrm>
          <a:prstGeom prst="rect">
            <a:avLst/>
          </a:prstGeom>
        </p:spPr>
        <p:txBody>
          <a:bodyPr/>
          <a:lstStyle>
            <a:lvl1pPr marL="0" algn="ctr" defTabSz="914400" rtl="0" eaLnBrk="1" latinLnBrk="0" hangingPunct="1">
              <a:spcBef>
                <a:spcPct val="0"/>
              </a:spcBef>
              <a:buNone/>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a:t>传感器网络的关键技术</a:t>
            </a:r>
            <a:endParaRPr lang="zh-CN" altLang="en-US"/>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14851"/>
                                        </p:tgtEl>
                                        <p:attrNameLst>
                                          <p:attrName>style.visibility</p:attrName>
                                        </p:attrNameLst>
                                      </p:cBhvr>
                                      <p:to>
                                        <p:strVal val="visible"/>
                                      </p:to>
                                    </p:set>
                                    <p:anim calcmode="lin" valueType="num">
                                      <p:cBhvr additive="base">
                                        <p:cTn id="7" dur="500" fill="hold"/>
                                        <p:tgtEl>
                                          <p:spTgt spid="1614851"/>
                                        </p:tgtEl>
                                        <p:attrNameLst>
                                          <p:attrName>ppt_x</p:attrName>
                                        </p:attrNameLst>
                                      </p:cBhvr>
                                      <p:tavLst>
                                        <p:tav tm="0">
                                          <p:val>
                                            <p:strVal val="#ppt_x"/>
                                          </p:val>
                                        </p:tav>
                                        <p:tav tm="100000">
                                          <p:val>
                                            <p:strVal val="#ppt_x"/>
                                          </p:val>
                                        </p:tav>
                                      </p:tavLst>
                                    </p:anim>
                                    <p:anim calcmode="lin" valueType="num">
                                      <p:cBhvr additive="base">
                                        <p:cTn id="8" dur="500" fill="hold"/>
                                        <p:tgtEl>
                                          <p:spTgt spid="16148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851"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7"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sym typeface="+mn-ea"/>
              </a:rPr>
              <a:t>一、基本概念、发展历史及特点</a:t>
            </a:r>
            <a:endParaRPr sz="3600" b="1" dirty="0" smtClean="0">
              <a:latin typeface="Impact" panose="020B0806030902050204" pitchFamily="34" charset="0"/>
              <a:ea typeface="微软雅黑" panose="020B0503020204020204" pitchFamily="34" charset="-122"/>
            </a:endParaRPr>
          </a:p>
        </p:txBody>
      </p:sp>
      <p:cxnSp>
        <p:nvCxnSpPr>
          <p:cNvPr id="11" name="直接连接符 10"/>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2" name="TextBox 10"/>
          <p:cNvSpPr txBox="1"/>
          <p:nvPr/>
        </p:nvSpPr>
        <p:spPr>
          <a:xfrm>
            <a:off x="4017934" y="3500438"/>
            <a:ext cx="6728488" cy="553998"/>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二、面临的挑战</a:t>
            </a:r>
            <a:endParaRPr lang="zh-CN" altLang="en-US" sz="3600" b="1" dirty="0" smtClean="0">
              <a:latin typeface="Impact" panose="020B0806030902050204" pitchFamily="34" charset="0"/>
              <a:ea typeface="微软雅黑" panose="020B0503020204020204" pitchFamily="34" charset="-122"/>
            </a:endParaRPr>
          </a:p>
        </p:txBody>
      </p:sp>
      <p:sp>
        <p:nvSpPr>
          <p:cNvPr id="13" name="TextBox 11"/>
          <p:cNvSpPr txBox="1"/>
          <p:nvPr/>
        </p:nvSpPr>
        <p:spPr>
          <a:xfrm>
            <a:off x="4017934" y="4747349"/>
            <a:ext cx="5399096"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三、应用领域</a:t>
            </a:r>
            <a:endParaRPr lang="zh-CN" altLang="en-US" sz="3600" b="1" dirty="0" smtClean="0">
              <a:latin typeface="Impact" panose="020B0806030902050204" pitchFamily="34" charset="0"/>
              <a:ea typeface="微软雅黑" panose="020B0503020204020204" pitchFamily="34" charset="-122"/>
            </a:endParaRPr>
          </a:p>
        </p:txBody>
      </p:sp>
      <p:pic>
        <p:nvPicPr>
          <p:cNvPr id="1026"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027"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Tree>
    <p:custDataLst>
      <p:tags r:id="rId3"/>
    </p:custDataLst>
  </p:cSld>
  <p:clrMapOvr>
    <a:masterClrMapping/>
  </p:clrMapOvr>
  <p:transition spd="med" advClick="0" advTm="0">
    <p:split orient="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22"/>
          <p:cNvSpPr>
            <a:spLocks noChangeArrowheads="1"/>
          </p:cNvSpPr>
          <p:nvPr/>
        </p:nvSpPr>
        <p:spPr bwMode="auto">
          <a:xfrm>
            <a:off x="3645973" y="792288"/>
            <a:ext cx="4593167" cy="707886"/>
          </a:xfrm>
          <a:prstGeom prst="rect">
            <a:avLst/>
          </a:prstGeom>
          <a:noFill/>
          <a:ln w="9525">
            <a:noFill/>
            <a:miter lim="800000"/>
          </a:ln>
        </p:spPr>
        <p:txBody>
          <a:bodyPr>
            <a:spAutoFit/>
          </a:bodyPr>
          <a:lstStyle/>
          <a:p>
            <a:r>
              <a:rPr lang="zh-CN" altLang="en-US" sz="4000" b="1" dirty="0" smtClean="0">
                <a:solidFill>
                  <a:srgbClr val="4A2914"/>
                </a:solidFill>
                <a:latin typeface="微软雅黑" panose="020B0503020204020204" pitchFamily="34" charset="-122"/>
                <a:ea typeface="微软雅黑" panose="020B0503020204020204" pitchFamily="34" charset="-122"/>
                <a:sym typeface="微软雅黑" panose="020B0503020204020204" pitchFamily="34" charset="-122"/>
              </a:rPr>
              <a:t>主要内容</a:t>
            </a:r>
            <a:endParaRPr lang="zh-CN" altLang="en-US" dirty="0"/>
          </a:p>
        </p:txBody>
      </p:sp>
      <p:cxnSp>
        <p:nvCxnSpPr>
          <p:cNvPr id="47" name="直接连接符 46"/>
          <p:cNvCxnSpPr/>
          <p:nvPr/>
        </p:nvCxnSpPr>
        <p:spPr>
          <a:xfrm rot="5400000">
            <a:off x="738944" y="3356768"/>
            <a:ext cx="5143536" cy="158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3" name="对角圆角矩形 72"/>
          <p:cNvSpPr/>
          <p:nvPr/>
        </p:nvSpPr>
        <p:spPr>
          <a:xfrm>
            <a:off x="3667108" y="4646296"/>
            <a:ext cx="7109412" cy="870936"/>
          </a:xfrm>
          <a:prstGeom prst="round2DiagRect">
            <a:avLst>
              <a:gd name="adj1" fmla="val 20943"/>
              <a:gd name="adj2" fmla="val 0"/>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381356" y="1689436"/>
            <a:ext cx="6963116" cy="1137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1" name="Picture 2" descr="E:\教学\无线网络\图\235090-1305230J03449.jpg"/>
          <p:cNvPicPr>
            <a:picLocks noChangeAspect="1" noChangeArrowheads="1"/>
          </p:cNvPicPr>
          <p:nvPr/>
        </p:nvPicPr>
        <p:blipFill>
          <a:blip r:embed="rId1" cstate="print"/>
          <a:srcRect/>
          <a:stretch>
            <a:fillRect/>
          </a:stretch>
        </p:blipFill>
        <p:spPr bwMode="auto">
          <a:xfrm>
            <a:off x="767408" y="1124744"/>
            <a:ext cx="2088232" cy="2088232"/>
          </a:xfrm>
          <a:prstGeom prst="rect">
            <a:avLst/>
          </a:prstGeom>
          <a:noFill/>
        </p:spPr>
      </p:pic>
      <p:pic>
        <p:nvPicPr>
          <p:cNvPr id="12" name="Picture 3" descr="E:\教学\无线网络\图\235090-1305230Q35477.jpg"/>
          <p:cNvPicPr>
            <a:picLocks noChangeAspect="1" noChangeArrowheads="1"/>
          </p:cNvPicPr>
          <p:nvPr/>
        </p:nvPicPr>
        <p:blipFill>
          <a:blip r:embed="rId2" cstate="print"/>
          <a:srcRect/>
          <a:stretch>
            <a:fillRect/>
          </a:stretch>
        </p:blipFill>
        <p:spPr bwMode="auto">
          <a:xfrm>
            <a:off x="695400" y="3501008"/>
            <a:ext cx="2304256" cy="2304256"/>
          </a:xfrm>
          <a:prstGeom prst="rect">
            <a:avLst/>
          </a:prstGeom>
          <a:noFill/>
        </p:spPr>
      </p:pic>
      <p:sp>
        <p:nvSpPr>
          <p:cNvPr id="14" name="TextBox 10"/>
          <p:cNvSpPr txBox="1"/>
          <p:nvPr/>
        </p:nvSpPr>
        <p:spPr>
          <a:xfrm>
            <a:off x="4007768" y="2298065"/>
            <a:ext cx="6561390" cy="553720"/>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sym typeface="+mn-ea"/>
              </a:rPr>
              <a:t>一、基本概念、发展历史及特点</a:t>
            </a:r>
            <a:endParaRPr sz="3600" b="1" dirty="0" smtClean="0">
              <a:latin typeface="Impact" panose="020B0806030902050204" pitchFamily="34" charset="0"/>
              <a:ea typeface="微软雅黑" panose="020B0503020204020204" pitchFamily="34" charset="-122"/>
            </a:endParaRPr>
          </a:p>
        </p:txBody>
      </p:sp>
      <p:sp>
        <p:nvSpPr>
          <p:cNvPr id="15" name="TextBox 10"/>
          <p:cNvSpPr txBox="1"/>
          <p:nvPr/>
        </p:nvSpPr>
        <p:spPr>
          <a:xfrm>
            <a:off x="4017934" y="3500438"/>
            <a:ext cx="6728488" cy="553998"/>
          </a:xfrm>
          <a:prstGeom prst="rect">
            <a:avLst/>
          </a:prstGeom>
          <a:noFill/>
        </p:spPr>
        <p:txBody>
          <a:bodyPr vert="horz" wrap="square" lIns="0" tIns="0" rIns="0" bIns="0" rtlCol="0" anchor="ctr">
            <a:spAutoFit/>
          </a:bodyPr>
          <a:lstStyle/>
          <a:p>
            <a:r>
              <a:rPr lang="zh-CN" altLang="en-US" sz="3600" b="1" dirty="0" smtClean="0">
                <a:latin typeface="Impact" panose="020B0806030902050204" pitchFamily="34" charset="0"/>
                <a:ea typeface="微软雅黑" panose="020B0503020204020204" pitchFamily="34" charset="-122"/>
              </a:rPr>
              <a:t>二、面临的挑战</a:t>
            </a:r>
            <a:endParaRPr lang="zh-CN" altLang="en-US" sz="3600" b="1" dirty="0" smtClean="0">
              <a:latin typeface="Impact" panose="020B0806030902050204" pitchFamily="34" charset="0"/>
              <a:ea typeface="微软雅黑" panose="020B0503020204020204" pitchFamily="34" charset="-122"/>
            </a:endParaRPr>
          </a:p>
        </p:txBody>
      </p:sp>
      <p:sp>
        <p:nvSpPr>
          <p:cNvPr id="18" name="TextBox 11"/>
          <p:cNvSpPr txBox="1"/>
          <p:nvPr/>
        </p:nvSpPr>
        <p:spPr>
          <a:xfrm>
            <a:off x="4017934" y="4747349"/>
            <a:ext cx="5399096" cy="553720"/>
          </a:xfrm>
          <a:prstGeom prst="rect">
            <a:avLst/>
          </a:prstGeom>
          <a:noFill/>
        </p:spPr>
        <p:txBody>
          <a:bodyPr vert="horz" wrap="square" lIns="0" tIns="0" rIns="0" bIns="0" rtlCol="0" anchor="ctr">
            <a:spAutoFit/>
          </a:bodyPr>
          <a:lstStyle/>
          <a:p>
            <a:r>
              <a:rPr lang="zh-CN" altLang="en-US" sz="3600" b="1" dirty="0" smtClean="0">
                <a:solidFill>
                  <a:schemeClr val="bg1"/>
                </a:solidFill>
                <a:latin typeface="Impact" panose="020B0806030902050204" pitchFamily="34" charset="0"/>
                <a:ea typeface="微软雅黑" panose="020B0503020204020204" pitchFamily="34" charset="-122"/>
              </a:rPr>
              <a:t>三、应用领域</a:t>
            </a:r>
            <a:endParaRPr lang="zh-CN" altLang="en-US" sz="3600" b="1" dirty="0" smtClean="0">
              <a:solidFill>
                <a:schemeClr val="bg1"/>
              </a:solidFill>
              <a:latin typeface="Impact" panose="020B0806030902050204" pitchFamily="34" charset="0"/>
              <a:ea typeface="微软雅黑" panose="020B0503020204020204" pitchFamily="34" charset="-122"/>
            </a:endParaRPr>
          </a:p>
        </p:txBody>
      </p:sp>
    </p:spTree>
    <p:custDataLst>
      <p:tags r:id="rId3"/>
    </p:custDataLst>
  </p:cSld>
  <p:clrMapOvr>
    <a:masterClrMapping/>
  </p:clrMapOvr>
  <p:transition spd="slow">
    <p:split orient="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无线传感器网络的应用领域</a:t>
            </a:r>
            <a:endParaRPr lang="zh-CN" altLang="en-US" dirty="0"/>
          </a:p>
        </p:txBody>
      </p:sp>
      <p:sp>
        <p:nvSpPr>
          <p:cNvPr id="8" name="内容占位符 7"/>
          <p:cNvSpPr>
            <a:spLocks noGrp="1"/>
          </p:cNvSpPr>
          <p:nvPr>
            <p:ph idx="1"/>
          </p:nvPr>
        </p:nvSpPr>
        <p:spPr/>
        <p:txBody>
          <a:bodyPr/>
          <a:lstStyle/>
          <a:p>
            <a:pPr algn="just">
              <a:lnSpc>
                <a:spcPct val="120000"/>
              </a:lnSpc>
              <a:defRPr/>
            </a:pPr>
            <a:r>
              <a:rPr lang="zh-CN" altLang="zh-CN" sz="2400" dirty="0" smtClean="0">
                <a:latin typeface="+mn-ea"/>
              </a:rPr>
              <a:t>无线传感器网络是由大量价格低廉的传感器节点组成的无线网络，它具有分布式处理带来的高监测精度、高容错性、大覆盖区域、可远程监控等众多优点</a:t>
            </a:r>
            <a:r>
              <a:rPr lang="zh-CN" altLang="en-US" sz="2400" dirty="0" smtClean="0">
                <a:latin typeface="+mn-ea"/>
              </a:rPr>
              <a:t>，因此在军事和民用领域有着广阔的应用前景。</a:t>
            </a:r>
            <a:endParaRPr lang="zh-CN" altLang="en-US" sz="2400" dirty="0" smtClean="0">
              <a:latin typeface="+mn-ea"/>
            </a:endParaRPr>
          </a:p>
          <a:p>
            <a:pPr lvl="1">
              <a:defRPr/>
            </a:pPr>
            <a:r>
              <a:rPr lang="zh-CN" altLang="en-US" sz="2400" dirty="0" smtClean="0"/>
              <a:t>军事</a:t>
            </a:r>
            <a:endParaRPr lang="zh-CN" altLang="en-US" sz="2400" dirty="0" smtClean="0"/>
          </a:p>
          <a:p>
            <a:pPr lvl="1">
              <a:defRPr/>
            </a:pPr>
            <a:r>
              <a:rPr lang="zh-CN" altLang="en-US" sz="2400" dirty="0" smtClean="0"/>
              <a:t>智慧</a:t>
            </a:r>
            <a:r>
              <a:rPr lang="zh-CN" altLang="en-US" sz="2400" dirty="0" smtClean="0"/>
              <a:t>农业和环境监测</a:t>
            </a:r>
            <a:endParaRPr lang="zh-CN" altLang="en-US" sz="2400" dirty="0" smtClean="0"/>
          </a:p>
          <a:p>
            <a:pPr lvl="1">
              <a:defRPr/>
            </a:pPr>
            <a:r>
              <a:rPr lang="zh-CN" altLang="en-US" sz="2400" dirty="0" smtClean="0"/>
              <a:t>医疗健康</a:t>
            </a:r>
            <a:endParaRPr lang="zh-CN" altLang="en-US" sz="2400" dirty="0" smtClean="0"/>
          </a:p>
          <a:p>
            <a:pPr lvl="1">
              <a:defRPr/>
            </a:pPr>
            <a:r>
              <a:rPr lang="zh-CN" altLang="en-US" sz="2400" dirty="0" smtClean="0"/>
              <a:t>紧急和临时场合</a:t>
            </a:r>
            <a:endParaRPr lang="zh-CN" altLang="en-US" sz="2400" dirty="0" smtClean="0"/>
          </a:p>
          <a:p>
            <a:pPr lvl="1">
              <a:defRPr/>
            </a:pPr>
            <a:r>
              <a:rPr lang="zh-CN" altLang="en-US" sz="2400" dirty="0" smtClean="0"/>
              <a:t>家庭应用</a:t>
            </a:r>
            <a:endParaRPr lang="zh-CN" altLang="en-US" sz="2400" dirty="0" smtClean="0"/>
          </a:p>
          <a:p>
            <a:pPr lvl="1">
              <a:defRPr/>
            </a:pPr>
            <a:r>
              <a:rPr lang="zh-CN" altLang="en-US" sz="2400" dirty="0" smtClean="0"/>
              <a:t>基础设施监控</a:t>
            </a:r>
            <a:endParaRPr lang="zh-CN" altLang="en-US" sz="2400" dirty="0" smtClean="0"/>
          </a:p>
          <a:p>
            <a:pPr lvl="1">
              <a:defRPr/>
            </a:pPr>
            <a:r>
              <a:rPr lang="zh-CN" altLang="en-US" sz="2400" dirty="0" smtClean="0"/>
              <a:t>商业</a:t>
            </a:r>
            <a:endParaRPr lang="zh-CN" altLang="en-US" sz="2400" dirty="0" smtClean="0"/>
          </a:p>
          <a:p>
            <a:pPr lvl="1">
              <a:defRPr/>
            </a:pPr>
            <a:r>
              <a:rPr lang="zh-CN" altLang="en-US" sz="2400" dirty="0" smtClean="0"/>
              <a:t>其他应用 </a:t>
            </a:r>
            <a:endParaRPr lang="zh-CN" altLang="en-US" sz="2400" dirty="0" smtClean="0"/>
          </a:p>
          <a:p>
            <a:endParaRPr lang="zh-CN" altLang="en-US" dirty="0"/>
          </a:p>
        </p:txBody>
      </p:sp>
    </p:spTree>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WSN</a:t>
            </a:r>
            <a:r>
              <a:rPr altLang="zh-CN"/>
              <a:t>应用示意</a:t>
            </a:r>
            <a:endParaRPr altLang="zh-CN"/>
          </a:p>
        </p:txBody>
      </p:sp>
      <p:pic>
        <p:nvPicPr>
          <p:cNvPr id="108545" name="Picture 1"/>
          <p:cNvPicPr>
            <a:picLocks noChangeAspect="1" noChangeArrowheads="1"/>
          </p:cNvPicPr>
          <p:nvPr/>
        </p:nvPicPr>
        <p:blipFill>
          <a:blip r:embed="rId1" cstate="print"/>
          <a:srcRect/>
          <a:stretch>
            <a:fillRect/>
          </a:stretch>
        </p:blipFill>
        <p:spPr bwMode="auto">
          <a:xfrm>
            <a:off x="1619251" y="1214438"/>
            <a:ext cx="8763000" cy="46736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8545"/>
                                        </p:tgtEl>
                                        <p:attrNameLst>
                                          <p:attrName>style.visibility</p:attrName>
                                        </p:attrNameLst>
                                      </p:cBhvr>
                                      <p:to>
                                        <p:strVal val="visible"/>
                                      </p:to>
                                    </p:set>
                                    <p:animEffect transition="in" filter="wheel(1)">
                                      <p:cBhvr>
                                        <p:cTn id="7" dur="1000"/>
                                        <p:tgtEl>
                                          <p:spTgt spid="108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a:t>1</a:t>
            </a:r>
            <a:r>
              <a:t>、</a:t>
            </a:r>
            <a:r>
              <a:rPr lang="zh-CN" altLang="en-US"/>
              <a:t>军事领域</a:t>
            </a:r>
            <a:endParaRPr lang="zh-CN" altLang="en-US"/>
          </a:p>
        </p:txBody>
      </p:sp>
      <p:pic>
        <p:nvPicPr>
          <p:cNvPr id="37890" name="Picture 2"/>
          <p:cNvPicPr>
            <a:picLocks noChangeAspect="1" noChangeArrowheads="1"/>
          </p:cNvPicPr>
          <p:nvPr/>
        </p:nvPicPr>
        <p:blipFill>
          <a:blip r:embed="rId1" cstate="print"/>
          <a:srcRect/>
          <a:stretch>
            <a:fillRect/>
          </a:stretch>
        </p:blipFill>
        <p:spPr bwMode="auto">
          <a:xfrm>
            <a:off x="2667000" y="1071564"/>
            <a:ext cx="9025467" cy="4357687"/>
          </a:xfrm>
          <a:prstGeom prst="rect">
            <a:avLst/>
          </a:prstGeom>
          <a:noFill/>
          <a:ln w="9525">
            <a:noFill/>
            <a:miter lim="800000"/>
            <a:headEnd/>
            <a:tailEnd/>
          </a:ln>
        </p:spPr>
      </p:pic>
      <p:sp>
        <p:nvSpPr>
          <p:cNvPr id="37891" name="Rectangle 3"/>
          <p:cNvSpPr>
            <a:spLocks noChangeArrowheads="1"/>
          </p:cNvSpPr>
          <p:nvPr/>
        </p:nvSpPr>
        <p:spPr bwMode="auto">
          <a:xfrm>
            <a:off x="666751" y="5572125"/>
            <a:ext cx="10562167" cy="435610"/>
          </a:xfrm>
          <a:prstGeom prst="rect">
            <a:avLst/>
          </a:prstGeom>
          <a:noFill/>
          <a:ln w="9525" algn="ctr">
            <a:noFill/>
            <a:miter lim="800000"/>
          </a:ln>
        </p:spPr>
        <p:txBody>
          <a:bodyPr>
            <a:spAutoFit/>
          </a:bodyPr>
          <a:lstStyle/>
          <a:p>
            <a:pPr algn="ctr">
              <a:lnSpc>
                <a:spcPct val="70000"/>
              </a:lnSpc>
            </a:pPr>
            <a:r>
              <a:rPr lang="zh-CN" altLang="en-US" sz="3200">
                <a:latin typeface="Arial Narrow" panose="020B0606020202030204" pitchFamily="34" charset="0"/>
                <a:ea typeface="黑体" panose="02010600030101010101" pitchFamily="49" charset="-122"/>
              </a:rPr>
              <a:t>未来战斗系统的战场警戒示意图</a:t>
            </a:r>
            <a:endParaRPr lang="zh-CN" altLang="en-US" sz="3200">
              <a:latin typeface="Arial Narrow" panose="020B0606020202030204" pitchFamily="34" charset="0"/>
              <a:ea typeface="黑体" panose="02010600030101010101" pitchFamily="49" charset="-122"/>
            </a:endParaRPr>
          </a:p>
        </p:txBody>
      </p:sp>
      <p:sp>
        <p:nvSpPr>
          <p:cNvPr id="1586180" name="AutoShape 4"/>
          <p:cNvSpPr>
            <a:spLocks noChangeArrowheads="1"/>
          </p:cNvSpPr>
          <p:nvPr/>
        </p:nvSpPr>
        <p:spPr bwMode="auto">
          <a:xfrm>
            <a:off x="2832101" y="1989139"/>
            <a:ext cx="2207684" cy="503237"/>
          </a:xfrm>
          <a:prstGeom prst="wedgeRoundRectCallout">
            <a:avLst>
              <a:gd name="adj1" fmla="val 57190"/>
              <a:gd name="adj2" fmla="val 229495"/>
              <a:gd name="adj3" fmla="val 16667"/>
            </a:avLst>
          </a:prstGeom>
          <a:gradFill rotWithShape="1">
            <a:gsLst>
              <a:gs pos="0">
                <a:srgbClr val="339966"/>
              </a:gs>
              <a:gs pos="50000">
                <a:srgbClr val="FFFFFF"/>
              </a:gs>
              <a:gs pos="100000">
                <a:srgbClr val="339966"/>
              </a:gs>
            </a:gsLst>
            <a:lin ang="2700000" scaled="1"/>
          </a:gradFill>
          <a:ln w="9525" algn="ctr">
            <a:solidFill>
              <a:srgbClr val="000000"/>
            </a:solidFill>
            <a:miter lim="800000"/>
          </a:ln>
          <a:effectLst>
            <a:outerShdw dist="107763" dir="18900000" algn="ctr" rotWithShape="0">
              <a:srgbClr val="808080">
                <a:alpha val="50000"/>
              </a:srgbClr>
            </a:outerShdw>
          </a:effectLst>
        </p:spPr>
        <p:txBody>
          <a:bodyPr/>
          <a:lstStyle/>
          <a:p>
            <a:pPr algn="ctr"/>
            <a:r>
              <a:rPr lang="zh-CN" altLang="en-US" sz="2000"/>
              <a:t>传感器节点</a:t>
            </a:r>
            <a:endParaRPr lang="zh-CN" altLang="en-US" sz="2000"/>
          </a:p>
        </p:txBody>
      </p:sp>
      <p:sp>
        <p:nvSpPr>
          <p:cNvPr id="1586181" name="AutoShape 5"/>
          <p:cNvSpPr>
            <a:spLocks noChangeArrowheads="1"/>
          </p:cNvSpPr>
          <p:nvPr/>
        </p:nvSpPr>
        <p:spPr bwMode="auto">
          <a:xfrm>
            <a:off x="9457267" y="4724400"/>
            <a:ext cx="2015067" cy="433388"/>
          </a:xfrm>
          <a:prstGeom prst="wedgeRoundRectCallout">
            <a:avLst>
              <a:gd name="adj1" fmla="val -78884"/>
              <a:gd name="adj2" fmla="val -410806"/>
              <a:gd name="adj3" fmla="val 16667"/>
            </a:avLst>
          </a:prstGeom>
          <a:gradFill rotWithShape="1">
            <a:gsLst>
              <a:gs pos="0">
                <a:srgbClr val="339966"/>
              </a:gs>
              <a:gs pos="50000">
                <a:srgbClr val="FFFFFF"/>
              </a:gs>
              <a:gs pos="100000">
                <a:srgbClr val="339966"/>
              </a:gs>
            </a:gsLst>
            <a:lin ang="2700000" scaled="1"/>
          </a:gradFill>
          <a:ln w="9525" algn="ctr">
            <a:solidFill>
              <a:srgbClr val="000000"/>
            </a:solidFill>
            <a:miter lim="800000"/>
          </a:ln>
          <a:effectLst>
            <a:outerShdw dist="107763" dir="18900000" algn="ctr" rotWithShape="0">
              <a:srgbClr val="808080">
                <a:alpha val="50000"/>
              </a:srgbClr>
            </a:outerShdw>
          </a:effectLst>
        </p:spPr>
        <p:txBody>
          <a:bodyPr/>
          <a:lstStyle/>
          <a:p>
            <a:pPr algn="ctr"/>
            <a:r>
              <a:rPr lang="zh-CN" altLang="en-US" sz="2000"/>
              <a:t>通行车辆</a:t>
            </a:r>
            <a:endParaRPr lang="zh-CN" altLang="en-US" sz="20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586180"/>
                                        </p:tgtEl>
                                        <p:attrNameLst>
                                          <p:attrName>style.visibility</p:attrName>
                                        </p:attrNameLst>
                                      </p:cBhvr>
                                      <p:to>
                                        <p:strVal val="visible"/>
                                      </p:to>
                                    </p:set>
                                    <p:animEffect transition="in" filter="slide(fromBottom)">
                                      <p:cBhvr>
                                        <p:cTn id="7" dur="500"/>
                                        <p:tgtEl>
                                          <p:spTgt spid="1586180"/>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586181"/>
                                        </p:tgtEl>
                                        <p:attrNameLst>
                                          <p:attrName>style.visibility</p:attrName>
                                        </p:attrNameLst>
                                      </p:cBhvr>
                                      <p:to>
                                        <p:strVal val="visible"/>
                                      </p:to>
                                    </p:set>
                                    <p:animEffect transition="in" filter="slide(fromBottom)">
                                      <p:cBhvr>
                                        <p:cTn id="11" dur="500"/>
                                        <p:tgtEl>
                                          <p:spTgt spid="1586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180" grpId="0" animBg="1"/>
      <p:bldP spid="15861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52183" y="1137603"/>
            <a:ext cx="3657600" cy="381000"/>
          </a:xfrm>
        </p:spPr>
        <p:txBody>
          <a:bodyPr rtlCol="0">
            <a:normAutofit fontScale="90000"/>
          </a:bodyPr>
          <a:lstStyle/>
          <a:p>
            <a:pPr marL="0" marR="0" lvl="0" indent="0" algn="l" defTabSz="914400" rtl="0" eaLnBrk="1" fontAlgn="auto" latinLnBrk="0" hangingPunct="1">
              <a:lnSpc>
                <a:spcPct val="70000"/>
              </a:lnSpc>
              <a:spcBef>
                <a:spcPct val="0"/>
              </a:spcBef>
              <a:spcAft>
                <a:spcPts val="0"/>
              </a:spcAft>
              <a:buClrTx/>
              <a:buSzTx/>
              <a:buFontTx/>
              <a:buNone/>
              <a:defRPr/>
            </a:pPr>
            <a:r>
              <a:rPr kumimoji="1" lang="zh-CN" altLang="en-US" sz="3600" b="1" i="0" u="none" strike="noStrike" kern="0" cap="none" spc="0" normalizeH="0" baseline="0" noProof="0" dirty="0" smtClean="0">
                <a:ln>
                  <a:noFill/>
                </a:ln>
                <a:solidFill>
                  <a:schemeClr val="tx2"/>
                </a:solidFill>
                <a:effectLst/>
                <a:uLnTx/>
                <a:uFillTx/>
                <a:latin typeface="黑体" panose="02010600030101010101" pitchFamily="49" charset="-122"/>
                <a:ea typeface="黑体" panose="02010600030101010101" pitchFamily="49" charset="-122"/>
                <a:cs typeface="+mj-cs"/>
              </a:rPr>
              <a:t>为何需要无线？</a:t>
            </a:r>
            <a:endParaRPr kumimoji="1" lang="zh-CN" altLang="en-US" sz="3600" b="1" i="0" u="none" strike="noStrike" kern="0" cap="none" spc="0" normalizeH="0" baseline="0" noProof="0" dirty="0" smtClean="0">
              <a:ln>
                <a:noFill/>
              </a:ln>
              <a:solidFill>
                <a:schemeClr val="tx2"/>
              </a:solidFill>
              <a:effectLst/>
              <a:uLnTx/>
              <a:uFillTx/>
              <a:latin typeface="黑体" panose="02010600030101010101" pitchFamily="49" charset="-122"/>
              <a:ea typeface="黑体" panose="02010600030101010101" pitchFamily="49" charset="-122"/>
              <a:cs typeface="+mj-cs"/>
            </a:endParaRPr>
          </a:p>
        </p:txBody>
      </p:sp>
      <p:pic>
        <p:nvPicPr>
          <p:cNvPr id="17411" name="Picture 3"/>
          <p:cNvPicPr>
            <a:picLocks noGrp="1" noChangeAspect="1"/>
          </p:cNvPicPr>
          <p:nvPr>
            <p:ph sz="half" idx="1"/>
          </p:nvPr>
        </p:nvPicPr>
        <p:blipFill>
          <a:blip r:embed="rId1" cstate="print"/>
          <a:stretch>
            <a:fillRect/>
          </a:stretch>
        </p:blipFill>
        <p:spPr>
          <a:xfrm>
            <a:off x="2755900" y="1916430"/>
            <a:ext cx="3022600" cy="2960370"/>
          </a:xfrm>
          <a:noFill/>
          <a:ln>
            <a:noFill/>
          </a:ln>
          <a:effectLst>
            <a:outerShdw blurRad="50800" dist="38100" dir="2700000" algn="tl" rotWithShape="0">
              <a:prstClr val="black">
                <a:alpha val="40000"/>
              </a:prstClr>
            </a:outerShdw>
          </a:effectLst>
        </p:spPr>
      </p:pic>
      <p:sp>
        <p:nvSpPr>
          <p:cNvPr id="17412" name="Rectangle 4"/>
          <p:cNvSpPr>
            <a:spLocks noGrp="1"/>
          </p:cNvSpPr>
          <p:nvPr>
            <p:ph sz="half" idx="2"/>
          </p:nvPr>
        </p:nvSpPr>
        <p:spPr>
          <a:xfrm>
            <a:off x="953135" y="4869180"/>
            <a:ext cx="10687685" cy="1298575"/>
          </a:xfrm>
          <a:noFill/>
          <a:ln>
            <a:noFill/>
          </a:ln>
        </p:spPr>
        <p:txBody>
          <a:bodyPr/>
          <a:lstStyle/>
          <a:p>
            <a:pPr eaLnBrk="1" hangingPunct="1">
              <a:lnSpc>
                <a:spcPct val="150000"/>
              </a:lnSpc>
              <a:buSzPct val="50000"/>
            </a:pPr>
            <a:r>
              <a:rPr kumimoji="1" lang="en-US" altLang="zh-CN" b="1" dirty="0">
                <a:latin typeface="微软雅黑" panose="020B0503020204020204" pitchFamily="34" charset="-122"/>
                <a:ea typeface="微软雅黑" panose="020B0503020204020204" pitchFamily="34" charset="-122"/>
                <a:cs typeface="+mn-cs"/>
              </a:rPr>
              <a:t>2001</a:t>
            </a:r>
            <a:r>
              <a:rPr kumimoji="1" lang="zh-CN" altLang="en-US" b="1" dirty="0">
                <a:latin typeface="微软雅黑" panose="020B0503020204020204" pitchFamily="34" charset="-122"/>
                <a:ea typeface="微软雅黑" panose="020B0503020204020204" pitchFamily="34" charset="-122"/>
                <a:cs typeface="+mn-cs"/>
              </a:rPr>
              <a:t>年全球工业用传感器的市场份额是 </a:t>
            </a:r>
            <a:r>
              <a:rPr kumimoji="1" lang="en-US" altLang="zh-CN" b="1" dirty="0">
                <a:solidFill>
                  <a:srgbClr val="FF0000"/>
                </a:solidFill>
                <a:latin typeface="微软雅黑" panose="020B0503020204020204" pitchFamily="34" charset="-122"/>
                <a:ea typeface="微软雅黑" panose="020B0503020204020204" pitchFamily="34" charset="-122"/>
                <a:cs typeface="+mn-cs"/>
              </a:rPr>
              <a:t>110</a:t>
            </a:r>
            <a:r>
              <a:rPr kumimoji="1" lang="zh-CN" altLang="en-US" b="1" dirty="0">
                <a:solidFill>
                  <a:srgbClr val="FF0000"/>
                </a:solidFill>
                <a:latin typeface="微软雅黑" panose="020B0503020204020204" pitchFamily="34" charset="-122"/>
                <a:ea typeface="微软雅黑" panose="020B0503020204020204" pitchFamily="34" charset="-122"/>
                <a:cs typeface="+mn-cs"/>
              </a:rPr>
              <a:t>亿 </a:t>
            </a:r>
            <a:r>
              <a:rPr kumimoji="1" lang="zh-CN" altLang="en-US" b="1" dirty="0">
                <a:latin typeface="微软雅黑" panose="020B0503020204020204" pitchFamily="34" charset="-122"/>
                <a:ea typeface="微软雅黑" panose="020B0503020204020204" pitchFamily="34" charset="-122"/>
                <a:cs typeface="+mn-cs"/>
              </a:rPr>
              <a:t>美元，而安装和使用成本（主要是布线成本）超过 </a:t>
            </a:r>
            <a:r>
              <a:rPr kumimoji="1" lang="en-US" altLang="zh-CN" b="1" dirty="0">
                <a:solidFill>
                  <a:srgbClr val="FF0000"/>
                </a:solidFill>
                <a:latin typeface="微软雅黑" panose="020B0503020204020204" pitchFamily="34" charset="-122"/>
                <a:ea typeface="微软雅黑" panose="020B0503020204020204" pitchFamily="34" charset="-122"/>
                <a:cs typeface="+mn-cs"/>
              </a:rPr>
              <a:t>1000</a:t>
            </a:r>
            <a:r>
              <a:rPr kumimoji="1" lang="zh-CN" altLang="en-US" b="1" dirty="0">
                <a:solidFill>
                  <a:srgbClr val="FF0000"/>
                </a:solidFill>
                <a:latin typeface="微软雅黑" panose="020B0503020204020204" pitchFamily="34" charset="-122"/>
                <a:ea typeface="微软雅黑" panose="020B0503020204020204" pitchFamily="34" charset="-122"/>
                <a:cs typeface="+mn-cs"/>
              </a:rPr>
              <a:t>亿 </a:t>
            </a:r>
            <a:r>
              <a:rPr kumimoji="1" lang="zh-CN" altLang="en-US" b="1" dirty="0">
                <a:latin typeface="微软雅黑" panose="020B0503020204020204" pitchFamily="34" charset="-122"/>
                <a:ea typeface="微软雅黑" panose="020B0503020204020204" pitchFamily="34" charset="-122"/>
                <a:cs typeface="+mn-cs"/>
              </a:rPr>
              <a:t>美元</a:t>
            </a:r>
            <a:endParaRPr kumimoji="1" lang="zh-CN" altLang="en-US" b="1" dirty="0">
              <a:latin typeface="微软雅黑" panose="020B0503020204020204" pitchFamily="34" charset="-122"/>
              <a:ea typeface="微软雅黑" panose="020B0503020204020204" pitchFamily="34" charset="-122"/>
              <a:cs typeface="+mn-cs"/>
            </a:endParaRPr>
          </a:p>
        </p:txBody>
      </p:sp>
      <p:pic>
        <p:nvPicPr>
          <p:cNvPr id="17413" name="Picture 5"/>
          <p:cNvPicPr>
            <a:picLocks noChangeAspect="1"/>
          </p:cNvPicPr>
          <p:nvPr/>
        </p:nvPicPr>
        <p:blipFill>
          <a:blip r:embed="rId2" cstate="print"/>
          <a:stretch>
            <a:fillRect/>
          </a:stretch>
        </p:blipFill>
        <p:spPr>
          <a:xfrm>
            <a:off x="6468745" y="1916430"/>
            <a:ext cx="3352800" cy="2960370"/>
          </a:xfrm>
          <a:prstGeom prst="rect">
            <a:avLst/>
          </a:prstGeom>
          <a:noFill/>
          <a:ln w="9525">
            <a:noFill/>
          </a:ln>
          <a:effectLst>
            <a:outerShdw blurRad="50800" dist="38100" dir="2700000" algn="tl" rotWithShape="0">
              <a:prstClr val="black">
                <a:alpha val="40000"/>
              </a:prstClr>
            </a:outerShdw>
          </a:effectLst>
        </p:spPr>
      </p:pic>
      <p:sp>
        <p:nvSpPr>
          <p:cNvPr id="10" name="标题 14"/>
          <p:cNvSpPr>
            <a:spLocks noGrp="1"/>
          </p:cNvSpPr>
          <p:nvPr/>
        </p:nvSpPr>
        <p:spPr>
          <a:xfrm>
            <a:off x="952464" y="44624"/>
            <a:ext cx="10688152" cy="839788"/>
          </a:xfrm>
          <a:prstGeom prst="rect">
            <a:avLst/>
          </a:prstGeom>
        </p:spPr>
        <p:txBody>
          <a:bodyPr/>
          <a:lstStyle>
            <a:lvl1pPr marL="0" algn="ctr" defTabSz="914400" rtl="0" eaLnBrk="1" latinLnBrk="0" hangingPunct="1">
              <a:spcBef>
                <a:spcPct val="0"/>
              </a:spcBef>
              <a:buNone/>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dirty="0" smtClean="0"/>
              <a:t>引  言</a:t>
            </a:r>
            <a:endParaRPr lang="zh-CN" altLang="en-US" dirty="0"/>
          </a:p>
        </p:txBody>
      </p:sp>
    </p:spTree>
  </p:cSld>
  <p:clrMapOvr>
    <a:masterClrMapping/>
  </p:clrMapOvr>
  <p:transition>
    <p:cover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1" cstate="print"/>
          <a:srcRect/>
          <a:stretch>
            <a:fillRect/>
          </a:stretch>
        </p:blipFill>
        <p:spPr bwMode="auto">
          <a:xfrm>
            <a:off x="0" y="0"/>
            <a:ext cx="12192000" cy="6858000"/>
          </a:xfrm>
          <a:prstGeom prst="rect">
            <a:avLst/>
          </a:prstGeom>
          <a:solidFill>
            <a:srgbClr val="FFCC99"/>
          </a:solidFill>
          <a:ln w="9525">
            <a:noFill/>
            <a:miter lim="800000"/>
            <a:headEnd/>
            <a:tailEnd/>
          </a:ln>
        </p:spPr>
      </p:pic>
      <p:sp>
        <p:nvSpPr>
          <p:cNvPr id="1588227" name="Rectangle 3"/>
          <p:cNvSpPr>
            <a:spLocks noChangeArrowheads="1"/>
          </p:cNvSpPr>
          <p:nvPr/>
        </p:nvSpPr>
        <p:spPr bwMode="auto">
          <a:xfrm>
            <a:off x="431800" y="260351"/>
            <a:ext cx="5471584" cy="936625"/>
          </a:xfrm>
          <a:prstGeom prst="rect">
            <a:avLst/>
          </a:prstGeom>
          <a:noFill/>
          <a:ln w="9525">
            <a:noFill/>
            <a:miter lim="800000"/>
          </a:ln>
          <a:effectLst/>
        </p:spPr>
        <p:txBody>
          <a:bodyPr lIns="92075" tIns="46038" rIns="92075" bIns="46038" anchor="ctr"/>
          <a:lstStyle/>
          <a:p>
            <a:pPr>
              <a:lnSpc>
                <a:spcPct val="70000"/>
              </a:lnSpc>
              <a:defRPr/>
            </a:pPr>
            <a:r>
              <a:rPr lang="zh-CN" altLang="en-US" sz="360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目标毁伤效果评估</a:t>
            </a:r>
            <a:endParaRPr lang="zh-CN" altLang="en-US" sz="360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endParaRPr>
          </a:p>
        </p:txBody>
      </p:sp>
      <p:sp>
        <p:nvSpPr>
          <p:cNvPr id="1588228" name="AutoShape 4"/>
          <p:cNvSpPr>
            <a:spLocks noChangeArrowheads="1"/>
          </p:cNvSpPr>
          <p:nvPr/>
        </p:nvSpPr>
        <p:spPr bwMode="auto">
          <a:xfrm>
            <a:off x="1200151" y="1844675"/>
            <a:ext cx="3071283" cy="863600"/>
          </a:xfrm>
          <a:prstGeom prst="cloudCallout">
            <a:avLst>
              <a:gd name="adj1" fmla="val 31597"/>
              <a:gd name="adj2" fmla="val 104412"/>
            </a:avLst>
          </a:prstGeom>
          <a:solidFill>
            <a:srgbClr val="FFFFFF"/>
          </a:solidFill>
          <a:ln w="9525">
            <a:solidFill>
              <a:srgbClr val="000000"/>
            </a:solidFill>
            <a:round/>
          </a:ln>
        </p:spPr>
        <p:txBody>
          <a:bodyPr/>
          <a:lstStyle/>
          <a:p>
            <a:pPr algn="ctr">
              <a:lnSpc>
                <a:spcPct val="130000"/>
              </a:lnSpc>
            </a:pPr>
            <a:r>
              <a:rPr lang="zh-CN" altLang="en-US" sz="2000"/>
              <a:t>微型传感器</a:t>
            </a:r>
            <a:endParaRPr lang="zh-CN" altLang="en-US" sz="2000"/>
          </a:p>
        </p:txBody>
      </p:sp>
      <p:sp>
        <p:nvSpPr>
          <p:cNvPr id="1588229" name="AutoShape 5"/>
          <p:cNvSpPr>
            <a:spLocks noChangeArrowheads="1"/>
          </p:cNvSpPr>
          <p:nvPr/>
        </p:nvSpPr>
        <p:spPr bwMode="auto">
          <a:xfrm>
            <a:off x="8688918" y="2420938"/>
            <a:ext cx="3166533" cy="792162"/>
          </a:xfrm>
          <a:prstGeom prst="cloudCallout">
            <a:avLst>
              <a:gd name="adj1" fmla="val -48662"/>
              <a:gd name="adj2" fmla="val -54611"/>
            </a:avLst>
          </a:prstGeom>
          <a:solidFill>
            <a:srgbClr val="FFFFFF"/>
          </a:solidFill>
          <a:ln w="9525">
            <a:solidFill>
              <a:srgbClr val="000000"/>
            </a:solidFill>
            <a:round/>
          </a:ln>
        </p:spPr>
        <p:txBody>
          <a:bodyPr/>
          <a:lstStyle/>
          <a:p>
            <a:pPr algn="ctr">
              <a:lnSpc>
                <a:spcPct val="130000"/>
              </a:lnSpc>
            </a:pPr>
            <a:r>
              <a:rPr lang="zh-CN" altLang="en-US" sz="2000"/>
              <a:t>命中的坦克</a:t>
            </a:r>
            <a:endParaRPr lang="zh-CN" altLang="en-US" sz="2000"/>
          </a:p>
        </p:txBody>
      </p:sp>
      <p:sp>
        <p:nvSpPr>
          <p:cNvPr id="1588230" name="AutoShape 6"/>
          <p:cNvSpPr>
            <a:spLocks noChangeArrowheads="1"/>
          </p:cNvSpPr>
          <p:nvPr/>
        </p:nvSpPr>
        <p:spPr bwMode="auto">
          <a:xfrm>
            <a:off x="8784167" y="4437063"/>
            <a:ext cx="2497667" cy="793750"/>
          </a:xfrm>
          <a:prstGeom prst="cloudCallout">
            <a:avLst>
              <a:gd name="adj1" fmla="val -63477"/>
              <a:gd name="adj2" fmla="val 136602"/>
            </a:avLst>
          </a:prstGeom>
          <a:solidFill>
            <a:srgbClr val="FFFFFF"/>
          </a:solidFill>
          <a:ln w="9525">
            <a:solidFill>
              <a:srgbClr val="000000"/>
            </a:solidFill>
            <a:round/>
          </a:ln>
        </p:spPr>
        <p:txBody>
          <a:bodyPr/>
          <a:lstStyle/>
          <a:p>
            <a:pPr algn="ctr">
              <a:lnSpc>
                <a:spcPct val="130000"/>
              </a:lnSpc>
            </a:pPr>
            <a:r>
              <a:rPr lang="zh-CN" altLang="en-US" sz="2000"/>
              <a:t>远程火炮</a:t>
            </a:r>
            <a:endParaRPr lang="zh-CN" altLang="en-US" sz="2000"/>
          </a:p>
        </p:txBody>
      </p:sp>
      <p:sp>
        <p:nvSpPr>
          <p:cNvPr id="1588231" name="AutoShape 7"/>
          <p:cNvSpPr>
            <a:spLocks noChangeArrowheads="1"/>
          </p:cNvSpPr>
          <p:nvPr/>
        </p:nvSpPr>
        <p:spPr bwMode="auto">
          <a:xfrm>
            <a:off x="1871134" y="5805488"/>
            <a:ext cx="1919817" cy="863600"/>
          </a:xfrm>
          <a:prstGeom prst="cloudCallout">
            <a:avLst>
              <a:gd name="adj1" fmla="val -68412"/>
              <a:gd name="adj2" fmla="val -59009"/>
            </a:avLst>
          </a:prstGeom>
          <a:solidFill>
            <a:srgbClr val="FFFFFF"/>
          </a:solidFill>
          <a:ln w="9525">
            <a:solidFill>
              <a:srgbClr val="000000"/>
            </a:solidFill>
            <a:round/>
          </a:ln>
        </p:spPr>
        <p:txBody>
          <a:bodyPr/>
          <a:lstStyle/>
          <a:p>
            <a:pPr algn="ctr">
              <a:lnSpc>
                <a:spcPct val="130000"/>
              </a:lnSpc>
            </a:pPr>
            <a:r>
              <a:rPr lang="zh-CN" altLang="en-US" sz="2000"/>
              <a:t>指挥所</a:t>
            </a:r>
            <a:endParaRPr lang="zh-CN" altLang="en-US" sz="20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588228"/>
                                        </p:tgtEl>
                                        <p:attrNameLst>
                                          <p:attrName>style.visibility</p:attrName>
                                        </p:attrNameLst>
                                      </p:cBhvr>
                                      <p:to>
                                        <p:strVal val="visible"/>
                                      </p:to>
                                    </p:set>
                                    <p:animEffect transition="in" filter="slide(fromBottom)">
                                      <p:cBhvr>
                                        <p:cTn id="7" dur="500"/>
                                        <p:tgtEl>
                                          <p:spTgt spid="158822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588229"/>
                                        </p:tgtEl>
                                        <p:attrNameLst>
                                          <p:attrName>style.visibility</p:attrName>
                                        </p:attrNameLst>
                                      </p:cBhvr>
                                      <p:to>
                                        <p:strVal val="visible"/>
                                      </p:to>
                                    </p:set>
                                    <p:animEffect transition="in" filter="slide(fromBottom)">
                                      <p:cBhvr>
                                        <p:cTn id="11" dur="500"/>
                                        <p:tgtEl>
                                          <p:spTgt spid="1588229"/>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588230"/>
                                        </p:tgtEl>
                                        <p:attrNameLst>
                                          <p:attrName>style.visibility</p:attrName>
                                        </p:attrNameLst>
                                      </p:cBhvr>
                                      <p:to>
                                        <p:strVal val="visible"/>
                                      </p:to>
                                    </p:set>
                                    <p:animEffect transition="in" filter="slide(fromBottom)">
                                      <p:cBhvr>
                                        <p:cTn id="15" dur="500"/>
                                        <p:tgtEl>
                                          <p:spTgt spid="1588230"/>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1588231"/>
                                        </p:tgtEl>
                                        <p:attrNameLst>
                                          <p:attrName>style.visibility</p:attrName>
                                        </p:attrNameLst>
                                      </p:cBhvr>
                                      <p:to>
                                        <p:strVal val="visible"/>
                                      </p:to>
                                    </p:set>
                                    <p:animEffect transition="in" filter="slide(fromBottom)">
                                      <p:cBhvr>
                                        <p:cTn id="19" dur="500"/>
                                        <p:tgtEl>
                                          <p:spTgt spid="1588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8228" grpId="0" animBg="1"/>
      <p:bldP spid="1588229" grpId="0" animBg="1"/>
      <p:bldP spid="1588230" grpId="0" animBg="1"/>
      <p:bldP spid="15882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428" name="Picture 4"/>
          <p:cNvPicPr>
            <a:picLocks noChangeAspect="1" noChangeArrowheads="1"/>
          </p:cNvPicPr>
          <p:nvPr/>
        </p:nvPicPr>
        <p:blipFill>
          <a:blip r:embed="rId1" cstate="print"/>
          <a:srcRect/>
          <a:stretch>
            <a:fillRect/>
          </a:stretch>
        </p:blipFill>
        <p:spPr bwMode="auto">
          <a:xfrm>
            <a:off x="1905001" y="1214439"/>
            <a:ext cx="9311217" cy="4181475"/>
          </a:xfrm>
          <a:prstGeom prst="rect">
            <a:avLst/>
          </a:prstGeom>
          <a:noFill/>
          <a:ln w="9525">
            <a:noFill/>
            <a:miter lim="800000"/>
            <a:headEnd/>
            <a:tailEnd/>
          </a:ln>
        </p:spPr>
      </p:pic>
      <p:sp>
        <p:nvSpPr>
          <p:cNvPr id="2" name="标题 1"/>
          <p:cNvSpPr>
            <a:spLocks noGrp="1"/>
          </p:cNvSpPr>
          <p:nvPr>
            <p:ph type="title"/>
          </p:nvPr>
        </p:nvSpPr>
        <p:spPr/>
        <p:txBody>
          <a:bodyPr/>
          <a:lstStyle/>
          <a:p>
            <a:pPr algn="l"/>
            <a:r>
              <a:rPr lang="en-US" altLang="zh-CN">
                <a:sym typeface="+mn-ea"/>
              </a:rPr>
              <a:t>1</a:t>
            </a:r>
            <a:r>
              <a:rPr>
                <a:sym typeface="+mn-ea"/>
              </a:rPr>
              <a:t>、军事领域</a:t>
            </a:r>
            <a:endParaRPr lang="zh-CN" altLang="en-US"/>
          </a:p>
        </p:txBody>
      </p:sp>
      <p:sp>
        <p:nvSpPr>
          <p:cNvPr id="3" name="Rectangle 2"/>
          <p:cNvSpPr>
            <a:spLocks noGrp="1" noChangeArrowheads="1"/>
          </p:cNvSpPr>
          <p:nvPr/>
        </p:nvSpPr>
        <p:spPr>
          <a:xfrm>
            <a:off x="927064" y="5641514"/>
            <a:ext cx="10688152" cy="839788"/>
          </a:xfrm>
          <a:prstGeom prst="rect">
            <a:avLst/>
          </a:prstGeom>
        </p:spPr>
        <p:txBody>
          <a:bodyPr anchor="t"/>
          <a:lstStyle>
            <a:lvl1pPr marL="0" algn="ctr" defTabSz="914400" rtl="0" eaLnBrk="1" latinLnBrk="0" hangingPunct="1">
              <a:spcBef>
                <a:spcPct val="0"/>
              </a:spcBef>
              <a:buNone/>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sz="3200" smtClean="0">
                <a:solidFill>
                  <a:srgbClr val="FF0000"/>
                </a:solidFill>
                <a:latin typeface="黑体" panose="02010600030101010101" pitchFamily="49" charset="-122"/>
                <a:ea typeface="黑体" panose="02010600030101010101" pitchFamily="49" charset="-122"/>
              </a:rPr>
              <a:t>枪声定位反恐系统</a:t>
            </a:r>
            <a:endParaRPr lang="zh-CN" altLang="en-US" sz="3200" smtClean="0">
              <a:solidFill>
                <a:srgbClr val="FF0000"/>
              </a:solidFill>
              <a:latin typeface="黑体" panose="02010600030101010101" pitchFamily="49" charset="-122"/>
              <a:ea typeface="黑体" panose="0201060003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39428"/>
                                        </p:tgtEl>
                                        <p:attrNameLst>
                                          <p:attrName>style.visibility</p:attrName>
                                        </p:attrNameLst>
                                      </p:cBhvr>
                                      <p:to>
                                        <p:strVal val="visible"/>
                                      </p:to>
                                    </p:set>
                                    <p:anim calcmode="lin" valueType="num">
                                      <p:cBhvr>
                                        <p:cTn id="7" dur="500" fill="hold"/>
                                        <p:tgtEl>
                                          <p:spTgt spid="1639428"/>
                                        </p:tgtEl>
                                        <p:attrNameLst>
                                          <p:attrName>ppt_w</p:attrName>
                                        </p:attrNameLst>
                                      </p:cBhvr>
                                      <p:tavLst>
                                        <p:tav tm="0">
                                          <p:val>
                                            <p:fltVal val="0"/>
                                          </p:val>
                                        </p:tav>
                                        <p:tav tm="100000">
                                          <p:val>
                                            <p:strVal val="#ppt_w"/>
                                          </p:val>
                                        </p:tav>
                                      </p:tavLst>
                                    </p:anim>
                                    <p:anim calcmode="lin" valueType="num">
                                      <p:cBhvr>
                                        <p:cTn id="8" dur="500" fill="hold"/>
                                        <p:tgtEl>
                                          <p:spTgt spid="1639428"/>
                                        </p:tgtEl>
                                        <p:attrNameLst>
                                          <p:attrName>ppt_h</p:attrName>
                                        </p:attrNameLst>
                                      </p:cBhvr>
                                      <p:tavLst>
                                        <p:tav tm="0">
                                          <p:val>
                                            <p:fltVal val="0"/>
                                          </p:val>
                                        </p:tav>
                                        <p:tav tm="100000">
                                          <p:val>
                                            <p:strVal val="#ppt_h"/>
                                          </p:val>
                                        </p:tav>
                                      </p:tavLst>
                                    </p:anim>
                                    <p:animEffect transition="in" filter="fade">
                                      <p:cBhvr>
                                        <p:cTn id="9" dur="500"/>
                                        <p:tgtEl>
                                          <p:spTgt spid="163942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81" name="AutoShape 13"/>
          <p:cNvSpPr>
            <a:spLocks noChangeArrowheads="1"/>
          </p:cNvSpPr>
          <p:nvPr/>
        </p:nvSpPr>
        <p:spPr bwMode="auto">
          <a:xfrm>
            <a:off x="1200151" y="2997201"/>
            <a:ext cx="4415367" cy="1412875"/>
          </a:xfrm>
          <a:prstGeom prst="flowChartPreparation">
            <a:avLst/>
          </a:prstGeom>
          <a:gradFill rotWithShape="1">
            <a:gsLst>
              <a:gs pos="0">
                <a:srgbClr val="5E765E"/>
              </a:gs>
              <a:gs pos="50000">
                <a:srgbClr val="CCFFCC"/>
              </a:gs>
              <a:gs pos="100000">
                <a:srgbClr val="5E765E"/>
              </a:gs>
            </a:gsLst>
            <a:lin ang="18900000" scaled="1"/>
          </a:gradFill>
          <a:ln w="9525">
            <a:miter lim="800000"/>
          </a:ln>
          <a:scene3d>
            <a:camera prst="legacyPerspectiveBottom"/>
            <a:lightRig rig="legacyFlat3" dir="t"/>
          </a:scene3d>
          <a:sp3d extrusionH="887400" prstMaterial="legacyMatte">
            <a:bevelT w="13500" h="13500" prst="angle"/>
            <a:bevelB w="13500" h="13500" prst="angle"/>
            <a:extrusionClr>
              <a:srgbClr val="CCFFCC"/>
            </a:extrusionClr>
          </a:sp3d>
        </p:spPr>
        <p:txBody>
          <a:bodyPr wrap="none" anchor="ctr">
            <a:flatTx/>
          </a:bodyPr>
          <a:lstStyle/>
          <a:p>
            <a:endParaRPr lang="zh-CN" altLang="en-US"/>
          </a:p>
        </p:txBody>
      </p:sp>
      <p:sp>
        <p:nvSpPr>
          <p:cNvPr id="41987" name="Text Box 2"/>
          <p:cNvSpPr txBox="1">
            <a:spLocks noChangeArrowheads="1"/>
          </p:cNvSpPr>
          <p:nvPr/>
        </p:nvSpPr>
        <p:spPr bwMode="auto">
          <a:xfrm>
            <a:off x="1775884" y="1196976"/>
            <a:ext cx="9601200" cy="2098675"/>
          </a:xfrm>
          <a:prstGeom prst="rect">
            <a:avLst/>
          </a:prstGeom>
          <a:noFill/>
          <a:ln w="9525">
            <a:noFill/>
            <a:miter lim="800000"/>
          </a:ln>
        </p:spPr>
        <p:txBody>
          <a:bodyPr>
            <a:spAutoFit/>
          </a:bodyPr>
          <a:lstStyle/>
          <a:p>
            <a:pPr marL="342900" indent="-342900">
              <a:lnSpc>
                <a:spcPct val="135000"/>
              </a:lnSpc>
              <a:spcBef>
                <a:spcPct val="50000"/>
              </a:spcBef>
              <a:buClr>
                <a:schemeClr val="hlink"/>
              </a:buClr>
              <a:buSzPct val="50000"/>
              <a:buFont typeface="Monotype Sorts"/>
              <a:buNone/>
            </a:pPr>
            <a:endParaRPr lang="en-US" altLang="zh-CN" sz="2600">
              <a:solidFill>
                <a:schemeClr val="bg2"/>
              </a:solidFill>
              <a:latin typeface="黑体" panose="02010600030101010101" pitchFamily="49" charset="-122"/>
              <a:ea typeface="黑体" panose="02010600030101010101" pitchFamily="49" charset="-122"/>
            </a:endParaRPr>
          </a:p>
          <a:p>
            <a:pPr marL="342900" indent="-342900">
              <a:lnSpc>
                <a:spcPct val="135000"/>
              </a:lnSpc>
              <a:spcBef>
                <a:spcPct val="50000"/>
              </a:spcBef>
              <a:buClr>
                <a:schemeClr val="hlink"/>
              </a:buClr>
              <a:buSzPct val="50000"/>
              <a:buFont typeface="Monotype Sorts"/>
              <a:buNone/>
            </a:pPr>
            <a:r>
              <a:rPr lang="en-US" altLang="zh-CN" sz="2600">
                <a:solidFill>
                  <a:schemeClr val="bg2"/>
                </a:solidFill>
                <a:latin typeface="黑体" panose="02010600030101010101" pitchFamily="49" charset="-122"/>
                <a:ea typeface="黑体" panose="02010600030101010101" pitchFamily="49" charset="-122"/>
              </a:rPr>
              <a:t>     </a:t>
            </a:r>
            <a:endParaRPr lang="en-US" altLang="zh-CN" sz="2600">
              <a:solidFill>
                <a:schemeClr val="bg2"/>
              </a:solidFill>
              <a:latin typeface="黑体" panose="02010600030101010101" pitchFamily="49" charset="-122"/>
              <a:ea typeface="黑体" panose="02010600030101010101" pitchFamily="49" charset="-122"/>
            </a:endParaRPr>
          </a:p>
          <a:p>
            <a:pPr marL="342900" indent="-342900">
              <a:lnSpc>
                <a:spcPct val="135000"/>
              </a:lnSpc>
              <a:spcBef>
                <a:spcPct val="50000"/>
              </a:spcBef>
              <a:buClr>
                <a:schemeClr val="hlink"/>
              </a:buClr>
              <a:buSzPct val="50000"/>
              <a:buFont typeface="Monotype Sorts"/>
              <a:buNone/>
            </a:pPr>
            <a:endParaRPr lang="en-US" altLang="zh-CN" sz="2600">
              <a:solidFill>
                <a:schemeClr val="bg2"/>
              </a:solidFill>
              <a:latin typeface="黑体" panose="02010600030101010101" pitchFamily="49" charset="-122"/>
              <a:ea typeface="黑体" panose="02010600030101010101" pitchFamily="49" charset="-122"/>
            </a:endParaRPr>
          </a:p>
        </p:txBody>
      </p:sp>
      <p:pic>
        <p:nvPicPr>
          <p:cNvPr id="1594372" name="Picture 4"/>
          <p:cNvPicPr>
            <a:picLocks noChangeAspect="1" noChangeArrowheads="1"/>
          </p:cNvPicPr>
          <p:nvPr/>
        </p:nvPicPr>
        <p:blipFill>
          <a:blip r:embed="rId1" cstate="print"/>
          <a:srcRect/>
          <a:stretch>
            <a:fillRect/>
          </a:stretch>
        </p:blipFill>
        <p:spPr bwMode="auto">
          <a:xfrm>
            <a:off x="5524500" y="1025525"/>
            <a:ext cx="6047105" cy="3100705"/>
          </a:xfrm>
          <a:prstGeom prst="rect">
            <a:avLst/>
          </a:prstGeom>
          <a:noFill/>
          <a:ln w="9525">
            <a:noFill/>
            <a:miter lim="800000"/>
            <a:headEnd/>
            <a:tailEnd/>
          </a:ln>
        </p:spPr>
      </p:pic>
      <p:sp>
        <p:nvSpPr>
          <p:cNvPr id="41989" name="Rectangle 5"/>
          <p:cNvSpPr>
            <a:spLocks noChangeArrowheads="1"/>
          </p:cNvSpPr>
          <p:nvPr/>
        </p:nvSpPr>
        <p:spPr bwMode="auto">
          <a:xfrm>
            <a:off x="0" y="2010847"/>
            <a:ext cx="184731" cy="369332"/>
          </a:xfrm>
          <a:prstGeom prst="rect">
            <a:avLst/>
          </a:prstGeom>
          <a:noFill/>
          <a:ln w="9525" algn="ctr">
            <a:noFill/>
            <a:miter lim="800000"/>
          </a:ln>
        </p:spPr>
        <p:txBody>
          <a:bodyPr wrap="none" anchor="ctr">
            <a:spAutoFit/>
          </a:bodyPr>
          <a:lstStyle/>
          <a:p>
            <a:endParaRPr lang="zh-CN" altLang="en-US"/>
          </a:p>
        </p:txBody>
      </p:sp>
      <p:graphicFrame>
        <p:nvGraphicFramePr>
          <p:cNvPr id="1594374" name="Object 6"/>
          <p:cNvGraphicFramePr>
            <a:graphicFrameLocks noChangeAspect="1"/>
          </p:cNvGraphicFramePr>
          <p:nvPr/>
        </p:nvGraphicFramePr>
        <p:xfrm>
          <a:off x="7248129" y="3929064"/>
          <a:ext cx="4571128" cy="2715682"/>
        </p:xfrm>
        <a:graphic>
          <a:graphicData uri="http://schemas.openxmlformats.org/presentationml/2006/ole">
            <mc:AlternateContent xmlns:mc="http://schemas.openxmlformats.org/markup-compatibility/2006">
              <mc:Choice xmlns:v="urn:schemas-microsoft-com:vml" Requires="v">
                <p:oleObj spid="_x0000_s3098" name="Visio" r:id="rId2" imgW="9403715" imgH="6739255" progId="">
                  <p:embed/>
                </p:oleObj>
              </mc:Choice>
              <mc:Fallback>
                <p:oleObj name="Visio" r:id="rId2" imgW="9403715" imgH="6739255" progId="">
                  <p:embed/>
                  <p:pic>
                    <p:nvPicPr>
                      <p:cNvPr id="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9" y="3929064"/>
                        <a:ext cx="4571128" cy="27156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4377" name="Text Box 9"/>
          <p:cNvSpPr txBox="1">
            <a:spLocks noChangeArrowheads="1"/>
          </p:cNvSpPr>
          <p:nvPr/>
        </p:nvSpPr>
        <p:spPr bwMode="auto">
          <a:xfrm>
            <a:off x="190500" y="1143001"/>
            <a:ext cx="5810251" cy="519113"/>
          </a:xfrm>
          <a:prstGeom prst="rect">
            <a:avLst/>
          </a:prstGeom>
          <a:noFill/>
          <a:ln w="9525" algn="ctr">
            <a:noFill/>
            <a:miter lim="800000"/>
          </a:ln>
        </p:spPr>
        <p:txBody>
          <a:bodyPr>
            <a:spAutoFi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cs typeface="汉仪超粗宋简"/>
              </a:rPr>
              <a:t>美军“沙地直线”项目</a:t>
            </a:r>
            <a:endParaRPr lang="zh-CN" altLang="en-US" sz="2800" b="1" dirty="0">
              <a:solidFill>
                <a:srgbClr val="FF0000"/>
              </a:solidFill>
              <a:latin typeface="微软雅黑" panose="020B0503020204020204" pitchFamily="34" charset="-122"/>
              <a:ea typeface="微软雅黑" panose="020B0503020204020204" pitchFamily="34" charset="-122"/>
              <a:cs typeface="汉仪超粗宋简"/>
            </a:endParaRPr>
          </a:p>
        </p:txBody>
      </p:sp>
      <p:sp>
        <p:nvSpPr>
          <p:cNvPr id="1594378" name="AutoShape 10"/>
          <p:cNvSpPr>
            <a:spLocks noChangeArrowheads="1"/>
          </p:cNvSpPr>
          <p:nvPr/>
        </p:nvSpPr>
        <p:spPr bwMode="auto">
          <a:xfrm>
            <a:off x="2857501" y="2000251"/>
            <a:ext cx="2207684" cy="720725"/>
          </a:xfrm>
          <a:prstGeom prst="wedgeRectCallout">
            <a:avLst>
              <a:gd name="adj1" fmla="val 105206"/>
              <a:gd name="adj2" fmla="val 14933"/>
            </a:avLst>
          </a:prstGeom>
          <a:gradFill rotWithShape="1">
            <a:gsLst>
              <a:gs pos="0">
                <a:srgbClr val="003300"/>
              </a:gs>
              <a:gs pos="50000">
                <a:srgbClr val="FFFFFF"/>
              </a:gs>
              <a:gs pos="100000">
                <a:srgbClr val="003300"/>
              </a:gs>
            </a:gsLst>
            <a:lin ang="5400000" scaled="1"/>
          </a:gradFill>
          <a:ln w="9525" algn="ctr">
            <a:solidFill>
              <a:srgbClr val="000000"/>
            </a:solidFill>
            <a:miter lim="800000"/>
          </a:ln>
        </p:spPr>
        <p:txBody>
          <a:bodyPr/>
          <a:lstStyle/>
          <a:p>
            <a:pPr algn="ctr">
              <a:lnSpc>
                <a:spcPct val="150000"/>
              </a:lnSpc>
            </a:pPr>
            <a:r>
              <a:rPr lang="zh-CN" altLang="en-US" sz="2400" b="1">
                <a:solidFill>
                  <a:srgbClr val="FF0000"/>
                </a:solidFill>
              </a:rPr>
              <a:t>无线链路</a:t>
            </a:r>
            <a:endParaRPr lang="zh-CN" altLang="en-US" sz="2400" b="1">
              <a:solidFill>
                <a:srgbClr val="FF0000"/>
              </a:solidFill>
            </a:endParaRPr>
          </a:p>
        </p:txBody>
      </p:sp>
      <p:sp>
        <p:nvSpPr>
          <p:cNvPr id="1594379" name="Text Box 11"/>
          <p:cNvSpPr txBox="1">
            <a:spLocks noChangeArrowheads="1"/>
          </p:cNvSpPr>
          <p:nvPr/>
        </p:nvSpPr>
        <p:spPr bwMode="auto">
          <a:xfrm>
            <a:off x="1968500" y="3140710"/>
            <a:ext cx="2878667" cy="954088"/>
          </a:xfrm>
          <a:prstGeom prst="rect">
            <a:avLst/>
          </a:prstGeom>
          <a:noFill/>
          <a:ln w="9525" algn="ctr">
            <a:noFill/>
            <a:miter lim="800000"/>
          </a:ln>
        </p:spPr>
        <p:txBody>
          <a:bodyPr>
            <a:spAutoFit/>
          </a:bodyPr>
          <a:lstStyle/>
          <a:p>
            <a:pPr algn="ctr">
              <a:spcBef>
                <a:spcPct val="50000"/>
              </a:spcBef>
            </a:pPr>
            <a:r>
              <a:rPr lang="zh-CN" altLang="en-US" sz="2800" b="1"/>
              <a:t>目标探测、分类和跟踪</a:t>
            </a:r>
            <a:endParaRPr lang="zh-CN" altLang="en-US" sz="2800" b="1"/>
          </a:p>
        </p:txBody>
      </p:sp>
      <p:sp>
        <p:nvSpPr>
          <p:cNvPr id="1594382" name="AutoShape 14"/>
          <p:cNvSpPr>
            <a:spLocks noChangeArrowheads="1"/>
          </p:cNvSpPr>
          <p:nvPr/>
        </p:nvSpPr>
        <p:spPr bwMode="auto">
          <a:xfrm>
            <a:off x="3215218" y="5300663"/>
            <a:ext cx="2785533" cy="576262"/>
          </a:xfrm>
          <a:prstGeom prst="wedgeRoundRectCallout">
            <a:avLst>
              <a:gd name="adj1" fmla="val 50153"/>
              <a:gd name="adj2" fmla="val -273139"/>
              <a:gd name="adj3" fmla="val 16667"/>
            </a:avLst>
          </a:prstGeom>
          <a:gradFill rotWithShape="1">
            <a:gsLst>
              <a:gs pos="0">
                <a:srgbClr val="000000"/>
              </a:gs>
              <a:gs pos="50000">
                <a:srgbClr val="FFFF99"/>
              </a:gs>
              <a:gs pos="100000">
                <a:srgbClr val="000000"/>
              </a:gs>
            </a:gsLst>
            <a:lin ang="5400000" scaled="1"/>
          </a:gradFill>
          <a:ln w="9525" algn="ctr">
            <a:solidFill>
              <a:srgbClr val="000000"/>
            </a:solidFill>
            <a:miter lim="800000"/>
          </a:ln>
        </p:spPr>
        <p:txBody>
          <a:bodyPr/>
          <a:lstStyle/>
          <a:p>
            <a:pPr algn="ctr">
              <a:lnSpc>
                <a:spcPct val="140000"/>
              </a:lnSpc>
            </a:pPr>
            <a:r>
              <a:rPr lang="zh-CN" altLang="en-US" sz="2400"/>
              <a:t>传感器节点</a:t>
            </a:r>
            <a:endParaRPr lang="zh-CN" altLang="en-US" sz="2400"/>
          </a:p>
        </p:txBody>
      </p:sp>
      <p:sp>
        <p:nvSpPr>
          <p:cNvPr id="1594383" name="AutoShape 15"/>
          <p:cNvSpPr>
            <a:spLocks noChangeArrowheads="1"/>
          </p:cNvSpPr>
          <p:nvPr/>
        </p:nvSpPr>
        <p:spPr bwMode="auto">
          <a:xfrm>
            <a:off x="3215218" y="5300664"/>
            <a:ext cx="2880783" cy="649287"/>
          </a:xfrm>
          <a:prstGeom prst="wedgeRoundRectCallout">
            <a:avLst>
              <a:gd name="adj1" fmla="val 104633"/>
              <a:gd name="adj2" fmla="val 55685"/>
              <a:gd name="adj3" fmla="val 16667"/>
            </a:avLst>
          </a:prstGeom>
          <a:gradFill rotWithShape="1">
            <a:gsLst>
              <a:gs pos="0">
                <a:srgbClr val="000000"/>
              </a:gs>
              <a:gs pos="50000">
                <a:srgbClr val="FFFF99"/>
              </a:gs>
              <a:gs pos="100000">
                <a:srgbClr val="000000"/>
              </a:gs>
            </a:gsLst>
            <a:lin ang="5400000" scaled="1"/>
          </a:gradFill>
          <a:ln w="9525" algn="ctr">
            <a:solidFill>
              <a:srgbClr val="000000"/>
            </a:solidFill>
            <a:miter lim="800000"/>
          </a:ln>
        </p:spPr>
        <p:txBody>
          <a:bodyPr/>
          <a:lstStyle/>
          <a:p>
            <a:pPr algn="ctr">
              <a:lnSpc>
                <a:spcPct val="140000"/>
              </a:lnSpc>
            </a:pPr>
            <a:r>
              <a:rPr lang="zh-CN" altLang="en-US" sz="2400"/>
              <a:t>传感器节点</a:t>
            </a:r>
            <a:endParaRPr lang="zh-CN" altLang="en-US" sz="2400"/>
          </a:p>
        </p:txBody>
      </p:sp>
      <p:sp>
        <p:nvSpPr>
          <p:cNvPr id="2" name="标题 1"/>
          <p:cNvSpPr/>
          <p:nvPr/>
        </p:nvSpPr>
        <p:spPr>
          <a:xfrm>
            <a:off x="952464" y="44624"/>
            <a:ext cx="10688152" cy="839788"/>
          </a:xfrm>
          <a:prstGeom prst="rect">
            <a:avLst/>
          </a:prstGeom>
        </p:spPr>
        <p:txBody>
          <a:bodyPr/>
          <a:lstStyle>
            <a:lvl1pPr marL="0" algn="ctr" defTabSz="914400" rtl="0" eaLnBrk="1" latinLnBrk="0" hangingPunct="1">
              <a:spcBef>
                <a:spcPct val="0"/>
              </a:spcBef>
              <a:buNone/>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pPr algn="l"/>
            <a:r>
              <a:rPr lang="en-US" altLang="zh-CN">
                <a:sym typeface="+mn-ea"/>
              </a:rPr>
              <a:t>1</a:t>
            </a:r>
            <a:r>
              <a:rPr>
                <a:sym typeface="+mn-ea"/>
              </a:rPr>
              <a:t>、军事领域</a:t>
            </a: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594377"/>
                                        </p:tgtEl>
                                        <p:attrNameLst>
                                          <p:attrName>style.visibility</p:attrName>
                                        </p:attrNameLst>
                                      </p:cBhvr>
                                      <p:to>
                                        <p:strVal val="visible"/>
                                      </p:to>
                                    </p:set>
                                    <p:anim calcmode="lin" valueType="num">
                                      <p:cBhvr>
                                        <p:cTn id="7" dur="1000" fill="hold"/>
                                        <p:tgtEl>
                                          <p:spTgt spid="1594377"/>
                                        </p:tgtEl>
                                        <p:attrNameLst>
                                          <p:attrName>ppt_w</p:attrName>
                                        </p:attrNameLst>
                                      </p:cBhvr>
                                      <p:tavLst>
                                        <p:tav tm="0">
                                          <p:val>
                                            <p:strVal val="#ppt_w*0.70"/>
                                          </p:val>
                                        </p:tav>
                                        <p:tav tm="100000">
                                          <p:val>
                                            <p:strVal val="#ppt_w"/>
                                          </p:val>
                                        </p:tav>
                                      </p:tavLst>
                                    </p:anim>
                                    <p:anim calcmode="lin" valueType="num">
                                      <p:cBhvr>
                                        <p:cTn id="8" dur="1000" fill="hold"/>
                                        <p:tgtEl>
                                          <p:spTgt spid="1594377"/>
                                        </p:tgtEl>
                                        <p:attrNameLst>
                                          <p:attrName>ppt_h</p:attrName>
                                        </p:attrNameLst>
                                      </p:cBhvr>
                                      <p:tavLst>
                                        <p:tav tm="0">
                                          <p:val>
                                            <p:strVal val="#ppt_h"/>
                                          </p:val>
                                        </p:tav>
                                        <p:tav tm="100000">
                                          <p:val>
                                            <p:strVal val="#ppt_h"/>
                                          </p:val>
                                        </p:tav>
                                      </p:tavLst>
                                    </p:anim>
                                    <p:animEffect transition="in" filter="fade">
                                      <p:cBhvr>
                                        <p:cTn id="9" dur="1000"/>
                                        <p:tgtEl>
                                          <p:spTgt spid="1594377"/>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594372"/>
                                        </p:tgtEl>
                                        <p:attrNameLst>
                                          <p:attrName>style.visibility</p:attrName>
                                        </p:attrNameLst>
                                      </p:cBhvr>
                                      <p:to>
                                        <p:strVal val="visible"/>
                                      </p:to>
                                    </p:set>
                                    <p:anim calcmode="lin" valueType="num">
                                      <p:cBhvr>
                                        <p:cTn id="13" dur="500" fill="hold"/>
                                        <p:tgtEl>
                                          <p:spTgt spid="1594372"/>
                                        </p:tgtEl>
                                        <p:attrNameLst>
                                          <p:attrName>ppt_w</p:attrName>
                                        </p:attrNameLst>
                                      </p:cBhvr>
                                      <p:tavLst>
                                        <p:tav tm="0">
                                          <p:val>
                                            <p:fltVal val="0"/>
                                          </p:val>
                                        </p:tav>
                                        <p:tav tm="100000">
                                          <p:val>
                                            <p:strVal val="#ppt_w"/>
                                          </p:val>
                                        </p:tav>
                                      </p:tavLst>
                                    </p:anim>
                                    <p:anim calcmode="lin" valueType="num">
                                      <p:cBhvr>
                                        <p:cTn id="14" dur="500" fill="hold"/>
                                        <p:tgtEl>
                                          <p:spTgt spid="1594372"/>
                                        </p:tgtEl>
                                        <p:attrNameLst>
                                          <p:attrName>ppt_h</p:attrName>
                                        </p:attrNameLst>
                                      </p:cBhvr>
                                      <p:tavLst>
                                        <p:tav tm="0">
                                          <p:val>
                                            <p:fltVal val="0"/>
                                          </p:val>
                                        </p:tav>
                                        <p:tav tm="100000">
                                          <p:val>
                                            <p:strVal val="#ppt_h"/>
                                          </p:val>
                                        </p:tav>
                                      </p:tavLst>
                                    </p:anim>
                                    <p:animEffect transition="in" filter="fade">
                                      <p:cBhvr>
                                        <p:cTn id="15" dur="500"/>
                                        <p:tgtEl>
                                          <p:spTgt spid="1594372"/>
                                        </p:tgtEl>
                                      </p:cBhvr>
                                    </p:animEffect>
                                  </p:childTnLst>
                                </p:cTn>
                              </p:par>
                              <p:par>
                                <p:cTn id="16" presetID="53" presetClass="entr" presetSubtype="16" fill="hold" nodeType="withEffect">
                                  <p:stCondLst>
                                    <p:cond delay="0"/>
                                  </p:stCondLst>
                                  <p:childTnLst>
                                    <p:set>
                                      <p:cBhvr>
                                        <p:cTn id="17" dur="1" fill="hold">
                                          <p:stCondLst>
                                            <p:cond delay="0"/>
                                          </p:stCondLst>
                                        </p:cTn>
                                        <p:tgtEl>
                                          <p:spTgt spid="1594374"/>
                                        </p:tgtEl>
                                        <p:attrNameLst>
                                          <p:attrName>style.visibility</p:attrName>
                                        </p:attrNameLst>
                                      </p:cBhvr>
                                      <p:to>
                                        <p:strVal val="visible"/>
                                      </p:to>
                                    </p:set>
                                    <p:anim calcmode="lin" valueType="num">
                                      <p:cBhvr>
                                        <p:cTn id="18" dur="500" fill="hold"/>
                                        <p:tgtEl>
                                          <p:spTgt spid="1594374"/>
                                        </p:tgtEl>
                                        <p:attrNameLst>
                                          <p:attrName>ppt_w</p:attrName>
                                        </p:attrNameLst>
                                      </p:cBhvr>
                                      <p:tavLst>
                                        <p:tav tm="0">
                                          <p:val>
                                            <p:fltVal val="0"/>
                                          </p:val>
                                        </p:tav>
                                        <p:tav tm="100000">
                                          <p:val>
                                            <p:strVal val="#ppt_w"/>
                                          </p:val>
                                        </p:tav>
                                      </p:tavLst>
                                    </p:anim>
                                    <p:anim calcmode="lin" valueType="num">
                                      <p:cBhvr>
                                        <p:cTn id="19" dur="500" fill="hold"/>
                                        <p:tgtEl>
                                          <p:spTgt spid="1594374"/>
                                        </p:tgtEl>
                                        <p:attrNameLst>
                                          <p:attrName>ppt_h</p:attrName>
                                        </p:attrNameLst>
                                      </p:cBhvr>
                                      <p:tavLst>
                                        <p:tav tm="0">
                                          <p:val>
                                            <p:fltVal val="0"/>
                                          </p:val>
                                        </p:tav>
                                        <p:tav tm="100000">
                                          <p:val>
                                            <p:strVal val="#ppt_h"/>
                                          </p:val>
                                        </p:tav>
                                      </p:tavLst>
                                    </p:anim>
                                    <p:animEffect transition="in" filter="fade">
                                      <p:cBhvr>
                                        <p:cTn id="20" dur="500"/>
                                        <p:tgtEl>
                                          <p:spTgt spid="159437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594378"/>
                                        </p:tgtEl>
                                        <p:attrNameLst>
                                          <p:attrName>style.visibility</p:attrName>
                                        </p:attrNameLst>
                                      </p:cBhvr>
                                      <p:to>
                                        <p:strVal val="visible"/>
                                      </p:to>
                                    </p:set>
                                    <p:animEffect transition="in" filter="fade">
                                      <p:cBhvr>
                                        <p:cTn id="24" dur="2000"/>
                                        <p:tgtEl>
                                          <p:spTgt spid="1594378"/>
                                        </p:tgtEl>
                                      </p:cBhvr>
                                    </p:animEffect>
                                  </p:childTnLst>
                                </p:cTn>
                              </p:par>
                            </p:childTnLst>
                          </p:cTn>
                        </p:par>
                        <p:par>
                          <p:cTn id="25" fill="hold">
                            <p:stCondLst>
                              <p:cond delay="3500"/>
                            </p:stCondLst>
                            <p:childTnLst>
                              <p:par>
                                <p:cTn id="26" presetID="2" presetClass="entr" presetSubtype="4" fill="hold" grpId="0" nodeType="afterEffect">
                                  <p:stCondLst>
                                    <p:cond delay="0"/>
                                  </p:stCondLst>
                                  <p:childTnLst>
                                    <p:set>
                                      <p:cBhvr>
                                        <p:cTn id="27" dur="1" fill="hold">
                                          <p:stCondLst>
                                            <p:cond delay="0"/>
                                          </p:stCondLst>
                                        </p:cTn>
                                        <p:tgtEl>
                                          <p:spTgt spid="1594382"/>
                                        </p:tgtEl>
                                        <p:attrNameLst>
                                          <p:attrName>style.visibility</p:attrName>
                                        </p:attrNameLst>
                                      </p:cBhvr>
                                      <p:to>
                                        <p:strVal val="visible"/>
                                      </p:to>
                                    </p:set>
                                    <p:anim calcmode="lin" valueType="num">
                                      <p:cBhvr additive="base">
                                        <p:cTn id="28" dur="500" fill="hold"/>
                                        <p:tgtEl>
                                          <p:spTgt spid="1594382"/>
                                        </p:tgtEl>
                                        <p:attrNameLst>
                                          <p:attrName>ppt_x</p:attrName>
                                        </p:attrNameLst>
                                      </p:cBhvr>
                                      <p:tavLst>
                                        <p:tav tm="0">
                                          <p:val>
                                            <p:strVal val="#ppt_x"/>
                                          </p:val>
                                        </p:tav>
                                        <p:tav tm="100000">
                                          <p:val>
                                            <p:strVal val="#ppt_x"/>
                                          </p:val>
                                        </p:tav>
                                      </p:tavLst>
                                    </p:anim>
                                    <p:anim calcmode="lin" valueType="num">
                                      <p:cBhvr additive="base">
                                        <p:cTn id="29" dur="500" fill="hold"/>
                                        <p:tgtEl>
                                          <p:spTgt spid="159438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594383"/>
                                        </p:tgtEl>
                                        <p:attrNameLst>
                                          <p:attrName>style.visibility</p:attrName>
                                        </p:attrNameLst>
                                      </p:cBhvr>
                                      <p:to>
                                        <p:strVal val="visible"/>
                                      </p:to>
                                    </p:set>
                                    <p:anim calcmode="lin" valueType="num">
                                      <p:cBhvr additive="base">
                                        <p:cTn id="32" dur="500" fill="hold"/>
                                        <p:tgtEl>
                                          <p:spTgt spid="1594383"/>
                                        </p:tgtEl>
                                        <p:attrNameLst>
                                          <p:attrName>ppt_x</p:attrName>
                                        </p:attrNameLst>
                                      </p:cBhvr>
                                      <p:tavLst>
                                        <p:tav tm="0">
                                          <p:val>
                                            <p:strVal val="#ppt_x"/>
                                          </p:val>
                                        </p:tav>
                                        <p:tav tm="100000">
                                          <p:val>
                                            <p:strVal val="#ppt_x"/>
                                          </p:val>
                                        </p:tav>
                                      </p:tavLst>
                                    </p:anim>
                                    <p:anim calcmode="lin" valueType="num">
                                      <p:cBhvr additive="base">
                                        <p:cTn id="33" dur="500" fill="hold"/>
                                        <p:tgtEl>
                                          <p:spTgt spid="1594383"/>
                                        </p:tgtEl>
                                        <p:attrNameLst>
                                          <p:attrName>ppt_y</p:attrName>
                                        </p:attrNameLst>
                                      </p:cBhvr>
                                      <p:tavLst>
                                        <p:tav tm="0">
                                          <p:val>
                                            <p:strVal val="1+#ppt_h/2"/>
                                          </p:val>
                                        </p:tav>
                                        <p:tav tm="100000">
                                          <p:val>
                                            <p:strVal val="#ppt_y"/>
                                          </p:val>
                                        </p:tav>
                                      </p:tavLst>
                                    </p:anim>
                                  </p:childTnLst>
                                </p:cTn>
                              </p:par>
                            </p:childTnLst>
                          </p:cTn>
                        </p:par>
                        <p:par>
                          <p:cTn id="34" fill="hold">
                            <p:stCondLst>
                              <p:cond delay="4000"/>
                            </p:stCondLst>
                            <p:childTnLst>
                              <p:par>
                                <p:cTn id="35" presetID="3" presetClass="entr" presetSubtype="10" fill="hold" grpId="0" nodeType="afterEffect">
                                  <p:stCondLst>
                                    <p:cond delay="0"/>
                                  </p:stCondLst>
                                  <p:childTnLst>
                                    <p:set>
                                      <p:cBhvr>
                                        <p:cTn id="36" dur="1" fill="hold">
                                          <p:stCondLst>
                                            <p:cond delay="0"/>
                                          </p:stCondLst>
                                        </p:cTn>
                                        <p:tgtEl>
                                          <p:spTgt spid="1594381"/>
                                        </p:tgtEl>
                                        <p:attrNameLst>
                                          <p:attrName>style.visibility</p:attrName>
                                        </p:attrNameLst>
                                      </p:cBhvr>
                                      <p:to>
                                        <p:strVal val="visible"/>
                                      </p:to>
                                    </p:set>
                                    <p:animEffect transition="in" filter="blinds(horizontal)">
                                      <p:cBhvr>
                                        <p:cTn id="37" dur="500"/>
                                        <p:tgtEl>
                                          <p:spTgt spid="159438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594379"/>
                                        </p:tgtEl>
                                        <p:attrNameLst>
                                          <p:attrName>style.visibility</p:attrName>
                                        </p:attrNameLst>
                                      </p:cBhvr>
                                      <p:to>
                                        <p:strVal val="visible"/>
                                      </p:to>
                                    </p:set>
                                    <p:animEffect transition="in" filter="blinds(horizontal)">
                                      <p:cBhvr>
                                        <p:cTn id="40" dur="500"/>
                                        <p:tgtEl>
                                          <p:spTgt spid="1594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4381" grpId="0" bldLvl="0" animBg="1"/>
      <p:bldP spid="1594377" grpId="0"/>
      <p:bldP spid="1594378" grpId="0" bldLvl="0" animBg="1"/>
      <p:bldP spid="1594379" grpId="0"/>
      <p:bldP spid="1594382" grpId="0" animBg="1"/>
      <p:bldP spid="1594383"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22" name="AutoShape 6"/>
          <p:cNvSpPr/>
          <p:nvPr/>
        </p:nvSpPr>
        <p:spPr>
          <a:xfrm>
            <a:off x="2063750" y="1557338"/>
            <a:ext cx="4392613" cy="4824412"/>
          </a:xfrm>
          <a:prstGeom prst="verticalScroll">
            <a:avLst>
              <a:gd name="adj" fmla="val 12500"/>
            </a:avLst>
          </a:prstGeom>
          <a:gradFill rotWithShape="1">
            <a:gsLst>
              <a:gs pos="0">
                <a:srgbClr val="FF6600"/>
              </a:gs>
              <a:gs pos="50000">
                <a:srgbClr val="FFFFFF"/>
              </a:gs>
              <a:gs pos="100000">
                <a:srgbClr val="FF6600"/>
              </a:gs>
            </a:gsLst>
            <a:lin ang="5400000" scaled="1"/>
            <a:tileRect/>
          </a:gradFill>
          <a:ln w="9525" cap="flat" cmpd="sng">
            <a:solidFill>
              <a:srgbClr val="000000"/>
            </a:solidFill>
            <a:prstDash val="solid"/>
            <a:headEnd type="none" w="med" len="med"/>
            <a:tailEnd type="none" w="med" len="med"/>
          </a:ln>
        </p:spPr>
        <p:txBody>
          <a:bodyPr wrap="none" anchor="ctr"/>
          <a:lstStyle/>
          <a:p>
            <a:endParaRPr lang="zh-CN" altLang="en-US" dirty="0">
              <a:latin typeface="宋体" panose="02010600030101010101" pitchFamily="2" charset="-122"/>
            </a:endParaRPr>
          </a:p>
        </p:txBody>
      </p:sp>
      <p:graphicFrame>
        <p:nvGraphicFramePr>
          <p:cNvPr id="1596418" name="Object 2"/>
          <p:cNvGraphicFramePr>
            <a:graphicFrameLocks noGrp="1" noChangeAspect="1"/>
          </p:cNvGraphicFramePr>
          <p:nvPr>
            <p:ph sz="quarter" idx="4294967295"/>
          </p:nvPr>
        </p:nvGraphicFramePr>
        <p:xfrm>
          <a:off x="7160260" y="2315210"/>
          <a:ext cx="4176395" cy="3382645"/>
        </p:xfrm>
        <a:graphic>
          <a:graphicData uri="http://schemas.openxmlformats.org/presentationml/2006/ole">
            <mc:AlternateContent xmlns:mc="http://schemas.openxmlformats.org/markup-compatibility/2006">
              <mc:Choice xmlns:v="urn:schemas-microsoft-com:vml" Requires="v">
                <p:oleObj spid="_x0000_s4120" name="" r:id="rId1" imgW="13309600" imgH="10781030" progId="">
                  <p:embed/>
                </p:oleObj>
              </mc:Choice>
              <mc:Fallback>
                <p:oleObj name="" r:id="rId1" imgW="13309600" imgH="10781030" progId="">
                  <p:embed/>
                  <p:pic>
                    <p:nvPicPr>
                      <p:cNvPr id="0" name="Picture 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260" y="2315210"/>
                        <a:ext cx="4176395" cy="338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96419" name="Rectangle 3"/>
          <p:cNvSpPr>
            <a:spLocks noChangeArrowheads="1"/>
          </p:cNvSpPr>
          <p:nvPr/>
        </p:nvSpPr>
        <p:spPr bwMode="auto">
          <a:xfrm>
            <a:off x="6670040" y="1667510"/>
            <a:ext cx="280797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pPr marL="0" marR="0" lvl="0" indent="0" algn="ctr" defTabSz="914400" rtl="0" eaLnBrk="1" fontAlgn="base" latinLnBrk="0" hangingPunct="1">
              <a:lnSpc>
                <a:spcPct val="70000"/>
              </a:lnSpc>
              <a:spcBef>
                <a:spcPct val="0"/>
              </a:spcBef>
              <a:spcAft>
                <a:spcPct val="0"/>
              </a:spcAft>
              <a:buClrTx/>
              <a:buSzTx/>
              <a:buFontTx/>
              <a:buNone/>
              <a:defRPr/>
            </a:pPr>
            <a:r>
              <a:rPr kumimoji="1" lang="zh-CN" altLang="en-US" sz="3200" b="0" i="0" u="none"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行楷" panose="02010800040101010101" pitchFamily="2" charset="-122"/>
                <a:cs typeface="+mn-cs"/>
              </a:rPr>
              <a:t>密封形封装罩</a:t>
            </a:r>
            <a:endParaRPr kumimoji="1" lang="zh-CN" altLang="en-US" sz="3200" b="0" i="0" u="none"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行楷" panose="02010800040101010101" pitchFamily="2" charset="-122"/>
              <a:cs typeface="+mn-cs"/>
            </a:endParaRPr>
          </a:p>
        </p:txBody>
      </p:sp>
      <p:sp>
        <p:nvSpPr>
          <p:cNvPr id="56325" name="Rectangle 4"/>
          <p:cNvSpPr>
            <a:spLocks noGrp="1"/>
          </p:cNvSpPr>
          <p:nvPr>
            <p:ph type="title"/>
          </p:nvPr>
        </p:nvSpPr>
        <p:spPr>
          <a:noFill/>
          <a:ln>
            <a:noFill/>
          </a:ln>
        </p:spPr>
        <p:txBody>
          <a:bodyPr/>
          <a:lstStyle/>
          <a:p>
            <a:pPr algn="ctr" eaLnBrk="1" hangingPunct="1"/>
            <a:r>
              <a:rPr lang="zh-CN" altLang="en-US" sz="3800" b="0" dirty="0">
                <a:solidFill>
                  <a:srgbClr val="663300"/>
                </a:solidFill>
                <a:latin typeface="黑体" panose="02010600030101010101" pitchFamily="49" charset="-122"/>
                <a:ea typeface="黑体" panose="02010600030101010101" pitchFamily="49" charset="-122"/>
              </a:rPr>
              <a:t>节点封装示例（一）</a:t>
            </a:r>
            <a:endParaRPr lang="zh-CN" altLang="en-US" sz="3800" b="0" dirty="0">
              <a:solidFill>
                <a:srgbClr val="663300"/>
              </a:solidFill>
              <a:latin typeface="黑体" panose="02010600030101010101" pitchFamily="49" charset="-122"/>
              <a:ea typeface="黑体" panose="02010600030101010101" pitchFamily="49" charset="-122"/>
            </a:endParaRPr>
          </a:p>
        </p:txBody>
      </p:sp>
      <p:sp>
        <p:nvSpPr>
          <p:cNvPr id="1596421" name="Rectangle 5"/>
          <p:cNvSpPr/>
          <p:nvPr/>
        </p:nvSpPr>
        <p:spPr>
          <a:xfrm>
            <a:off x="2711450" y="2565400"/>
            <a:ext cx="3281680" cy="3146425"/>
          </a:xfrm>
          <a:prstGeom prst="rect">
            <a:avLst/>
          </a:prstGeom>
          <a:noFill/>
          <a:ln w="9525">
            <a:noFill/>
          </a:ln>
        </p:spPr>
        <p:txBody>
          <a:bodyPr wrap="square">
            <a:spAutoFit/>
          </a:bodyPr>
          <a:lstStyle/>
          <a:p>
            <a:pPr>
              <a:lnSpc>
                <a:spcPct val="130000"/>
              </a:lnSpc>
              <a:spcBef>
                <a:spcPct val="15000"/>
              </a:spcBef>
            </a:pPr>
            <a:r>
              <a:rPr lang="zh-CN" altLang="en-US" sz="2800" b="0" dirty="0">
                <a:solidFill>
                  <a:schemeClr val="tx1"/>
                </a:solidFill>
                <a:latin typeface="黑体" panose="02010600030101010101" pitchFamily="49" charset="-122"/>
                <a:ea typeface="黑体" panose="02010600030101010101" pitchFamily="49" charset="-122"/>
              </a:rPr>
              <a:t>特点：</a:t>
            </a:r>
            <a:endParaRPr lang="zh-CN" altLang="en-US" sz="2800" b="0" dirty="0">
              <a:solidFill>
                <a:schemeClr val="tx1"/>
              </a:solidFill>
              <a:latin typeface="黑体" panose="02010600030101010101" pitchFamily="49" charset="-122"/>
              <a:ea typeface="黑体" panose="02010600030101010101" pitchFamily="49" charset="-122"/>
            </a:endParaRPr>
          </a:p>
          <a:p>
            <a:pPr>
              <a:lnSpc>
                <a:spcPct val="130000"/>
              </a:lnSpc>
              <a:spcBef>
                <a:spcPct val="15000"/>
              </a:spcBef>
            </a:pPr>
            <a:r>
              <a:rPr lang="zh-CN" altLang="en-US" sz="2800" b="0" dirty="0">
                <a:solidFill>
                  <a:schemeClr val="tx1"/>
                </a:solidFill>
                <a:latin typeface="黑体" panose="02010600030101010101" pitchFamily="49" charset="-122"/>
                <a:ea typeface="黑体" panose="02010600030101010101" pitchFamily="49" charset="-122"/>
              </a:rPr>
              <a:t>表面光滑</a:t>
            </a:r>
            <a:endParaRPr lang="zh-CN" altLang="en-US" sz="2800" b="0" dirty="0">
              <a:solidFill>
                <a:schemeClr val="tx1"/>
              </a:solidFill>
              <a:latin typeface="黑体" panose="02010600030101010101" pitchFamily="49" charset="-122"/>
              <a:ea typeface="黑体" panose="02010600030101010101" pitchFamily="49" charset="-122"/>
            </a:endParaRPr>
          </a:p>
          <a:p>
            <a:pPr>
              <a:lnSpc>
                <a:spcPct val="130000"/>
              </a:lnSpc>
              <a:spcBef>
                <a:spcPct val="15000"/>
              </a:spcBef>
            </a:pPr>
            <a:r>
              <a:rPr lang="zh-CN" altLang="en-US" sz="2800" b="0" dirty="0">
                <a:solidFill>
                  <a:schemeClr val="tx1"/>
                </a:solidFill>
                <a:latin typeface="黑体" panose="02010600030101010101" pitchFamily="49" charset="-122"/>
                <a:ea typeface="黑体" panose="02010600030101010101" pitchFamily="49" charset="-122"/>
              </a:rPr>
              <a:t>可以滚动</a:t>
            </a:r>
            <a:endParaRPr lang="zh-CN" altLang="en-US" sz="2800" b="0" dirty="0">
              <a:solidFill>
                <a:schemeClr val="tx1"/>
              </a:solidFill>
              <a:latin typeface="黑体" panose="02010600030101010101" pitchFamily="49" charset="-122"/>
              <a:ea typeface="黑体" panose="02010600030101010101" pitchFamily="49" charset="-122"/>
            </a:endParaRPr>
          </a:p>
          <a:p>
            <a:pPr>
              <a:lnSpc>
                <a:spcPct val="130000"/>
              </a:lnSpc>
              <a:spcBef>
                <a:spcPct val="15000"/>
              </a:spcBef>
            </a:pPr>
            <a:r>
              <a:rPr lang="zh-CN" altLang="en-US" sz="2800" b="0" dirty="0">
                <a:solidFill>
                  <a:schemeClr val="tx1"/>
                </a:solidFill>
                <a:latin typeface="黑体" panose="02010600030101010101" pitchFamily="49" charset="-122"/>
                <a:ea typeface="黑体" panose="02010600030101010101" pitchFamily="49" charset="-122"/>
              </a:rPr>
              <a:t>自动调整姿态位置</a:t>
            </a:r>
            <a:endParaRPr lang="zh-CN" altLang="en-US" sz="2800" b="0" dirty="0">
              <a:solidFill>
                <a:schemeClr val="tx1"/>
              </a:solidFill>
              <a:latin typeface="黑体" panose="02010600030101010101" pitchFamily="49" charset="-122"/>
              <a:ea typeface="黑体" panose="02010600030101010101" pitchFamily="49" charset="-122"/>
            </a:endParaRPr>
          </a:p>
          <a:p>
            <a:pPr>
              <a:lnSpc>
                <a:spcPct val="130000"/>
              </a:lnSpc>
              <a:spcBef>
                <a:spcPct val="15000"/>
              </a:spcBef>
            </a:pPr>
            <a:r>
              <a:rPr lang="zh-CN" altLang="en-US" sz="2800" b="0" dirty="0">
                <a:solidFill>
                  <a:schemeClr val="tx1"/>
                </a:solidFill>
                <a:latin typeface="黑体" panose="02010600030101010101" pitchFamily="49" charset="-122"/>
                <a:ea typeface="黑体" panose="02010600030101010101" pitchFamily="49" charset="-122"/>
              </a:rPr>
              <a:t>万向节固定架设计</a:t>
            </a:r>
            <a:endParaRPr lang="zh-CN" altLang="en-US" sz="2800" b="0" dirty="0">
              <a:solidFill>
                <a:schemeClr val="tx1"/>
              </a:solidFill>
              <a:latin typeface="黑体" panose="02010600030101010101" pitchFamily="49" charset="-122"/>
              <a:ea typeface="黑体" panose="0201060003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1596418"/>
                                        </p:tgtEl>
                                        <p:attrNameLst>
                                          <p:attrName>style.visibility</p:attrName>
                                        </p:attrNameLst>
                                      </p:cBhvr>
                                      <p:to>
                                        <p:strVal val="visible"/>
                                      </p:to>
                                    </p:set>
                                    <p:anim calcmode="lin" valueType="num">
                                      <p:cBhvr>
                                        <p:cTn id="7" dur="500" decel="50000" fill="hold">
                                          <p:stCondLst>
                                            <p:cond delay="0"/>
                                          </p:stCondLst>
                                        </p:cTn>
                                        <p:tgtEl>
                                          <p:spTgt spid="159641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59641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596418"/>
                                        </p:tgtEl>
                                        <p:attrNameLst>
                                          <p:attrName>ppt_w</p:attrName>
                                        </p:attrNameLst>
                                      </p:cBhvr>
                                      <p:tavLst>
                                        <p:tav tm="0">
                                          <p:val>
                                            <p:strVal val="#ppt_w*.05"/>
                                          </p:val>
                                        </p:tav>
                                        <p:tav tm="100000">
                                          <p:val>
                                            <p:strVal val="#ppt_w"/>
                                          </p:val>
                                        </p:tav>
                                      </p:tavLst>
                                    </p:anim>
                                    <p:anim calcmode="lin" valueType="num">
                                      <p:cBhvr>
                                        <p:cTn id="10" dur="1000" fill="hold"/>
                                        <p:tgtEl>
                                          <p:spTgt spid="159641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59641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59641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59641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596418"/>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1596419"/>
                                        </p:tgtEl>
                                        <p:attrNameLst>
                                          <p:attrName>style.visibility</p:attrName>
                                        </p:attrNameLst>
                                      </p:cBhvr>
                                      <p:to>
                                        <p:strVal val="visible"/>
                                      </p:to>
                                    </p:set>
                                    <p:anim calcmode="lin" valueType="num">
                                      <p:cBhvr>
                                        <p:cTn id="17" dur="500" decel="50000" fill="hold">
                                          <p:stCondLst>
                                            <p:cond delay="0"/>
                                          </p:stCondLst>
                                        </p:cTn>
                                        <p:tgtEl>
                                          <p:spTgt spid="1596419"/>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596419"/>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596419"/>
                                        </p:tgtEl>
                                        <p:attrNameLst>
                                          <p:attrName>ppt_w</p:attrName>
                                        </p:attrNameLst>
                                      </p:cBhvr>
                                      <p:tavLst>
                                        <p:tav tm="0">
                                          <p:val>
                                            <p:strVal val="#ppt_w*.05"/>
                                          </p:val>
                                        </p:tav>
                                        <p:tav tm="100000">
                                          <p:val>
                                            <p:strVal val="#ppt_w"/>
                                          </p:val>
                                        </p:tav>
                                      </p:tavLst>
                                    </p:anim>
                                    <p:anim calcmode="lin" valueType="num">
                                      <p:cBhvr>
                                        <p:cTn id="20" dur="1000" fill="hold"/>
                                        <p:tgtEl>
                                          <p:spTgt spid="1596419"/>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596419"/>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596419"/>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596419"/>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596419"/>
                                        </p:tgtEl>
                                      </p:cBhvr>
                                    </p:animEffect>
                                  </p:childTnLst>
                                </p:cTn>
                              </p:par>
                            </p:childTnLst>
                          </p:cTn>
                        </p:par>
                        <p:par>
                          <p:cTn id="25" fill="hold">
                            <p:stCondLst>
                              <p:cond delay="1000"/>
                            </p:stCondLst>
                            <p:childTnLst>
                              <p:par>
                                <p:cTn id="26" presetID="17" presetClass="entr" presetSubtype="10" fill="hold" grpId="0" nodeType="afterEffect">
                                  <p:stCondLst>
                                    <p:cond delay="0"/>
                                  </p:stCondLst>
                                  <p:childTnLst>
                                    <p:set>
                                      <p:cBhvr>
                                        <p:cTn id="27" dur="1" fill="hold">
                                          <p:stCondLst>
                                            <p:cond delay="0"/>
                                          </p:stCondLst>
                                        </p:cTn>
                                        <p:tgtEl>
                                          <p:spTgt spid="1596422"/>
                                        </p:tgtEl>
                                        <p:attrNameLst>
                                          <p:attrName>style.visibility</p:attrName>
                                        </p:attrNameLst>
                                      </p:cBhvr>
                                      <p:to>
                                        <p:strVal val="visible"/>
                                      </p:to>
                                    </p:set>
                                    <p:anim calcmode="lin" valueType="num">
                                      <p:cBhvr>
                                        <p:cTn id="28" dur="500" fill="hold"/>
                                        <p:tgtEl>
                                          <p:spTgt spid="1596422"/>
                                        </p:tgtEl>
                                        <p:attrNameLst>
                                          <p:attrName>ppt_w</p:attrName>
                                        </p:attrNameLst>
                                      </p:cBhvr>
                                      <p:tavLst>
                                        <p:tav tm="0">
                                          <p:val>
                                            <p:fltVal val="0"/>
                                          </p:val>
                                        </p:tav>
                                        <p:tav tm="100000">
                                          <p:val>
                                            <p:strVal val="#ppt_w"/>
                                          </p:val>
                                        </p:tav>
                                      </p:tavLst>
                                    </p:anim>
                                    <p:anim calcmode="lin" valueType="num">
                                      <p:cBhvr>
                                        <p:cTn id="29" dur="500" fill="hold"/>
                                        <p:tgtEl>
                                          <p:spTgt spid="1596422"/>
                                        </p:tgtEl>
                                        <p:attrNameLst>
                                          <p:attrName>ppt_h</p:attrName>
                                        </p:attrNameLst>
                                      </p:cBhvr>
                                      <p:tavLst>
                                        <p:tav tm="0">
                                          <p:val>
                                            <p:strVal val="#ppt_h"/>
                                          </p:val>
                                        </p:tav>
                                        <p:tav tm="100000">
                                          <p:val>
                                            <p:strVal val="#ppt_h"/>
                                          </p:val>
                                        </p:tav>
                                      </p:tavLst>
                                    </p:anim>
                                  </p:childTnLst>
                                </p:cTn>
                              </p:par>
                            </p:childTnLst>
                          </p:cTn>
                        </p:par>
                        <p:par>
                          <p:cTn id="30" fill="hold">
                            <p:stCondLst>
                              <p:cond delay="1500"/>
                            </p:stCondLst>
                            <p:childTnLst>
                              <p:par>
                                <p:cTn id="31" presetID="12" presetClass="entr" presetSubtype="1" fill="hold" grpId="0" nodeType="afterEffect">
                                  <p:stCondLst>
                                    <p:cond delay="0"/>
                                  </p:stCondLst>
                                  <p:childTnLst>
                                    <p:set>
                                      <p:cBhvr>
                                        <p:cTn id="32" dur="1" fill="hold">
                                          <p:stCondLst>
                                            <p:cond delay="0"/>
                                          </p:stCondLst>
                                        </p:cTn>
                                        <p:tgtEl>
                                          <p:spTgt spid="1596421"/>
                                        </p:tgtEl>
                                        <p:attrNameLst>
                                          <p:attrName>style.visibility</p:attrName>
                                        </p:attrNameLst>
                                      </p:cBhvr>
                                      <p:to>
                                        <p:strVal val="visible"/>
                                      </p:to>
                                    </p:set>
                                    <p:animEffect transition="in" filter="slide(fromTop)">
                                      <p:cBhvr>
                                        <p:cTn id="33" dur="500"/>
                                        <p:tgtEl>
                                          <p:spTgt spid="1596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422" grpId="0" bldLvl="0" animBg="1"/>
      <p:bldP spid="1596419" grpId="0" bldLvl="0" animBg="1"/>
      <p:bldP spid="15964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70" name="AutoShape 6"/>
          <p:cNvSpPr/>
          <p:nvPr/>
        </p:nvSpPr>
        <p:spPr>
          <a:xfrm>
            <a:off x="2063750" y="1557338"/>
            <a:ext cx="4392613" cy="4824412"/>
          </a:xfrm>
          <a:prstGeom prst="verticalScroll">
            <a:avLst>
              <a:gd name="adj" fmla="val 12500"/>
            </a:avLst>
          </a:prstGeom>
          <a:gradFill rotWithShape="1">
            <a:gsLst>
              <a:gs pos="0">
                <a:srgbClr val="FF6600"/>
              </a:gs>
              <a:gs pos="50000">
                <a:srgbClr val="FFFFFF"/>
              </a:gs>
              <a:gs pos="100000">
                <a:srgbClr val="FF6600"/>
              </a:gs>
            </a:gsLst>
            <a:lin ang="5400000" scaled="1"/>
            <a:tileRect/>
          </a:gradFill>
          <a:ln w="9525" cap="flat" cmpd="sng">
            <a:solidFill>
              <a:srgbClr val="000000"/>
            </a:solidFill>
            <a:prstDash val="solid"/>
            <a:headEnd type="none" w="med" len="med"/>
            <a:tailEnd type="none" w="med" len="med"/>
          </a:ln>
        </p:spPr>
        <p:txBody>
          <a:bodyPr wrap="none" anchor="ctr"/>
          <a:lstStyle/>
          <a:p>
            <a:endParaRPr lang="zh-CN" altLang="en-US" dirty="0">
              <a:latin typeface="宋体" panose="02010600030101010101" pitchFamily="2" charset="-122"/>
            </a:endParaRPr>
          </a:p>
        </p:txBody>
      </p:sp>
      <p:sp>
        <p:nvSpPr>
          <p:cNvPr id="57347" name="Rectangle 2"/>
          <p:cNvSpPr>
            <a:spLocks noGrp="1"/>
          </p:cNvSpPr>
          <p:nvPr>
            <p:ph type="title"/>
          </p:nvPr>
        </p:nvSpPr>
        <p:spPr>
          <a:noFill/>
          <a:ln>
            <a:noFill/>
          </a:ln>
        </p:spPr>
        <p:txBody>
          <a:bodyPr/>
          <a:lstStyle/>
          <a:p>
            <a:pPr algn="ctr" eaLnBrk="1" hangingPunct="1"/>
            <a:r>
              <a:rPr lang="zh-CN" altLang="en-US" sz="3800" b="0" dirty="0">
                <a:solidFill>
                  <a:srgbClr val="663300"/>
                </a:solidFill>
                <a:latin typeface="黑体" panose="02010600030101010101" pitchFamily="49" charset="-122"/>
                <a:ea typeface="黑体" panose="02010600030101010101" pitchFamily="49" charset="-122"/>
              </a:rPr>
              <a:t>节点封装示例（二）</a:t>
            </a:r>
            <a:endParaRPr lang="zh-CN" altLang="en-US" sz="3800" b="0" dirty="0">
              <a:solidFill>
                <a:srgbClr val="663300"/>
              </a:solidFill>
              <a:latin typeface="黑体" panose="02010600030101010101" pitchFamily="49" charset="-122"/>
              <a:ea typeface="黑体" panose="02010600030101010101" pitchFamily="49" charset="-122"/>
            </a:endParaRPr>
          </a:p>
        </p:txBody>
      </p:sp>
      <p:graphicFrame>
        <p:nvGraphicFramePr>
          <p:cNvPr id="1598467" name="Object 3"/>
          <p:cNvGraphicFramePr>
            <a:graphicFrameLocks noGrp="1" noChangeAspect="1"/>
          </p:cNvGraphicFramePr>
          <p:nvPr>
            <p:ph sz="half" idx="4294967295"/>
          </p:nvPr>
        </p:nvGraphicFramePr>
        <p:xfrm>
          <a:off x="7231380" y="1069975"/>
          <a:ext cx="3051175" cy="5445125"/>
        </p:xfrm>
        <a:graphic>
          <a:graphicData uri="http://schemas.openxmlformats.org/presentationml/2006/ole">
            <mc:AlternateContent xmlns:mc="http://schemas.openxmlformats.org/markup-compatibility/2006">
              <mc:Choice xmlns:v="urn:schemas-microsoft-com:vml" Requires="v">
                <p:oleObj spid="_x0000_s5144" name="" r:id="rId1" imgW="7213600" imgH="15003145" progId="">
                  <p:embed/>
                </p:oleObj>
              </mc:Choice>
              <mc:Fallback>
                <p:oleObj name="" r:id="rId1" imgW="7213600" imgH="15003145" progId="">
                  <p:embed/>
                  <p:pic>
                    <p:nvPicPr>
                      <p:cNvPr id="0" name="Picture 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1380" y="1069975"/>
                        <a:ext cx="3051175"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98468" name="Rectangle 4"/>
          <p:cNvSpPr>
            <a:spLocks noChangeArrowheads="1"/>
          </p:cNvSpPr>
          <p:nvPr/>
        </p:nvSpPr>
        <p:spPr bwMode="auto">
          <a:xfrm>
            <a:off x="6757035" y="1652270"/>
            <a:ext cx="177990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pPr marL="0" marR="0" lvl="0" indent="0" algn="ctr" defTabSz="914400" rtl="0" eaLnBrk="1" fontAlgn="base" latinLnBrk="0" hangingPunct="1">
              <a:lnSpc>
                <a:spcPct val="70000"/>
              </a:lnSpc>
              <a:spcBef>
                <a:spcPct val="0"/>
              </a:spcBef>
              <a:spcAft>
                <a:spcPct val="0"/>
              </a:spcAft>
              <a:buClrTx/>
              <a:buSzTx/>
              <a:buFontTx/>
              <a:buNone/>
              <a:defRPr/>
            </a:pPr>
            <a:r>
              <a:rPr kumimoji="1" lang="zh-CN" altLang="en-US" sz="4000" b="0" i="0" u="none"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行楷" panose="02010800040101010101" pitchFamily="2" charset="-122"/>
                <a:cs typeface="+mn-cs"/>
              </a:rPr>
              <a:t>锥形罩</a:t>
            </a:r>
            <a:endParaRPr kumimoji="1" lang="zh-CN" altLang="en-US" sz="4000" b="0" i="0" u="none"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行楷" panose="02010800040101010101" pitchFamily="2" charset="-122"/>
              <a:cs typeface="+mn-cs"/>
            </a:endParaRPr>
          </a:p>
        </p:txBody>
      </p:sp>
      <p:sp>
        <p:nvSpPr>
          <p:cNvPr id="1598469" name="Rectangle 5"/>
          <p:cNvSpPr/>
          <p:nvPr/>
        </p:nvSpPr>
        <p:spPr>
          <a:xfrm>
            <a:off x="2782888" y="2781300"/>
            <a:ext cx="3384550" cy="3128010"/>
          </a:xfrm>
          <a:prstGeom prst="rect">
            <a:avLst/>
          </a:prstGeom>
          <a:noFill/>
          <a:ln w="9525">
            <a:noFill/>
          </a:ln>
        </p:spPr>
        <p:txBody>
          <a:bodyPr>
            <a:spAutoFit/>
          </a:bodyPr>
          <a:lstStyle/>
          <a:p>
            <a:pPr algn="just">
              <a:lnSpc>
                <a:spcPct val="125000"/>
              </a:lnSpc>
              <a:spcBef>
                <a:spcPct val="20000"/>
              </a:spcBef>
            </a:pPr>
            <a:r>
              <a:rPr lang="zh-CN" altLang="en-US" sz="2800" dirty="0">
                <a:solidFill>
                  <a:schemeClr val="tx1"/>
                </a:solidFill>
                <a:latin typeface="微软雅黑" panose="020B0503020204020204" pitchFamily="34" charset="-122"/>
                <a:ea typeface="微软雅黑" panose="020B0503020204020204" pitchFamily="34" charset="-122"/>
              </a:rPr>
              <a:t>特点：</a:t>
            </a:r>
            <a:endParaRPr lang="zh-CN" altLang="en-US" sz="2800" dirty="0">
              <a:solidFill>
                <a:schemeClr val="tx1"/>
              </a:solidFill>
              <a:latin typeface="微软雅黑" panose="020B0503020204020204" pitchFamily="34" charset="-122"/>
              <a:ea typeface="微软雅黑" panose="020B0503020204020204" pitchFamily="34" charset="-122"/>
            </a:endParaRPr>
          </a:p>
          <a:p>
            <a:pPr algn="just">
              <a:lnSpc>
                <a:spcPct val="125000"/>
              </a:lnSpc>
              <a:spcBef>
                <a:spcPct val="20000"/>
              </a:spcBef>
            </a:pPr>
            <a:r>
              <a:rPr lang="zh-CN" altLang="en-US" sz="2800" dirty="0">
                <a:solidFill>
                  <a:schemeClr val="tx1"/>
                </a:solidFill>
                <a:latin typeface="微软雅黑" panose="020B0503020204020204" pitchFamily="34" charset="-122"/>
                <a:ea typeface="微软雅黑" panose="020B0503020204020204" pitchFamily="34" charset="-122"/>
              </a:rPr>
              <a:t>底基重量大</a:t>
            </a:r>
            <a:endParaRPr lang="zh-CN" altLang="en-US" sz="2800" dirty="0">
              <a:solidFill>
                <a:schemeClr val="tx1"/>
              </a:solidFill>
              <a:latin typeface="微软雅黑" panose="020B0503020204020204" pitchFamily="34" charset="-122"/>
              <a:ea typeface="微软雅黑" panose="020B0503020204020204" pitchFamily="34" charset="-122"/>
            </a:endParaRPr>
          </a:p>
          <a:p>
            <a:pPr algn="just">
              <a:lnSpc>
                <a:spcPct val="125000"/>
              </a:lnSpc>
              <a:spcBef>
                <a:spcPct val="20000"/>
              </a:spcBef>
            </a:pPr>
            <a:r>
              <a:rPr lang="zh-CN" altLang="en-US" sz="2800" dirty="0">
                <a:solidFill>
                  <a:schemeClr val="tx1"/>
                </a:solidFill>
                <a:latin typeface="微软雅黑" panose="020B0503020204020204" pitchFamily="34" charset="-122"/>
                <a:ea typeface="微软雅黑" panose="020B0503020204020204" pitchFamily="34" charset="-122"/>
              </a:rPr>
              <a:t>自正位</a:t>
            </a:r>
            <a:endParaRPr lang="zh-CN" altLang="en-US" sz="2800" dirty="0">
              <a:solidFill>
                <a:schemeClr val="tx1"/>
              </a:solidFill>
              <a:latin typeface="微软雅黑" panose="020B0503020204020204" pitchFamily="34" charset="-122"/>
              <a:ea typeface="微软雅黑" panose="020B0503020204020204" pitchFamily="34" charset="-122"/>
            </a:endParaRPr>
          </a:p>
          <a:p>
            <a:pPr algn="just">
              <a:lnSpc>
                <a:spcPct val="125000"/>
              </a:lnSpc>
              <a:spcBef>
                <a:spcPct val="20000"/>
              </a:spcBef>
            </a:pPr>
            <a:r>
              <a:rPr lang="zh-CN" altLang="en-US" sz="2800" dirty="0">
                <a:solidFill>
                  <a:schemeClr val="tx1"/>
                </a:solidFill>
                <a:latin typeface="微软雅黑" panose="020B0503020204020204" pitchFamily="34" charset="-122"/>
                <a:ea typeface="微软雅黑" panose="020B0503020204020204" pitchFamily="34" charset="-122"/>
              </a:rPr>
              <a:t>悬垂钟摆式电路板</a:t>
            </a:r>
            <a:endParaRPr lang="zh-CN" altLang="en-US" sz="2800" dirty="0">
              <a:solidFill>
                <a:schemeClr val="tx1"/>
              </a:solidFill>
              <a:latin typeface="微软雅黑" panose="020B0503020204020204" pitchFamily="34" charset="-122"/>
              <a:ea typeface="微软雅黑" panose="020B0503020204020204" pitchFamily="34" charset="-122"/>
            </a:endParaRPr>
          </a:p>
          <a:p>
            <a:pPr algn="just">
              <a:lnSpc>
                <a:spcPct val="125000"/>
              </a:lnSpc>
              <a:spcBef>
                <a:spcPct val="20000"/>
              </a:spcBef>
            </a:pPr>
            <a:r>
              <a:rPr lang="zh-CN" altLang="en-US" sz="2800" dirty="0">
                <a:solidFill>
                  <a:schemeClr val="tx1"/>
                </a:solidFill>
                <a:latin typeface="微软雅黑" panose="020B0503020204020204" pitchFamily="34" charset="-122"/>
                <a:ea typeface="微软雅黑" panose="020B0503020204020204" pitchFamily="34" charset="-122"/>
              </a:rPr>
              <a:t>飞机抛撒</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98467"/>
                                        </p:tgtEl>
                                        <p:attrNameLst>
                                          <p:attrName>style.visibility</p:attrName>
                                        </p:attrNameLst>
                                      </p:cBhvr>
                                      <p:to>
                                        <p:strVal val="visible"/>
                                      </p:to>
                                    </p:set>
                                    <p:animEffect transition="in" filter="strips(downLeft)">
                                      <p:cBhvr>
                                        <p:cTn id="7" dur="500"/>
                                        <p:tgtEl>
                                          <p:spTgt spid="159846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598468"/>
                                        </p:tgtEl>
                                        <p:attrNameLst>
                                          <p:attrName>style.visibility</p:attrName>
                                        </p:attrNameLst>
                                      </p:cBhvr>
                                      <p:to>
                                        <p:strVal val="visible"/>
                                      </p:to>
                                    </p:set>
                                    <p:animEffect transition="in" filter="strips(downLeft)">
                                      <p:cBhvr>
                                        <p:cTn id="10" dur="500"/>
                                        <p:tgtEl>
                                          <p:spTgt spid="1598468"/>
                                        </p:tgtEl>
                                      </p:cBhvr>
                                    </p:animEffect>
                                  </p:childTnLst>
                                </p:cTn>
                              </p:par>
                            </p:childTnLst>
                          </p:cTn>
                        </p:par>
                        <p:par>
                          <p:cTn id="11" fill="hold">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1598470"/>
                                        </p:tgtEl>
                                        <p:attrNameLst>
                                          <p:attrName>style.visibility</p:attrName>
                                        </p:attrNameLst>
                                      </p:cBhvr>
                                      <p:to>
                                        <p:strVal val="visible"/>
                                      </p:to>
                                    </p:set>
                                    <p:anim calcmode="lin" valueType="num">
                                      <p:cBhvr>
                                        <p:cTn id="14" dur="500" fill="hold"/>
                                        <p:tgtEl>
                                          <p:spTgt spid="1598470"/>
                                        </p:tgtEl>
                                        <p:attrNameLst>
                                          <p:attrName>ppt_w</p:attrName>
                                        </p:attrNameLst>
                                      </p:cBhvr>
                                      <p:tavLst>
                                        <p:tav tm="0">
                                          <p:val>
                                            <p:fltVal val="0"/>
                                          </p:val>
                                        </p:tav>
                                        <p:tav tm="100000">
                                          <p:val>
                                            <p:strVal val="#ppt_w"/>
                                          </p:val>
                                        </p:tav>
                                      </p:tavLst>
                                    </p:anim>
                                    <p:anim calcmode="lin" valueType="num">
                                      <p:cBhvr>
                                        <p:cTn id="15" dur="500" fill="hold"/>
                                        <p:tgtEl>
                                          <p:spTgt spid="1598470"/>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2" presetClass="entr" presetSubtype="1" fill="hold" grpId="0" nodeType="afterEffect">
                                  <p:stCondLst>
                                    <p:cond delay="0"/>
                                  </p:stCondLst>
                                  <p:childTnLst>
                                    <p:set>
                                      <p:cBhvr>
                                        <p:cTn id="18" dur="1" fill="hold">
                                          <p:stCondLst>
                                            <p:cond delay="0"/>
                                          </p:stCondLst>
                                        </p:cTn>
                                        <p:tgtEl>
                                          <p:spTgt spid="1598469"/>
                                        </p:tgtEl>
                                        <p:attrNameLst>
                                          <p:attrName>style.visibility</p:attrName>
                                        </p:attrNameLst>
                                      </p:cBhvr>
                                      <p:to>
                                        <p:strVal val="visible"/>
                                      </p:to>
                                    </p:set>
                                    <p:animEffect transition="in" filter="slide(fromTop)">
                                      <p:cBhvr>
                                        <p:cTn id="19" dur="500"/>
                                        <p:tgtEl>
                                          <p:spTgt spid="1598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8470" grpId="0" bldLvl="0" animBg="1"/>
      <p:bldP spid="1598468" grpId="0" bldLvl="0" animBg="1"/>
      <p:bldP spid="159846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智能尘埃Smart Dust</a:t>
            </a:r>
            <a:endParaRPr lang="zh-CN" altLang="en-US"/>
          </a:p>
        </p:txBody>
      </p:sp>
      <p:sp>
        <p:nvSpPr>
          <p:cNvPr id="59394" name="Rectangle 3"/>
          <p:cNvSpPr>
            <a:spLocks noGrp="1"/>
          </p:cNvSpPr>
          <p:nvPr>
            <p:ph idx="1"/>
          </p:nvPr>
        </p:nvSpPr>
        <p:spPr>
          <a:xfrm>
            <a:off x="911225" y="1071245"/>
            <a:ext cx="10887710" cy="5345430"/>
          </a:xfrm>
          <a:noFill/>
          <a:ln>
            <a:noFill/>
          </a:ln>
        </p:spPr>
        <p:txBody>
          <a:bodyPr/>
          <a:lstStyle/>
          <a:p>
            <a:pPr algn="l" eaLnBrk="1" hangingPunct="1">
              <a:buNone/>
            </a:pPr>
            <a:r>
              <a:rPr lang="en-US" altLang="zh-CN" dirty="0"/>
              <a:t>  •</a:t>
            </a:r>
            <a:r>
              <a:rPr lang="zh-CN" altLang="en-US" dirty="0"/>
              <a:t>光信号传输</a:t>
            </a:r>
            <a:endParaRPr lang="zh-CN" altLang="en-US" dirty="0"/>
          </a:p>
          <a:p>
            <a:pPr eaLnBrk="1" hangingPunct="1">
              <a:buNone/>
            </a:pPr>
            <a:r>
              <a:rPr lang="zh-CN" altLang="en-US" dirty="0"/>
              <a:t>  </a:t>
            </a:r>
            <a:r>
              <a:rPr lang="en-US" altLang="zh-CN" dirty="0"/>
              <a:t>•</a:t>
            </a:r>
            <a:r>
              <a:rPr lang="zh-CN" altLang="en-US" b="1" dirty="0">
                <a:solidFill>
                  <a:srgbClr val="FF0000"/>
                </a:solidFill>
              </a:rPr>
              <a:t>很微小，微米级的包含传感和通信的平台</a:t>
            </a:r>
            <a:endParaRPr lang="zh-CN" altLang="en-US" b="1" dirty="0">
              <a:solidFill>
                <a:srgbClr val="FF0000"/>
              </a:solidFill>
            </a:endParaRPr>
          </a:p>
          <a:p>
            <a:pPr eaLnBrk="1" hangingPunct="1">
              <a:buNone/>
            </a:pPr>
            <a:r>
              <a:rPr lang="zh-CN" altLang="en-US" dirty="0"/>
              <a:t>  </a:t>
            </a:r>
            <a:r>
              <a:rPr lang="en-US" altLang="zh-CN" dirty="0"/>
              <a:t>•</a:t>
            </a:r>
            <a:r>
              <a:rPr lang="zh-CN" altLang="en-US" dirty="0"/>
              <a:t>具有计算能力，双向无线通信能力，自带电源</a:t>
            </a:r>
            <a:endParaRPr lang="zh-CN" altLang="en-US" dirty="0"/>
          </a:p>
          <a:p>
            <a:pPr eaLnBrk="1" hangingPunct="1">
              <a:buNone/>
            </a:pPr>
            <a:r>
              <a:rPr lang="zh-CN" altLang="en-US" dirty="0"/>
              <a:t>  </a:t>
            </a:r>
            <a:r>
              <a:rPr lang="en-US" altLang="zh-CN" dirty="0"/>
              <a:t>•</a:t>
            </a:r>
            <a:r>
              <a:rPr lang="zh-CN" altLang="en-US" dirty="0"/>
              <a:t>成本比较低，适合大规模生产和部署</a:t>
            </a:r>
            <a:endParaRPr lang="zh-CN" altLang="en-US" dirty="0"/>
          </a:p>
          <a:p>
            <a:pPr eaLnBrk="1" hangingPunct="1">
              <a:buNone/>
            </a:pPr>
            <a:r>
              <a:rPr lang="zh-CN" altLang="en-US" dirty="0"/>
              <a:t>  </a:t>
            </a:r>
            <a:r>
              <a:rPr lang="en-US" altLang="zh-CN" dirty="0"/>
              <a:t>•</a:t>
            </a:r>
            <a:r>
              <a:rPr lang="zh-CN" altLang="en-US" dirty="0"/>
              <a:t>有特定的用途与功能：</a:t>
            </a:r>
            <a:endParaRPr lang="zh-CN" altLang="en-US" dirty="0"/>
          </a:p>
          <a:p>
            <a:pPr lvl="1" eaLnBrk="1" hangingPunct="1">
              <a:buFont typeface="Wingdings" panose="05000000000000000000" charset="0"/>
              <a:buChar char=""/>
            </a:pPr>
            <a:r>
              <a:rPr lang="zh-CN" altLang="en-US" dirty="0"/>
              <a:t>空间探测</a:t>
            </a:r>
            <a:endParaRPr lang="zh-CN" altLang="en-US" dirty="0"/>
          </a:p>
          <a:p>
            <a:pPr lvl="1" eaLnBrk="1" hangingPunct="1">
              <a:buFont typeface="Wingdings" panose="05000000000000000000" charset="0"/>
              <a:buChar char=""/>
            </a:pPr>
            <a:r>
              <a:rPr lang="zh-CN" altLang="en-US" dirty="0"/>
              <a:t>远距离交通流量探测</a:t>
            </a:r>
            <a:endParaRPr lang="zh-CN" altLang="en-US" dirty="0"/>
          </a:p>
          <a:p>
            <a:pPr lvl="1" eaLnBrk="1" hangingPunct="1">
              <a:buFont typeface="Wingdings" panose="05000000000000000000" charset="0"/>
              <a:buChar char=""/>
            </a:pPr>
            <a:r>
              <a:rPr lang="zh-CN" altLang="en-US" dirty="0"/>
              <a:t>建筑物情况监控</a:t>
            </a:r>
            <a:endParaRPr lang="zh-CN" altLang="en-US" dirty="0"/>
          </a:p>
          <a:p>
            <a:pPr lvl="1" eaLnBrk="1" hangingPunct="1">
              <a:buFont typeface="Wingdings" panose="05000000000000000000" charset="0"/>
              <a:buChar char=""/>
            </a:pPr>
            <a:r>
              <a:rPr lang="zh-CN" altLang="en-US" dirty="0"/>
              <a:t>战场，自然资源监视</a:t>
            </a:r>
            <a:endParaRPr lang="zh-CN" altLang="en-US" dirty="0"/>
          </a:p>
          <a:p>
            <a:pPr eaLnBrk="1" hangingPunct="1">
              <a:buNone/>
            </a:pPr>
            <a:endParaRPr lang="en-US" altLang="zh-CN" dirty="0"/>
          </a:p>
        </p:txBody>
      </p:sp>
      <p:pic>
        <p:nvPicPr>
          <p:cNvPr id="59395" name="Picture 4"/>
          <p:cNvPicPr>
            <a:picLocks noChangeAspect="1"/>
          </p:cNvPicPr>
          <p:nvPr/>
        </p:nvPicPr>
        <p:blipFill>
          <a:blip r:embed="rId1" cstate="print"/>
          <a:stretch>
            <a:fillRect/>
          </a:stretch>
        </p:blipFill>
        <p:spPr>
          <a:xfrm rot="5400000">
            <a:off x="6822981" y="3559716"/>
            <a:ext cx="2734914" cy="2761519"/>
          </a:xfrm>
          <a:prstGeom prst="rect">
            <a:avLst/>
          </a:prstGeom>
          <a:noFill/>
          <a:ln w="9525">
            <a:noFill/>
          </a:ln>
        </p:spPr>
      </p:pic>
      <p:pic>
        <p:nvPicPr>
          <p:cNvPr id="4" name="Picture 4" descr="智能微尘"/>
          <p:cNvPicPr>
            <a:picLocks noChangeAspect="1"/>
          </p:cNvPicPr>
          <p:nvPr/>
        </p:nvPicPr>
        <p:blipFill>
          <a:blip r:embed="rId2" cstate="print"/>
          <a:stretch>
            <a:fillRect/>
          </a:stretch>
        </p:blipFill>
        <p:spPr>
          <a:xfrm>
            <a:off x="9571990" y="3565525"/>
            <a:ext cx="2152650" cy="2743200"/>
          </a:xfrm>
          <a:prstGeom prst="rect">
            <a:avLst/>
          </a:prstGeom>
          <a:noFill/>
          <a:ln w="9525">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fade">
                                      <p:cBhvr>
                                        <p:cTn id="7" dur="2000"/>
                                        <p:tgtEl>
                                          <p:spTgt spid="5939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智能尘埃Smart Dust</a:t>
            </a:r>
            <a:endParaRPr lang="zh-CN" altLang="en-US"/>
          </a:p>
        </p:txBody>
      </p:sp>
      <p:pic>
        <p:nvPicPr>
          <p:cNvPr id="60419" name="Picture 4"/>
          <p:cNvPicPr>
            <a:picLocks noChangeAspect="1"/>
          </p:cNvPicPr>
          <p:nvPr/>
        </p:nvPicPr>
        <p:blipFill>
          <a:blip r:embed="rId1" cstate="print"/>
          <a:stretch>
            <a:fillRect/>
          </a:stretch>
        </p:blipFill>
        <p:spPr>
          <a:xfrm>
            <a:off x="3575050" y="1412875"/>
            <a:ext cx="5622925" cy="480060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364" y="44624"/>
            <a:ext cx="10688152" cy="839788"/>
          </a:xfrm>
        </p:spPr>
        <p:txBody>
          <a:bodyPr/>
          <a:lstStyle/>
          <a:p>
            <a:pPr algn="l"/>
            <a:r>
              <a:rPr lang="zh-CN" altLang="en-US"/>
              <a:t>2</a:t>
            </a:r>
            <a:r>
              <a:t>、</a:t>
            </a:r>
            <a:r>
              <a:rPr lang="zh-CN" altLang="en-US"/>
              <a:t>工业领域</a:t>
            </a:r>
            <a:endParaRPr lang="zh-CN" altLang="en-US"/>
          </a:p>
        </p:txBody>
      </p:sp>
      <p:pic>
        <p:nvPicPr>
          <p:cNvPr id="1636354" name="Picture 2" descr="HabitatSensingNode6"/>
          <p:cNvPicPr>
            <a:picLocks noChangeAspect="1" noChangeArrowheads="1"/>
          </p:cNvPicPr>
          <p:nvPr/>
        </p:nvPicPr>
        <p:blipFill>
          <a:blip r:embed="rId1" cstate="print"/>
          <a:srcRect/>
          <a:stretch>
            <a:fillRect/>
          </a:stretch>
        </p:blipFill>
        <p:spPr bwMode="auto">
          <a:xfrm>
            <a:off x="7334251" y="3929063"/>
            <a:ext cx="3456516" cy="2089150"/>
          </a:xfrm>
          <a:prstGeom prst="rect">
            <a:avLst/>
          </a:prstGeom>
          <a:noFill/>
          <a:ln w="12700" cap="sq">
            <a:noFill/>
            <a:miter lim="800000"/>
            <a:headEnd type="none" w="sm" len="sm"/>
            <a:tailEnd type="none" w="sm" len="sm"/>
          </a:ln>
        </p:spPr>
      </p:pic>
      <p:graphicFrame>
        <p:nvGraphicFramePr>
          <p:cNvPr id="1636355" name="Object 3"/>
          <p:cNvGraphicFramePr>
            <a:graphicFrameLocks noGrp="1" noChangeAspect="1"/>
          </p:cNvGraphicFramePr>
          <p:nvPr>
            <p:ph idx="4294967295"/>
          </p:nvPr>
        </p:nvGraphicFramePr>
        <p:xfrm>
          <a:off x="0" y="3929380"/>
          <a:ext cx="3263900" cy="2111375"/>
        </p:xfrm>
        <a:graphic>
          <a:graphicData uri="http://schemas.openxmlformats.org/presentationml/2006/ole">
            <mc:AlternateContent xmlns:mc="http://schemas.openxmlformats.org/markup-compatibility/2006">
              <mc:Choice xmlns:v="urn:schemas-microsoft-com:vml" Requires="v">
                <p:oleObj spid="_x0000_s6168" name="位图图像" r:id="rId2" imgW="4486275" imgH="3867150" progId="">
                  <p:embed/>
                </p:oleObj>
              </mc:Choice>
              <mc:Fallback>
                <p:oleObj name="位图图像" r:id="rId2" imgW="4486275" imgH="3867150" progId="">
                  <p:embed/>
                  <p:pic>
                    <p:nvPicPr>
                      <p:cNvPr id="0" name="Picture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29380"/>
                        <a:ext cx="3263900" cy="211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36357" name="Picture 5"/>
          <p:cNvPicPr>
            <a:picLocks noChangeAspect="1" noChangeArrowheads="1"/>
          </p:cNvPicPr>
          <p:nvPr/>
        </p:nvPicPr>
        <p:blipFill>
          <a:blip r:embed="rId4" cstate="print"/>
          <a:srcRect/>
          <a:stretch>
            <a:fillRect/>
          </a:stretch>
        </p:blipFill>
        <p:spPr bwMode="auto">
          <a:xfrm>
            <a:off x="5334001" y="1285875"/>
            <a:ext cx="3263900" cy="2178050"/>
          </a:xfrm>
          <a:prstGeom prst="rect">
            <a:avLst/>
          </a:prstGeom>
          <a:noFill/>
          <a:ln w="9525" algn="ctr">
            <a:noFill/>
            <a:miter lim="800000"/>
            <a:headEnd/>
            <a:tailEnd/>
          </a:ln>
        </p:spPr>
      </p:pic>
      <p:sp>
        <p:nvSpPr>
          <p:cNvPr id="1636358" name="AutoShape 6"/>
          <p:cNvSpPr>
            <a:spLocks noChangeArrowheads="1"/>
          </p:cNvSpPr>
          <p:nvPr/>
        </p:nvSpPr>
        <p:spPr bwMode="auto">
          <a:xfrm>
            <a:off x="239184" y="2060576"/>
            <a:ext cx="2015067" cy="3743325"/>
          </a:xfrm>
          <a:prstGeom prst="verticalScroll">
            <a:avLst>
              <a:gd name="adj" fmla="val 12500"/>
            </a:avLst>
          </a:prstGeom>
          <a:gradFill rotWithShape="1">
            <a:gsLst>
              <a:gs pos="0">
                <a:srgbClr val="767647"/>
              </a:gs>
              <a:gs pos="50000">
                <a:srgbClr val="FFFF99"/>
              </a:gs>
              <a:gs pos="100000">
                <a:srgbClr val="767647"/>
              </a:gs>
            </a:gsLst>
            <a:lin ang="5400000" scaled="1"/>
          </a:gradFill>
          <a:ln w="9525">
            <a:solidFill>
              <a:srgbClr val="000000"/>
            </a:solidFill>
            <a:round/>
          </a:ln>
        </p:spPr>
        <p:txBody>
          <a:bodyPr wrap="none" anchor="ctr"/>
          <a:lstStyle/>
          <a:p>
            <a:endParaRPr lang="zh-CN" altLang="en-US" sz="2800" b="1">
              <a:latin typeface="微软雅黑" panose="020B0503020204020204" pitchFamily="34" charset="-122"/>
              <a:ea typeface="微软雅黑" panose="020B0503020204020204" pitchFamily="34" charset="-122"/>
              <a:cs typeface="汉仪超粗宋简"/>
            </a:endParaRPr>
          </a:p>
        </p:txBody>
      </p:sp>
      <p:sp>
        <p:nvSpPr>
          <p:cNvPr id="1636359" name="Text Box 7"/>
          <p:cNvSpPr txBox="1">
            <a:spLocks noChangeArrowheads="1"/>
          </p:cNvSpPr>
          <p:nvPr/>
        </p:nvSpPr>
        <p:spPr bwMode="auto">
          <a:xfrm>
            <a:off x="930826" y="2714625"/>
            <a:ext cx="787908" cy="2590800"/>
          </a:xfrm>
          <a:prstGeom prst="rect">
            <a:avLst/>
          </a:prstGeom>
          <a:noFill/>
          <a:ln w="9525" algn="ctr">
            <a:noFill/>
            <a:miter lim="800000"/>
          </a:ln>
        </p:spPr>
        <p:txBody>
          <a:bodyPr vert="eaVert">
            <a:spAutoFit/>
          </a:bodyPr>
          <a:lstStyle/>
          <a:p>
            <a:pPr>
              <a:lnSpc>
                <a:spcPct val="140000"/>
              </a:lnSpc>
            </a:pPr>
            <a:r>
              <a:rPr lang="zh-CN" altLang="en-US" sz="2800" b="1">
                <a:solidFill>
                  <a:srgbClr val="FF0000"/>
                </a:solidFill>
                <a:latin typeface="微软雅黑" panose="020B0503020204020204" pitchFamily="34" charset="-122"/>
                <a:ea typeface="微软雅黑" panose="020B0503020204020204" pitchFamily="34" charset="-122"/>
                <a:cs typeface="汉仪超粗宋简"/>
              </a:rPr>
              <a:t>桥 梁 监 测</a:t>
            </a:r>
            <a:endParaRPr lang="zh-CN" altLang="en-US" sz="2800" b="1">
              <a:solidFill>
                <a:srgbClr val="FF0000"/>
              </a:solidFill>
              <a:latin typeface="微软雅黑" panose="020B0503020204020204" pitchFamily="34" charset="-122"/>
              <a:ea typeface="微软雅黑" panose="020B0503020204020204" pitchFamily="34" charset="-122"/>
              <a:cs typeface="汉仪超粗宋简"/>
            </a:endParaRPr>
          </a:p>
        </p:txBody>
      </p:sp>
      <p:sp>
        <p:nvSpPr>
          <p:cNvPr id="1636361" name="Text Box 9"/>
          <p:cNvSpPr txBox="1">
            <a:spLocks noChangeArrowheads="1"/>
          </p:cNvSpPr>
          <p:nvPr/>
        </p:nvSpPr>
        <p:spPr bwMode="auto">
          <a:xfrm>
            <a:off x="930826" y="2714625"/>
            <a:ext cx="787908" cy="2590800"/>
          </a:xfrm>
          <a:prstGeom prst="rect">
            <a:avLst/>
          </a:prstGeom>
          <a:noFill/>
          <a:ln w="9525" algn="ctr">
            <a:noFill/>
            <a:miter lim="800000"/>
          </a:ln>
        </p:spPr>
        <p:txBody>
          <a:bodyPr vert="eaVert">
            <a:spAutoFit/>
          </a:bodyPr>
          <a:lstStyle/>
          <a:p>
            <a:pPr>
              <a:lnSpc>
                <a:spcPct val="140000"/>
              </a:lnSpc>
            </a:pPr>
            <a:r>
              <a:rPr lang="zh-CN" altLang="en-US" sz="2800" b="1">
                <a:solidFill>
                  <a:srgbClr val="FF0000"/>
                </a:solidFill>
                <a:latin typeface="微软雅黑" panose="020B0503020204020204" pitchFamily="34" charset="-122"/>
                <a:ea typeface="微软雅黑" panose="020B0503020204020204" pitchFamily="34" charset="-122"/>
                <a:cs typeface="汉仪超粗宋简"/>
              </a:rPr>
              <a:t>海 洋 监 测</a:t>
            </a:r>
            <a:endParaRPr lang="zh-CN" altLang="en-US" sz="2800" b="1">
              <a:solidFill>
                <a:srgbClr val="FF0000"/>
              </a:solidFill>
              <a:latin typeface="微软雅黑" panose="020B0503020204020204" pitchFamily="34" charset="-122"/>
              <a:ea typeface="微软雅黑" panose="020B0503020204020204" pitchFamily="34" charset="-122"/>
              <a:cs typeface="汉仪超粗宋简"/>
            </a:endParaRPr>
          </a:p>
        </p:txBody>
      </p:sp>
      <p:sp>
        <p:nvSpPr>
          <p:cNvPr id="1636362" name="Text Box 10"/>
          <p:cNvSpPr txBox="1">
            <a:spLocks noChangeArrowheads="1"/>
          </p:cNvSpPr>
          <p:nvPr/>
        </p:nvSpPr>
        <p:spPr bwMode="auto">
          <a:xfrm>
            <a:off x="930826" y="2714625"/>
            <a:ext cx="787908" cy="2590800"/>
          </a:xfrm>
          <a:prstGeom prst="rect">
            <a:avLst/>
          </a:prstGeom>
          <a:noFill/>
          <a:ln w="9525" algn="ctr">
            <a:noFill/>
            <a:miter lim="800000"/>
          </a:ln>
        </p:spPr>
        <p:txBody>
          <a:bodyPr vert="eaVert">
            <a:spAutoFit/>
          </a:bodyPr>
          <a:lstStyle/>
          <a:p>
            <a:pPr>
              <a:lnSpc>
                <a:spcPct val="140000"/>
              </a:lnSpc>
            </a:pPr>
            <a:r>
              <a:rPr lang="zh-CN" altLang="en-US" sz="2800" b="1">
                <a:solidFill>
                  <a:srgbClr val="FF0000"/>
                </a:solidFill>
                <a:latin typeface="微软雅黑" panose="020B0503020204020204" pitchFamily="34" charset="-122"/>
                <a:ea typeface="微软雅黑" panose="020B0503020204020204" pitchFamily="34" charset="-122"/>
                <a:cs typeface="汉仪超粗宋简"/>
              </a:rPr>
              <a:t>环 境 监 测</a:t>
            </a:r>
            <a:endParaRPr lang="zh-CN" altLang="en-US" sz="2800" b="1">
              <a:solidFill>
                <a:srgbClr val="FF0000"/>
              </a:solidFill>
              <a:latin typeface="微软雅黑" panose="020B0503020204020204" pitchFamily="34" charset="-122"/>
              <a:ea typeface="微软雅黑" panose="020B0503020204020204" pitchFamily="34" charset="-122"/>
              <a:cs typeface="汉仪超粗宋简"/>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6359"/>
                                        </p:tgtEl>
                                        <p:attrNameLst>
                                          <p:attrName>style.visibility</p:attrName>
                                        </p:attrNameLst>
                                      </p:cBhvr>
                                      <p:to>
                                        <p:strVal val="visible"/>
                                      </p:to>
                                    </p:set>
                                    <p:animEffect transition="in" filter="fade">
                                      <p:cBhvr>
                                        <p:cTn id="7" dur="1000"/>
                                        <p:tgtEl>
                                          <p:spTgt spid="1636359"/>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636358"/>
                                        </p:tgtEl>
                                        <p:attrNameLst>
                                          <p:attrName>style.visibility</p:attrName>
                                        </p:attrNameLst>
                                      </p:cBhvr>
                                      <p:to>
                                        <p:strVal val="visible"/>
                                      </p:to>
                                    </p:set>
                                    <p:animEffect transition="in" filter="slide(fromLeft)">
                                      <p:cBhvr>
                                        <p:cTn id="10" dur="500"/>
                                        <p:tgtEl>
                                          <p:spTgt spid="1636358"/>
                                        </p:tgtEl>
                                      </p:cBhvr>
                                    </p:animEffect>
                                  </p:childTnLst>
                                </p:cTn>
                              </p:par>
                              <p:par>
                                <p:cTn id="11" presetID="49" presetClass="path" presetSubtype="0" accel="50000" decel="50000" fill="hold" nodeType="withEffect">
                                  <p:stCondLst>
                                    <p:cond delay="0"/>
                                  </p:stCondLst>
                                  <p:childTnLst>
                                    <p:animMotion origin="layout" path="M -8.33333E-7 4.32932E-6 L -8.33333E-7 0.19912 " pathEditMode="relative" rAng="0" ptsTypes="AA">
                                      <p:cBhvr>
                                        <p:cTn id="12" dur="500" fill="hold"/>
                                        <p:tgtEl>
                                          <p:spTgt spid="1636357"/>
                                        </p:tgtEl>
                                        <p:attrNameLst>
                                          <p:attrName>ppt_x</p:attrName>
                                          <p:attrName>ppt_y</p:attrName>
                                        </p:attrNameLst>
                                      </p:cBhvr>
                                      <p:rCtr x="0" y="1"/>
                                    </p:animMotion>
                                  </p:childTnLst>
                                </p:cTn>
                              </p:par>
                            </p:childTnLst>
                          </p:cTn>
                        </p:par>
                        <p:par>
                          <p:cTn id="13" fill="hold">
                            <p:stCondLst>
                              <p:cond delay="1000"/>
                            </p:stCondLst>
                            <p:childTnLst>
                              <p:par>
                                <p:cTn id="14" presetID="6" presetClass="emph" presetSubtype="0" fill="hold" nodeType="afterEffect">
                                  <p:stCondLst>
                                    <p:cond delay="0"/>
                                  </p:stCondLst>
                                  <p:childTnLst>
                                    <p:animScale>
                                      <p:cBhvr>
                                        <p:cTn id="15" dur="500" fill="hold"/>
                                        <p:tgtEl>
                                          <p:spTgt spid="1636357"/>
                                        </p:tgtEl>
                                      </p:cBhvr>
                                      <p:by x="240000" y="240000"/>
                                    </p:animScale>
                                  </p:childTnLst>
                                  <p:subTnLst>
                                    <p:set>
                                      <p:cBhvr override="childStyle">
                                        <p:cTn dur="1" fill="hold" display="0" masterRel="nextClick" afterEffect="1"/>
                                        <p:tgtEl>
                                          <p:spTgt spid="163635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4" presetClass="exit" presetSubtype="16" fill="hold" grpId="1" nodeType="clickEffect">
                                  <p:stCondLst>
                                    <p:cond delay="0"/>
                                  </p:stCondLst>
                                  <p:childTnLst>
                                    <p:animEffect transition="out" filter="box(in)">
                                      <p:cBhvr>
                                        <p:cTn id="19" dur="500"/>
                                        <p:tgtEl>
                                          <p:spTgt spid="1636359"/>
                                        </p:tgtEl>
                                      </p:cBhvr>
                                    </p:animEffect>
                                    <p:set>
                                      <p:cBhvr>
                                        <p:cTn id="20" dur="1" fill="hold">
                                          <p:stCondLst>
                                            <p:cond delay="499"/>
                                          </p:stCondLst>
                                        </p:cTn>
                                        <p:tgtEl>
                                          <p:spTgt spid="1636359"/>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636361"/>
                                        </p:tgtEl>
                                        <p:attrNameLst>
                                          <p:attrName>style.visibility</p:attrName>
                                        </p:attrNameLst>
                                      </p:cBhvr>
                                      <p:to>
                                        <p:strVal val="visible"/>
                                      </p:to>
                                    </p:set>
                                    <p:animEffect transition="in" filter="fade">
                                      <p:cBhvr>
                                        <p:cTn id="24" dur="1000"/>
                                        <p:tgtEl>
                                          <p:spTgt spid="1636361"/>
                                        </p:tgtEl>
                                      </p:cBhvr>
                                    </p:animEffect>
                                  </p:childTnLst>
                                </p:cTn>
                              </p:par>
                              <p:par>
                                <p:cTn id="25" presetID="56" presetClass="path" presetSubtype="0" accel="50000" decel="50000" fill="hold" nodeType="withEffect">
                                  <p:stCondLst>
                                    <p:cond delay="0"/>
                                  </p:stCondLst>
                                  <p:childTnLst>
                                    <p:animMotion origin="layout" path="M 4.44444E-6 -4.45087E-6 L 0.14965 -0.15375 " pathEditMode="relative" rAng="0" ptsTypes="AA">
                                      <p:cBhvr>
                                        <p:cTn id="26" dur="500" fill="hold"/>
                                        <p:tgtEl>
                                          <p:spTgt spid="1636355"/>
                                        </p:tgtEl>
                                        <p:attrNameLst>
                                          <p:attrName>ppt_x</p:attrName>
                                          <p:attrName>ppt_y</p:attrName>
                                        </p:attrNameLst>
                                      </p:cBhvr>
                                      <p:rCtr x="1" y="-1"/>
                                    </p:animMotion>
                                  </p:childTnLst>
                                </p:cTn>
                              </p:par>
                            </p:childTnLst>
                          </p:cTn>
                        </p:par>
                        <p:par>
                          <p:cTn id="27" fill="hold">
                            <p:stCondLst>
                              <p:cond delay="1500"/>
                            </p:stCondLst>
                            <p:childTnLst>
                              <p:par>
                                <p:cTn id="28" presetID="6" presetClass="emph" presetSubtype="0" fill="hold" nodeType="afterEffect">
                                  <p:stCondLst>
                                    <p:cond delay="0"/>
                                  </p:stCondLst>
                                  <p:childTnLst>
                                    <p:animScale>
                                      <p:cBhvr>
                                        <p:cTn id="29" dur="500" fill="hold"/>
                                        <p:tgtEl>
                                          <p:spTgt spid="1636355"/>
                                        </p:tgtEl>
                                      </p:cBhvr>
                                      <p:by x="240000" y="240000"/>
                                    </p:animScale>
                                  </p:childTnLst>
                                  <p:subTnLst>
                                    <p:set>
                                      <p:cBhvr override="childStyle">
                                        <p:cTn dur="1" fill="hold" display="0" masterRel="nextClick" afterEffect="1"/>
                                        <p:tgtEl>
                                          <p:spTgt spid="1636355"/>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4" presetClass="exit" presetSubtype="16" fill="hold" grpId="1" nodeType="clickEffect">
                                  <p:stCondLst>
                                    <p:cond delay="0"/>
                                  </p:stCondLst>
                                  <p:childTnLst>
                                    <p:animEffect transition="out" filter="box(in)">
                                      <p:cBhvr>
                                        <p:cTn id="33" dur="500"/>
                                        <p:tgtEl>
                                          <p:spTgt spid="1636361"/>
                                        </p:tgtEl>
                                      </p:cBhvr>
                                    </p:animEffect>
                                    <p:set>
                                      <p:cBhvr>
                                        <p:cTn id="34" dur="1" fill="hold">
                                          <p:stCondLst>
                                            <p:cond delay="499"/>
                                          </p:stCondLst>
                                        </p:cTn>
                                        <p:tgtEl>
                                          <p:spTgt spid="163636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636362"/>
                                        </p:tgtEl>
                                        <p:attrNameLst>
                                          <p:attrName>style.visibility</p:attrName>
                                        </p:attrNameLst>
                                      </p:cBhvr>
                                      <p:to>
                                        <p:strVal val="visible"/>
                                      </p:to>
                                    </p:set>
                                    <p:animEffect transition="in" filter="fade">
                                      <p:cBhvr>
                                        <p:cTn id="38" dur="1000"/>
                                        <p:tgtEl>
                                          <p:spTgt spid="1636362"/>
                                        </p:tgtEl>
                                      </p:cBhvr>
                                    </p:animEffect>
                                  </p:childTnLst>
                                </p:cTn>
                              </p:par>
                              <p:par>
                                <p:cTn id="39" presetID="35" presetClass="path" presetSubtype="0" accel="50000" decel="50000" fill="hold" nodeType="withEffect">
                                  <p:stCondLst>
                                    <p:cond delay="0"/>
                                  </p:stCondLst>
                                  <p:childTnLst>
                                    <p:animMotion origin="layout" path="M 0 4.04624E-6 L -0.14948 -0.16255 " pathEditMode="relative" rAng="0" ptsTypes="AA">
                                      <p:cBhvr>
                                        <p:cTn id="40" dur="500" fill="hold"/>
                                        <p:tgtEl>
                                          <p:spTgt spid="1636354"/>
                                        </p:tgtEl>
                                        <p:attrNameLst>
                                          <p:attrName>ppt_x</p:attrName>
                                          <p:attrName>ppt_y</p:attrName>
                                        </p:attrNameLst>
                                      </p:cBhvr>
                                      <p:rCtr x="0" y="0"/>
                                    </p:animMotion>
                                  </p:childTnLst>
                                </p:cTn>
                              </p:par>
                            </p:childTnLst>
                          </p:cTn>
                        </p:par>
                        <p:par>
                          <p:cTn id="41" fill="hold">
                            <p:stCondLst>
                              <p:cond delay="1500"/>
                            </p:stCondLst>
                            <p:childTnLst>
                              <p:par>
                                <p:cTn id="42" presetID="6" presetClass="emph" presetSubtype="0" fill="hold" nodeType="afterEffect">
                                  <p:stCondLst>
                                    <p:cond delay="0"/>
                                  </p:stCondLst>
                                  <p:childTnLst>
                                    <p:animScale>
                                      <p:cBhvr>
                                        <p:cTn id="43" dur="500" fill="hold"/>
                                        <p:tgtEl>
                                          <p:spTgt spid="1636354"/>
                                        </p:tgtEl>
                                      </p:cBhvr>
                                      <p:by x="240000" y="2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6358" grpId="0" animBg="1"/>
      <p:bldP spid="1636359" grpId="0"/>
      <p:bldP spid="1636359" grpId="1"/>
      <p:bldP spid="1636361" grpId="0"/>
      <p:bldP spid="1636361" grpId="1"/>
      <p:bldP spid="163636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805" name="AutoShape 13"/>
          <p:cNvSpPr>
            <a:spLocks noChangeArrowheads="1"/>
          </p:cNvSpPr>
          <p:nvPr/>
        </p:nvSpPr>
        <p:spPr bwMode="auto">
          <a:xfrm>
            <a:off x="3571876" y="1206501"/>
            <a:ext cx="5374216" cy="1008063"/>
          </a:xfrm>
          <a:prstGeom prst="roundRect">
            <a:avLst>
              <a:gd name="adj" fmla="val 16667"/>
            </a:avLst>
          </a:prstGeom>
          <a:solidFill>
            <a:schemeClr val="accent6">
              <a:lumMod val="60000"/>
              <a:lumOff val="40000"/>
            </a:schemeClr>
          </a:solidFill>
          <a:ln w="9525" algn="ctr">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flatTx/>
          </a:bodyPr>
          <a:lstStyle/>
          <a:p>
            <a:pPr>
              <a:defRPr/>
            </a:pPr>
            <a:endParaRPr lang="zh-CN" altLang="en-US" sz="3200" b="1" dirty="0">
              <a:latin typeface="微软雅黑" panose="020B0503020204020204" pitchFamily="34" charset="-122"/>
              <a:ea typeface="微软雅黑" panose="020B0503020204020204" pitchFamily="34" charset="-122"/>
            </a:endParaRPr>
          </a:p>
        </p:txBody>
      </p:sp>
      <p:sp>
        <p:nvSpPr>
          <p:cNvPr id="44035" name="Rectangle 2"/>
          <p:cNvSpPr>
            <a:spLocks noChangeArrowheads="1"/>
          </p:cNvSpPr>
          <p:nvPr/>
        </p:nvSpPr>
        <p:spPr bwMode="auto">
          <a:xfrm>
            <a:off x="0" y="2120256"/>
            <a:ext cx="184731" cy="461665"/>
          </a:xfrm>
          <a:prstGeom prst="rect">
            <a:avLst/>
          </a:prstGeom>
          <a:noFill/>
          <a:ln w="9525" algn="ctr">
            <a:noFill/>
            <a:miter lim="800000"/>
          </a:ln>
        </p:spPr>
        <p:txBody>
          <a:bodyPr wrap="none" anchor="ctr">
            <a:spAutoFit/>
          </a:bodyPr>
          <a:lstStyle/>
          <a:p>
            <a:endParaRPr lang="zh-CN" altLang="en-US" sz="2400" b="1">
              <a:latin typeface="微软雅黑" panose="020B0503020204020204" pitchFamily="34" charset="-122"/>
              <a:ea typeface="微软雅黑" panose="020B0503020204020204" pitchFamily="34" charset="-122"/>
            </a:endParaRPr>
          </a:p>
        </p:txBody>
      </p:sp>
      <p:pic>
        <p:nvPicPr>
          <p:cNvPr id="1569799" name="Picture 7" descr="China_Power_field1"/>
          <p:cNvPicPr>
            <a:picLocks noChangeAspect="1" noChangeArrowheads="1"/>
          </p:cNvPicPr>
          <p:nvPr/>
        </p:nvPicPr>
        <p:blipFill>
          <a:blip r:embed="rId1" cstate="print">
            <a:lum bright="-24000" contrast="30000"/>
          </a:blip>
          <a:srcRect/>
          <a:stretch>
            <a:fillRect/>
          </a:stretch>
        </p:blipFill>
        <p:spPr bwMode="auto">
          <a:xfrm>
            <a:off x="2832100" y="2276475"/>
            <a:ext cx="7681384" cy="3614738"/>
          </a:xfrm>
          <a:prstGeom prst="rect">
            <a:avLst/>
          </a:prstGeom>
          <a:noFill/>
          <a:ln w="9525">
            <a:noFill/>
            <a:miter lim="800000"/>
            <a:headEnd/>
            <a:tailEnd/>
          </a:ln>
        </p:spPr>
      </p:pic>
      <p:pic>
        <p:nvPicPr>
          <p:cNvPr id="1569797" name="Picture 5" descr="RZ_AerLarge"/>
          <p:cNvPicPr>
            <a:picLocks noChangeAspect="1" noChangeArrowheads="1"/>
          </p:cNvPicPr>
          <p:nvPr/>
        </p:nvPicPr>
        <p:blipFill>
          <a:blip r:embed="rId2" cstate="print"/>
          <a:srcRect/>
          <a:stretch>
            <a:fillRect/>
          </a:stretch>
        </p:blipFill>
        <p:spPr bwMode="auto">
          <a:xfrm>
            <a:off x="2832100" y="2276475"/>
            <a:ext cx="7681384" cy="3600450"/>
          </a:xfrm>
          <a:prstGeom prst="rect">
            <a:avLst/>
          </a:prstGeom>
          <a:noFill/>
          <a:ln w="9525">
            <a:noFill/>
            <a:miter lim="800000"/>
            <a:headEnd/>
            <a:tailEnd/>
          </a:ln>
        </p:spPr>
      </p:pic>
      <p:pic>
        <p:nvPicPr>
          <p:cNvPr id="1569795" name="Picture 3" descr="http://www.nxjzdz.com/clip_image006_0000.jpg"/>
          <p:cNvPicPr>
            <a:picLocks noChangeAspect="1" noChangeArrowheads="1"/>
          </p:cNvPicPr>
          <p:nvPr/>
        </p:nvPicPr>
        <p:blipFill>
          <a:blip r:embed="rId3" r:link="rId4" cstate="print"/>
          <a:srcRect/>
          <a:stretch>
            <a:fillRect/>
          </a:stretch>
        </p:blipFill>
        <p:spPr bwMode="auto">
          <a:xfrm>
            <a:off x="2832100" y="2276475"/>
            <a:ext cx="7681384" cy="3600450"/>
          </a:xfrm>
          <a:prstGeom prst="rect">
            <a:avLst/>
          </a:prstGeom>
          <a:noFill/>
          <a:ln w="9525">
            <a:noFill/>
            <a:miter lim="800000"/>
            <a:headEnd/>
            <a:tailEnd/>
          </a:ln>
        </p:spPr>
      </p:pic>
      <p:sp>
        <p:nvSpPr>
          <p:cNvPr id="1569800" name="Rectangle 8"/>
          <p:cNvSpPr>
            <a:spLocks noChangeArrowheads="1"/>
          </p:cNvSpPr>
          <p:nvPr/>
        </p:nvSpPr>
        <p:spPr bwMode="auto">
          <a:xfrm>
            <a:off x="4751918" y="1493838"/>
            <a:ext cx="3649133" cy="576262"/>
          </a:xfrm>
          <a:prstGeom prst="rect">
            <a:avLst/>
          </a:prstGeom>
          <a:noFill/>
          <a:ln w="9525">
            <a:noFill/>
            <a:miter lim="800000"/>
          </a:ln>
          <a:effectLst/>
        </p:spPr>
        <p:txBody>
          <a:bodyPr anchor="ctr"/>
          <a:lstStyle/>
          <a:p>
            <a:pPr>
              <a:lnSpc>
                <a:spcPct val="70000"/>
              </a:lnSpc>
              <a:defRPr/>
            </a:pPr>
            <a:r>
              <a:rPr lang="zh-CN" altLang="en-US" sz="3200" b="1">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电力高压线</a:t>
            </a:r>
            <a:endParaRPr lang="zh-CN" altLang="en-US" sz="3200" b="1">
              <a:solidFill>
                <a:srgbClr val="0033CC"/>
              </a:solidFill>
              <a:latin typeface="微软雅黑" panose="020B0503020204020204" pitchFamily="34" charset="-122"/>
              <a:ea typeface="微软雅黑" panose="020B0503020204020204" pitchFamily="34" charset="-122"/>
            </a:endParaRPr>
          </a:p>
        </p:txBody>
      </p:sp>
      <p:pic>
        <p:nvPicPr>
          <p:cNvPr id="1569801" name="Picture 9" descr="20042517373141242"/>
          <p:cNvPicPr>
            <a:picLocks noChangeAspect="1" noChangeArrowheads="1"/>
          </p:cNvPicPr>
          <p:nvPr/>
        </p:nvPicPr>
        <p:blipFill>
          <a:blip r:embed="rId5" cstate="print"/>
          <a:srcRect/>
          <a:stretch>
            <a:fillRect/>
          </a:stretch>
        </p:blipFill>
        <p:spPr bwMode="auto">
          <a:xfrm>
            <a:off x="2832100" y="2276475"/>
            <a:ext cx="7681384" cy="3600450"/>
          </a:xfrm>
          <a:prstGeom prst="rect">
            <a:avLst/>
          </a:prstGeom>
          <a:noFill/>
          <a:ln w="9525">
            <a:noFill/>
            <a:miter lim="800000"/>
            <a:headEnd/>
            <a:tailEnd/>
          </a:ln>
        </p:spPr>
      </p:pic>
      <p:sp>
        <p:nvSpPr>
          <p:cNvPr id="1569806" name="Rectangle 14"/>
          <p:cNvSpPr>
            <a:spLocks noChangeArrowheads="1"/>
          </p:cNvSpPr>
          <p:nvPr/>
        </p:nvSpPr>
        <p:spPr bwMode="auto">
          <a:xfrm>
            <a:off x="4751918" y="1493838"/>
            <a:ext cx="3649133" cy="576262"/>
          </a:xfrm>
          <a:prstGeom prst="rect">
            <a:avLst/>
          </a:prstGeom>
          <a:noFill/>
          <a:ln w="9525">
            <a:noFill/>
            <a:miter lim="800000"/>
          </a:ln>
          <a:effectLst/>
        </p:spPr>
        <p:txBody>
          <a:bodyPr anchor="ctr"/>
          <a:lstStyle/>
          <a:p>
            <a:pPr>
              <a:lnSpc>
                <a:spcPct val="70000"/>
              </a:lnSpc>
              <a:defRPr/>
            </a:pPr>
            <a:r>
              <a:rPr lang="zh-CN" altLang="en-US" sz="3200" b="1">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高尔夫球场</a:t>
            </a:r>
            <a:endParaRPr lang="zh-CN" altLang="en-US" sz="3200" b="1">
              <a:solidFill>
                <a:srgbClr val="0033CC"/>
              </a:solidFill>
              <a:latin typeface="微软雅黑" panose="020B0503020204020204" pitchFamily="34" charset="-122"/>
              <a:ea typeface="微软雅黑" panose="020B0503020204020204" pitchFamily="34" charset="-122"/>
            </a:endParaRPr>
          </a:p>
        </p:txBody>
      </p:sp>
      <p:sp>
        <p:nvSpPr>
          <p:cNvPr id="1569807" name="Rectangle 15"/>
          <p:cNvSpPr>
            <a:spLocks noChangeArrowheads="1"/>
          </p:cNvSpPr>
          <p:nvPr/>
        </p:nvSpPr>
        <p:spPr bwMode="auto">
          <a:xfrm>
            <a:off x="4774143" y="1493838"/>
            <a:ext cx="3649133" cy="576262"/>
          </a:xfrm>
          <a:prstGeom prst="rect">
            <a:avLst/>
          </a:prstGeom>
          <a:noFill/>
          <a:ln w="9525">
            <a:noFill/>
            <a:miter lim="800000"/>
          </a:ln>
          <a:effectLst/>
        </p:spPr>
        <p:txBody>
          <a:bodyPr anchor="ctr"/>
          <a:lstStyle/>
          <a:p>
            <a:pPr>
              <a:lnSpc>
                <a:spcPct val="70000"/>
              </a:lnSpc>
              <a:defRPr/>
            </a:pPr>
            <a:r>
              <a:rPr lang="zh-CN" altLang="en-US" sz="3200" b="1">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智 慧 大 棚</a:t>
            </a:r>
            <a:endParaRPr lang="zh-CN" altLang="en-US" sz="3200" b="1">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569808" name="Rectangle 16"/>
          <p:cNvSpPr>
            <a:spLocks noChangeArrowheads="1"/>
          </p:cNvSpPr>
          <p:nvPr/>
        </p:nvSpPr>
        <p:spPr bwMode="auto">
          <a:xfrm>
            <a:off x="4700482" y="1509078"/>
            <a:ext cx="3649133" cy="576262"/>
          </a:xfrm>
          <a:prstGeom prst="rect">
            <a:avLst/>
          </a:prstGeom>
          <a:noFill/>
          <a:ln w="9525">
            <a:noFill/>
            <a:miter lim="800000"/>
          </a:ln>
          <a:effectLst/>
        </p:spPr>
        <p:txBody>
          <a:bodyPr anchor="ctr"/>
          <a:lstStyle/>
          <a:p>
            <a:pPr>
              <a:lnSpc>
                <a:spcPct val="70000"/>
              </a:lnSpc>
              <a:defRPr/>
            </a:pPr>
            <a:r>
              <a:rPr lang="zh-CN" altLang="en-US" sz="3200" b="1" dirty="0">
                <a:solidFill>
                  <a:srgbClr val="0033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道  路  交  通</a:t>
            </a:r>
            <a:endParaRPr lang="zh-CN" altLang="en-US" sz="3200" b="1" dirty="0">
              <a:solidFill>
                <a:srgbClr val="0033CC"/>
              </a:solidFill>
              <a:latin typeface="微软雅黑" panose="020B0503020204020204" pitchFamily="34" charset="-122"/>
              <a:ea typeface="微软雅黑" panose="020B0503020204020204" pitchFamily="34" charset="-122"/>
            </a:endParaRPr>
          </a:p>
        </p:txBody>
      </p:sp>
      <p:sp>
        <p:nvSpPr>
          <p:cNvPr id="2" name="标题 1"/>
          <p:cNvSpPr>
            <a:spLocks noGrp="1"/>
          </p:cNvSpPr>
          <p:nvPr/>
        </p:nvSpPr>
        <p:spPr>
          <a:xfrm>
            <a:off x="914364" y="44624"/>
            <a:ext cx="10688152" cy="839788"/>
          </a:xfrm>
          <a:prstGeom prst="rect">
            <a:avLst/>
          </a:prstGeom>
        </p:spPr>
        <p:txBody>
          <a:bodyPr/>
          <a:lstStyle>
            <a:lvl1pPr marL="0" algn="ctr" defTabSz="914400" rtl="0" eaLnBrk="1" latinLnBrk="0" hangingPunct="1">
              <a:spcBef>
                <a:spcPct val="0"/>
              </a:spcBef>
              <a:buNone/>
              <a:defRPr lang="zh-CN" altLang="en-US" sz="4000" b="1" kern="0" cap="all" dirty="0">
                <a:ln w="9000" cmpd="sng">
                  <a:solidFill>
                    <a:srgbClr val="8064A2">
                      <a:shade val="50000"/>
                      <a:satMod val="120000"/>
                    </a:srgbClr>
                  </a:solidFill>
                  <a:prstDash val="solid"/>
                </a:ln>
                <a:solidFill>
                  <a:prstClr val="black"/>
                </a:soli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defRPr>
            </a:lvl1pPr>
          </a:lstStyle>
          <a:p>
            <a:pPr algn="l"/>
            <a:r>
              <a:rPr lang="zh-CN" altLang="en-US"/>
              <a:t>2</a:t>
            </a:r>
            <a:r>
              <a:t>、民用</a:t>
            </a:r>
            <a:r>
              <a:rPr lang="zh-CN" altLang="en-US"/>
              <a:t>领域</a:t>
            </a: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1569805"/>
                                        </p:tgtEl>
                                        <p:attrNameLst>
                                          <p:attrName>style.visibility</p:attrName>
                                        </p:attrNameLst>
                                      </p:cBhvr>
                                      <p:to>
                                        <p:strVal val="visible"/>
                                      </p:to>
                                    </p:set>
                                    <p:anim calcmode="lin" valueType="num">
                                      <p:cBhvr>
                                        <p:cTn id="7" dur="500" fill="hold"/>
                                        <p:tgtEl>
                                          <p:spTgt spid="1569805"/>
                                        </p:tgtEl>
                                        <p:attrNameLst>
                                          <p:attrName>ppt_w</p:attrName>
                                        </p:attrNameLst>
                                      </p:cBhvr>
                                      <p:tavLst>
                                        <p:tav tm="0">
                                          <p:val>
                                            <p:strVal val="#ppt_w*0.05"/>
                                          </p:val>
                                        </p:tav>
                                        <p:tav tm="100000">
                                          <p:val>
                                            <p:strVal val="#ppt_w"/>
                                          </p:val>
                                        </p:tav>
                                      </p:tavLst>
                                    </p:anim>
                                    <p:anim calcmode="lin" valueType="num">
                                      <p:cBhvr>
                                        <p:cTn id="8" dur="500" fill="hold"/>
                                        <p:tgtEl>
                                          <p:spTgt spid="1569805"/>
                                        </p:tgtEl>
                                        <p:attrNameLst>
                                          <p:attrName>ppt_h</p:attrName>
                                        </p:attrNameLst>
                                      </p:cBhvr>
                                      <p:tavLst>
                                        <p:tav tm="0">
                                          <p:val>
                                            <p:strVal val="#ppt_h"/>
                                          </p:val>
                                        </p:tav>
                                        <p:tav tm="100000">
                                          <p:val>
                                            <p:strVal val="#ppt_h"/>
                                          </p:val>
                                        </p:tav>
                                      </p:tavLst>
                                    </p:anim>
                                    <p:anim calcmode="lin" valueType="num">
                                      <p:cBhvr>
                                        <p:cTn id="9" dur="500" fill="hold"/>
                                        <p:tgtEl>
                                          <p:spTgt spid="1569805"/>
                                        </p:tgtEl>
                                        <p:attrNameLst>
                                          <p:attrName>ppt_x</p:attrName>
                                        </p:attrNameLst>
                                      </p:cBhvr>
                                      <p:tavLst>
                                        <p:tav tm="0">
                                          <p:val>
                                            <p:strVal val="#ppt_x-.2"/>
                                          </p:val>
                                        </p:tav>
                                        <p:tav tm="100000">
                                          <p:val>
                                            <p:strVal val="#ppt_x"/>
                                          </p:val>
                                        </p:tav>
                                      </p:tavLst>
                                    </p:anim>
                                    <p:anim calcmode="lin" valueType="num">
                                      <p:cBhvr>
                                        <p:cTn id="10" dur="500" fill="hold"/>
                                        <p:tgtEl>
                                          <p:spTgt spid="1569805"/>
                                        </p:tgtEl>
                                        <p:attrNameLst>
                                          <p:attrName>ppt_y</p:attrName>
                                        </p:attrNameLst>
                                      </p:cBhvr>
                                      <p:tavLst>
                                        <p:tav tm="0">
                                          <p:val>
                                            <p:strVal val="#ppt_y"/>
                                          </p:val>
                                        </p:tav>
                                        <p:tav tm="100000">
                                          <p:val>
                                            <p:strVal val="#ppt_y"/>
                                          </p:val>
                                        </p:tav>
                                      </p:tavLst>
                                    </p:anim>
                                    <p:animEffect transition="in" filter="fade">
                                      <p:cBhvr>
                                        <p:cTn id="11" dur="500"/>
                                        <p:tgtEl>
                                          <p:spTgt spid="1569805"/>
                                        </p:tgtEl>
                                      </p:cBhvr>
                                    </p:animEffect>
                                  </p:childTnLst>
                                </p:cTn>
                              </p:par>
                            </p:childTnLst>
                          </p:cTn>
                        </p:par>
                        <p:par>
                          <p:cTn id="12" fill="hold">
                            <p:stCondLst>
                              <p:cond delay="500"/>
                            </p:stCondLst>
                            <p:childTnLst>
                              <p:par>
                                <p:cTn id="13" presetID="17" presetClass="entr" presetSubtype="10" fill="hold" grpId="0" nodeType="afterEffect">
                                  <p:stCondLst>
                                    <p:cond delay="0"/>
                                  </p:stCondLst>
                                  <p:childTnLst>
                                    <p:set>
                                      <p:cBhvr>
                                        <p:cTn id="14" dur="1" fill="hold">
                                          <p:stCondLst>
                                            <p:cond delay="0"/>
                                          </p:stCondLst>
                                        </p:cTn>
                                        <p:tgtEl>
                                          <p:spTgt spid="1569800"/>
                                        </p:tgtEl>
                                        <p:attrNameLst>
                                          <p:attrName>style.visibility</p:attrName>
                                        </p:attrNameLst>
                                      </p:cBhvr>
                                      <p:to>
                                        <p:strVal val="visible"/>
                                      </p:to>
                                    </p:set>
                                    <p:anim calcmode="lin" valueType="num">
                                      <p:cBhvr>
                                        <p:cTn id="15" dur="500" fill="hold"/>
                                        <p:tgtEl>
                                          <p:spTgt spid="1569800"/>
                                        </p:tgtEl>
                                        <p:attrNameLst>
                                          <p:attrName>ppt_w</p:attrName>
                                        </p:attrNameLst>
                                      </p:cBhvr>
                                      <p:tavLst>
                                        <p:tav tm="0">
                                          <p:val>
                                            <p:fltVal val="0"/>
                                          </p:val>
                                        </p:tav>
                                        <p:tav tm="100000">
                                          <p:val>
                                            <p:strVal val="#ppt_w"/>
                                          </p:val>
                                        </p:tav>
                                      </p:tavLst>
                                    </p:anim>
                                    <p:anim calcmode="lin" valueType="num">
                                      <p:cBhvr>
                                        <p:cTn id="16" dur="500" fill="hold"/>
                                        <p:tgtEl>
                                          <p:spTgt spid="1569800"/>
                                        </p:tgtEl>
                                        <p:attrNameLst>
                                          <p:attrName>ppt_h</p:attrName>
                                        </p:attrNameLst>
                                      </p:cBhvr>
                                      <p:tavLst>
                                        <p:tav tm="0">
                                          <p:val>
                                            <p:strVal val="#ppt_h"/>
                                          </p:val>
                                        </p:tav>
                                        <p:tav tm="100000">
                                          <p:val>
                                            <p:strVal val="#ppt_h"/>
                                          </p:val>
                                        </p:tav>
                                      </p:tavLst>
                                    </p:anim>
                                  </p:childTnLst>
                                </p:cTn>
                              </p:par>
                            </p:childTnLst>
                          </p:cTn>
                        </p:par>
                        <p:par>
                          <p:cTn id="17" fill="hold">
                            <p:stCondLst>
                              <p:cond delay="1000"/>
                            </p:stCondLst>
                            <p:childTnLst>
                              <p:par>
                                <p:cTn id="18" presetID="12" presetClass="entr" presetSubtype="1" fill="hold" nodeType="afterEffect">
                                  <p:stCondLst>
                                    <p:cond delay="0"/>
                                  </p:stCondLst>
                                  <p:childTnLst>
                                    <p:set>
                                      <p:cBhvr>
                                        <p:cTn id="19" dur="1" fill="hold">
                                          <p:stCondLst>
                                            <p:cond delay="0"/>
                                          </p:stCondLst>
                                        </p:cTn>
                                        <p:tgtEl>
                                          <p:spTgt spid="1569799"/>
                                        </p:tgtEl>
                                        <p:attrNameLst>
                                          <p:attrName>style.visibility</p:attrName>
                                        </p:attrNameLst>
                                      </p:cBhvr>
                                      <p:to>
                                        <p:strVal val="visible"/>
                                      </p:to>
                                    </p:set>
                                    <p:animEffect transition="in" filter="slide(fromTop)">
                                      <p:cBhvr>
                                        <p:cTn id="20" dur="500"/>
                                        <p:tgtEl>
                                          <p:spTgt spid="156979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1569800"/>
                                        </p:tgtEl>
                                      </p:cBhvr>
                                    </p:animEffect>
                                    <p:set>
                                      <p:cBhvr>
                                        <p:cTn id="25" dur="1" fill="hold">
                                          <p:stCondLst>
                                            <p:cond delay="499"/>
                                          </p:stCondLst>
                                        </p:cTn>
                                        <p:tgtEl>
                                          <p:spTgt spid="1569800"/>
                                        </p:tgtEl>
                                        <p:attrNameLst>
                                          <p:attrName>style.visibility</p:attrName>
                                        </p:attrNameLst>
                                      </p:cBhvr>
                                      <p:to>
                                        <p:strVal val="hidden"/>
                                      </p:to>
                                    </p:set>
                                  </p:childTnLst>
                                </p:cTn>
                              </p:par>
                            </p:childTnLst>
                          </p:cTn>
                        </p:par>
                        <p:par>
                          <p:cTn id="26" fill="hold">
                            <p:stCondLst>
                              <p:cond delay="500"/>
                            </p:stCondLst>
                            <p:childTnLst>
                              <p:par>
                                <p:cTn id="27" presetID="5" presetClass="exit" presetSubtype="10" fill="hold" nodeType="afterEffect">
                                  <p:stCondLst>
                                    <p:cond delay="0"/>
                                  </p:stCondLst>
                                  <p:childTnLst>
                                    <p:animEffect transition="out" filter="checkerboard(across)">
                                      <p:cBhvr>
                                        <p:cTn id="28" dur="500"/>
                                        <p:tgtEl>
                                          <p:spTgt spid="1569799"/>
                                        </p:tgtEl>
                                      </p:cBhvr>
                                    </p:animEffect>
                                    <p:set>
                                      <p:cBhvr>
                                        <p:cTn id="29" dur="1" fill="hold">
                                          <p:stCondLst>
                                            <p:cond delay="499"/>
                                          </p:stCondLst>
                                        </p:cTn>
                                        <p:tgtEl>
                                          <p:spTgt spid="1569799"/>
                                        </p:tgtEl>
                                        <p:attrNameLst>
                                          <p:attrName>style.visibility</p:attrName>
                                        </p:attrNameLst>
                                      </p:cBhvr>
                                      <p:to>
                                        <p:strVal val="hidden"/>
                                      </p:to>
                                    </p:set>
                                  </p:childTnLst>
                                </p:cTn>
                              </p:par>
                            </p:childTnLst>
                          </p:cTn>
                        </p:par>
                        <p:par>
                          <p:cTn id="30" fill="hold">
                            <p:stCondLst>
                              <p:cond delay="1000"/>
                            </p:stCondLst>
                            <p:childTnLst>
                              <p:par>
                                <p:cTn id="31" presetID="17" presetClass="entr" presetSubtype="10" fill="hold" grpId="0" nodeType="afterEffect">
                                  <p:stCondLst>
                                    <p:cond delay="0"/>
                                  </p:stCondLst>
                                  <p:childTnLst>
                                    <p:set>
                                      <p:cBhvr>
                                        <p:cTn id="32" dur="1" fill="hold">
                                          <p:stCondLst>
                                            <p:cond delay="0"/>
                                          </p:stCondLst>
                                        </p:cTn>
                                        <p:tgtEl>
                                          <p:spTgt spid="1569806"/>
                                        </p:tgtEl>
                                        <p:attrNameLst>
                                          <p:attrName>style.visibility</p:attrName>
                                        </p:attrNameLst>
                                      </p:cBhvr>
                                      <p:to>
                                        <p:strVal val="visible"/>
                                      </p:to>
                                    </p:set>
                                    <p:anim calcmode="lin" valueType="num">
                                      <p:cBhvr>
                                        <p:cTn id="33" dur="500" fill="hold"/>
                                        <p:tgtEl>
                                          <p:spTgt spid="1569806"/>
                                        </p:tgtEl>
                                        <p:attrNameLst>
                                          <p:attrName>ppt_w</p:attrName>
                                        </p:attrNameLst>
                                      </p:cBhvr>
                                      <p:tavLst>
                                        <p:tav tm="0">
                                          <p:val>
                                            <p:fltVal val="0"/>
                                          </p:val>
                                        </p:tav>
                                        <p:tav tm="100000">
                                          <p:val>
                                            <p:strVal val="#ppt_w"/>
                                          </p:val>
                                        </p:tav>
                                      </p:tavLst>
                                    </p:anim>
                                    <p:anim calcmode="lin" valueType="num">
                                      <p:cBhvr>
                                        <p:cTn id="34" dur="500" fill="hold"/>
                                        <p:tgtEl>
                                          <p:spTgt spid="1569806"/>
                                        </p:tgtEl>
                                        <p:attrNameLst>
                                          <p:attrName>ppt_h</p:attrName>
                                        </p:attrNameLst>
                                      </p:cBhvr>
                                      <p:tavLst>
                                        <p:tav tm="0">
                                          <p:val>
                                            <p:strVal val="#ppt_h"/>
                                          </p:val>
                                        </p:tav>
                                        <p:tav tm="100000">
                                          <p:val>
                                            <p:strVal val="#ppt_h"/>
                                          </p:val>
                                        </p:tav>
                                      </p:tavLst>
                                    </p:anim>
                                  </p:childTnLst>
                                </p:cTn>
                              </p:par>
                            </p:childTnLst>
                          </p:cTn>
                        </p:par>
                        <p:par>
                          <p:cTn id="35" fill="hold">
                            <p:stCondLst>
                              <p:cond delay="1500"/>
                            </p:stCondLst>
                            <p:childTnLst>
                              <p:par>
                                <p:cTn id="36" presetID="12" presetClass="entr" presetSubtype="1" fill="hold" nodeType="afterEffect">
                                  <p:stCondLst>
                                    <p:cond delay="0"/>
                                  </p:stCondLst>
                                  <p:childTnLst>
                                    <p:set>
                                      <p:cBhvr>
                                        <p:cTn id="37" dur="1" fill="hold">
                                          <p:stCondLst>
                                            <p:cond delay="0"/>
                                          </p:stCondLst>
                                        </p:cTn>
                                        <p:tgtEl>
                                          <p:spTgt spid="1569797"/>
                                        </p:tgtEl>
                                        <p:attrNameLst>
                                          <p:attrName>style.visibility</p:attrName>
                                        </p:attrNameLst>
                                      </p:cBhvr>
                                      <p:to>
                                        <p:strVal val="visible"/>
                                      </p:to>
                                    </p:set>
                                    <p:animEffect transition="in" filter="slide(fromTop)">
                                      <p:cBhvr>
                                        <p:cTn id="38" dur="500"/>
                                        <p:tgtEl>
                                          <p:spTgt spid="156979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1" nodeType="clickEffect">
                                  <p:stCondLst>
                                    <p:cond delay="0"/>
                                  </p:stCondLst>
                                  <p:childTnLst>
                                    <p:animEffect transition="out" filter="blinds(horizontal)">
                                      <p:cBhvr>
                                        <p:cTn id="42" dur="500"/>
                                        <p:tgtEl>
                                          <p:spTgt spid="1569806"/>
                                        </p:tgtEl>
                                      </p:cBhvr>
                                    </p:animEffect>
                                    <p:set>
                                      <p:cBhvr>
                                        <p:cTn id="43" dur="1" fill="hold">
                                          <p:stCondLst>
                                            <p:cond delay="499"/>
                                          </p:stCondLst>
                                        </p:cTn>
                                        <p:tgtEl>
                                          <p:spTgt spid="1569806"/>
                                        </p:tgtEl>
                                        <p:attrNameLst>
                                          <p:attrName>style.visibility</p:attrName>
                                        </p:attrNameLst>
                                      </p:cBhvr>
                                      <p:to>
                                        <p:strVal val="hidden"/>
                                      </p:to>
                                    </p:set>
                                  </p:childTnLst>
                                </p:cTn>
                              </p:par>
                            </p:childTnLst>
                          </p:cTn>
                        </p:par>
                        <p:par>
                          <p:cTn id="44" fill="hold">
                            <p:stCondLst>
                              <p:cond delay="500"/>
                            </p:stCondLst>
                            <p:childTnLst>
                              <p:par>
                                <p:cTn id="45" presetID="3" presetClass="exit" presetSubtype="10" fill="hold" nodeType="afterEffect">
                                  <p:stCondLst>
                                    <p:cond delay="0"/>
                                  </p:stCondLst>
                                  <p:childTnLst>
                                    <p:animEffect transition="out" filter="blinds(horizontal)">
                                      <p:cBhvr>
                                        <p:cTn id="46" dur="500"/>
                                        <p:tgtEl>
                                          <p:spTgt spid="1569797"/>
                                        </p:tgtEl>
                                      </p:cBhvr>
                                    </p:animEffect>
                                    <p:set>
                                      <p:cBhvr>
                                        <p:cTn id="47" dur="1" fill="hold">
                                          <p:stCondLst>
                                            <p:cond delay="499"/>
                                          </p:stCondLst>
                                        </p:cTn>
                                        <p:tgtEl>
                                          <p:spTgt spid="1569797"/>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1569807"/>
                                        </p:tgtEl>
                                        <p:attrNameLst>
                                          <p:attrName>style.visibility</p:attrName>
                                        </p:attrNameLst>
                                      </p:cBhvr>
                                      <p:to>
                                        <p:strVal val="visible"/>
                                      </p:to>
                                    </p:set>
                                    <p:anim calcmode="lin" valueType="num">
                                      <p:cBhvr>
                                        <p:cTn id="51" dur="500" fill="hold"/>
                                        <p:tgtEl>
                                          <p:spTgt spid="1569807"/>
                                        </p:tgtEl>
                                        <p:attrNameLst>
                                          <p:attrName>ppt_w</p:attrName>
                                        </p:attrNameLst>
                                      </p:cBhvr>
                                      <p:tavLst>
                                        <p:tav tm="0">
                                          <p:val>
                                            <p:fltVal val="0"/>
                                          </p:val>
                                        </p:tav>
                                        <p:tav tm="100000">
                                          <p:val>
                                            <p:strVal val="#ppt_w"/>
                                          </p:val>
                                        </p:tav>
                                      </p:tavLst>
                                    </p:anim>
                                    <p:anim calcmode="lin" valueType="num">
                                      <p:cBhvr>
                                        <p:cTn id="52" dur="500" fill="hold"/>
                                        <p:tgtEl>
                                          <p:spTgt spid="1569807"/>
                                        </p:tgtEl>
                                        <p:attrNameLst>
                                          <p:attrName>ppt_h</p:attrName>
                                        </p:attrNameLst>
                                      </p:cBhvr>
                                      <p:tavLst>
                                        <p:tav tm="0">
                                          <p:val>
                                            <p:strVal val="#ppt_h"/>
                                          </p:val>
                                        </p:tav>
                                        <p:tav tm="100000">
                                          <p:val>
                                            <p:strVal val="#ppt_h"/>
                                          </p:val>
                                        </p:tav>
                                      </p:tavLst>
                                    </p:anim>
                                  </p:childTnLst>
                                </p:cTn>
                              </p:par>
                            </p:childTnLst>
                          </p:cTn>
                        </p:par>
                        <p:par>
                          <p:cTn id="53" fill="hold">
                            <p:stCondLst>
                              <p:cond delay="1500"/>
                            </p:stCondLst>
                            <p:childTnLst>
                              <p:par>
                                <p:cTn id="54" presetID="12" presetClass="entr" presetSubtype="1" fill="hold" nodeType="afterEffect">
                                  <p:stCondLst>
                                    <p:cond delay="0"/>
                                  </p:stCondLst>
                                  <p:childTnLst>
                                    <p:set>
                                      <p:cBhvr>
                                        <p:cTn id="55" dur="1" fill="hold">
                                          <p:stCondLst>
                                            <p:cond delay="0"/>
                                          </p:stCondLst>
                                        </p:cTn>
                                        <p:tgtEl>
                                          <p:spTgt spid="1569795"/>
                                        </p:tgtEl>
                                        <p:attrNameLst>
                                          <p:attrName>style.visibility</p:attrName>
                                        </p:attrNameLst>
                                      </p:cBhvr>
                                      <p:to>
                                        <p:strVal val="visible"/>
                                      </p:to>
                                    </p:set>
                                    <p:animEffect transition="in" filter="slide(fromTop)">
                                      <p:cBhvr>
                                        <p:cTn id="56" dur="500"/>
                                        <p:tgtEl>
                                          <p:spTgt spid="156979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xit" presetSubtype="10" fill="hold" grpId="1" nodeType="clickEffect">
                                  <p:stCondLst>
                                    <p:cond delay="0"/>
                                  </p:stCondLst>
                                  <p:childTnLst>
                                    <p:animEffect transition="out" filter="blinds(horizontal)">
                                      <p:cBhvr>
                                        <p:cTn id="60" dur="500"/>
                                        <p:tgtEl>
                                          <p:spTgt spid="1569807"/>
                                        </p:tgtEl>
                                      </p:cBhvr>
                                    </p:animEffect>
                                    <p:set>
                                      <p:cBhvr>
                                        <p:cTn id="61" dur="1" fill="hold">
                                          <p:stCondLst>
                                            <p:cond delay="499"/>
                                          </p:stCondLst>
                                        </p:cTn>
                                        <p:tgtEl>
                                          <p:spTgt spid="1569807"/>
                                        </p:tgtEl>
                                        <p:attrNameLst>
                                          <p:attrName>style.visibility</p:attrName>
                                        </p:attrNameLst>
                                      </p:cBhvr>
                                      <p:to>
                                        <p:strVal val="hidden"/>
                                      </p:to>
                                    </p:set>
                                  </p:childTnLst>
                                </p:cTn>
                              </p:par>
                            </p:childTnLst>
                          </p:cTn>
                        </p:par>
                        <p:par>
                          <p:cTn id="62" fill="hold">
                            <p:stCondLst>
                              <p:cond delay="500"/>
                            </p:stCondLst>
                            <p:childTnLst>
                              <p:par>
                                <p:cTn id="63" presetID="5" presetClass="exit" presetSubtype="10" fill="hold" nodeType="afterEffect">
                                  <p:stCondLst>
                                    <p:cond delay="0"/>
                                  </p:stCondLst>
                                  <p:childTnLst>
                                    <p:animEffect transition="out" filter="checkerboard(across)">
                                      <p:cBhvr>
                                        <p:cTn id="64" dur="500"/>
                                        <p:tgtEl>
                                          <p:spTgt spid="1569795"/>
                                        </p:tgtEl>
                                      </p:cBhvr>
                                    </p:animEffect>
                                    <p:set>
                                      <p:cBhvr>
                                        <p:cTn id="65" dur="1" fill="hold">
                                          <p:stCondLst>
                                            <p:cond delay="499"/>
                                          </p:stCondLst>
                                        </p:cTn>
                                        <p:tgtEl>
                                          <p:spTgt spid="1569795"/>
                                        </p:tgtEl>
                                        <p:attrNameLst>
                                          <p:attrName>style.visibility</p:attrName>
                                        </p:attrNameLst>
                                      </p:cBhvr>
                                      <p:to>
                                        <p:strVal val="hidden"/>
                                      </p:to>
                                    </p:set>
                                  </p:childTnLst>
                                </p:cTn>
                              </p:par>
                            </p:childTnLst>
                          </p:cTn>
                        </p:par>
                        <p:par>
                          <p:cTn id="66" fill="hold">
                            <p:stCondLst>
                              <p:cond delay="1000"/>
                            </p:stCondLst>
                            <p:childTnLst>
                              <p:par>
                                <p:cTn id="67" presetID="17" presetClass="entr" presetSubtype="10" fill="hold" grpId="0" nodeType="afterEffect">
                                  <p:stCondLst>
                                    <p:cond delay="0"/>
                                  </p:stCondLst>
                                  <p:childTnLst>
                                    <p:set>
                                      <p:cBhvr>
                                        <p:cTn id="68" dur="1" fill="hold">
                                          <p:stCondLst>
                                            <p:cond delay="0"/>
                                          </p:stCondLst>
                                        </p:cTn>
                                        <p:tgtEl>
                                          <p:spTgt spid="1569808"/>
                                        </p:tgtEl>
                                        <p:attrNameLst>
                                          <p:attrName>style.visibility</p:attrName>
                                        </p:attrNameLst>
                                      </p:cBhvr>
                                      <p:to>
                                        <p:strVal val="visible"/>
                                      </p:to>
                                    </p:set>
                                    <p:anim calcmode="lin" valueType="num">
                                      <p:cBhvr>
                                        <p:cTn id="69" dur="500" fill="hold"/>
                                        <p:tgtEl>
                                          <p:spTgt spid="1569808"/>
                                        </p:tgtEl>
                                        <p:attrNameLst>
                                          <p:attrName>ppt_w</p:attrName>
                                        </p:attrNameLst>
                                      </p:cBhvr>
                                      <p:tavLst>
                                        <p:tav tm="0">
                                          <p:val>
                                            <p:fltVal val="0"/>
                                          </p:val>
                                        </p:tav>
                                        <p:tav tm="100000">
                                          <p:val>
                                            <p:strVal val="#ppt_w"/>
                                          </p:val>
                                        </p:tav>
                                      </p:tavLst>
                                    </p:anim>
                                    <p:anim calcmode="lin" valueType="num">
                                      <p:cBhvr>
                                        <p:cTn id="70" dur="500" fill="hold"/>
                                        <p:tgtEl>
                                          <p:spTgt spid="1569808"/>
                                        </p:tgtEl>
                                        <p:attrNameLst>
                                          <p:attrName>ppt_h</p:attrName>
                                        </p:attrNameLst>
                                      </p:cBhvr>
                                      <p:tavLst>
                                        <p:tav tm="0">
                                          <p:val>
                                            <p:strVal val="#ppt_h"/>
                                          </p:val>
                                        </p:tav>
                                        <p:tav tm="100000">
                                          <p:val>
                                            <p:strVal val="#ppt_h"/>
                                          </p:val>
                                        </p:tav>
                                      </p:tavLst>
                                    </p:anim>
                                  </p:childTnLst>
                                </p:cTn>
                              </p:par>
                            </p:childTnLst>
                          </p:cTn>
                        </p:par>
                        <p:par>
                          <p:cTn id="71" fill="hold">
                            <p:stCondLst>
                              <p:cond delay="1500"/>
                            </p:stCondLst>
                            <p:childTnLst>
                              <p:par>
                                <p:cTn id="72" presetID="12" presetClass="entr" presetSubtype="1" fill="hold" nodeType="afterEffect">
                                  <p:stCondLst>
                                    <p:cond delay="0"/>
                                  </p:stCondLst>
                                  <p:childTnLst>
                                    <p:set>
                                      <p:cBhvr>
                                        <p:cTn id="73" dur="1" fill="hold">
                                          <p:stCondLst>
                                            <p:cond delay="0"/>
                                          </p:stCondLst>
                                        </p:cTn>
                                        <p:tgtEl>
                                          <p:spTgt spid="1569801"/>
                                        </p:tgtEl>
                                        <p:attrNameLst>
                                          <p:attrName>style.visibility</p:attrName>
                                        </p:attrNameLst>
                                      </p:cBhvr>
                                      <p:to>
                                        <p:strVal val="visible"/>
                                      </p:to>
                                    </p:set>
                                    <p:animEffect transition="in" filter="slide(fromTop)">
                                      <p:cBhvr>
                                        <p:cTn id="74" dur="500"/>
                                        <p:tgtEl>
                                          <p:spTgt spid="1569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9805" grpId="0" bldLvl="0" animBg="1"/>
      <p:bldP spid="1569800" grpId="0"/>
      <p:bldP spid="1569800" grpId="1"/>
      <p:bldP spid="1569806" grpId="0"/>
      <p:bldP spid="1569806" grpId="1"/>
      <p:bldP spid="1569807" grpId="0" bldLvl="0" animBg="1"/>
      <p:bldP spid="1569807" grpId="1" bldLvl="0" animBg="1"/>
      <p:bldP spid="1569808"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2"/>
          <p:cNvSpPr>
            <a:spLocks noGrp="1"/>
          </p:cNvSpPr>
          <p:nvPr>
            <p:ph type="title"/>
          </p:nvPr>
        </p:nvSpPr>
        <p:spPr>
          <a:prstGeom prst="rect">
            <a:avLst/>
          </a:prstGeom>
          <a:noFill/>
          <a:ln w="9525">
            <a:noFill/>
          </a:ln>
        </p:spPr>
        <p:txBody>
          <a:bodyPr/>
          <a:lstStyle/>
          <a:p>
            <a:pPr algn="ctr" eaLnBrk="1" hangingPunct="1"/>
            <a:r>
              <a:rPr lang="zh-CN" altLang="en-US" sz="4400" dirty="0"/>
              <a:t>智能围界</a:t>
            </a:r>
            <a:endParaRPr lang="zh-CN" altLang="en-US" sz="4400" dirty="0"/>
          </a:p>
        </p:txBody>
      </p:sp>
      <p:pic>
        <p:nvPicPr>
          <p:cNvPr id="90116" name="Picture 4" descr="智能围界防入侵系统"/>
          <p:cNvPicPr>
            <a:picLocks noChangeAspect="1"/>
          </p:cNvPicPr>
          <p:nvPr/>
        </p:nvPicPr>
        <p:blipFill>
          <a:blip r:embed="rId1" cstate="print"/>
          <a:stretch>
            <a:fillRect/>
          </a:stretch>
        </p:blipFill>
        <p:spPr>
          <a:xfrm>
            <a:off x="952500" y="1399540"/>
            <a:ext cx="10727055" cy="3862070"/>
          </a:xfrm>
          <a:prstGeom prst="rect">
            <a:avLst/>
          </a:prstGeom>
          <a:noFill/>
          <a:ln w="9525">
            <a:noFill/>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0116"/>
                                        </p:tgtEl>
                                        <p:attrNameLst>
                                          <p:attrName>style.visibility</p:attrName>
                                        </p:attrNameLst>
                                      </p:cBhvr>
                                      <p:to>
                                        <p:strVal val="visible"/>
                                      </p:to>
                                    </p:set>
                                    <p:anim calcmode="lin" valueType="num">
                                      <p:cBhvr>
                                        <p:cTn id="7" dur="500" fill="hold"/>
                                        <p:tgtEl>
                                          <p:spTgt spid="90116"/>
                                        </p:tgtEl>
                                        <p:attrNameLst>
                                          <p:attrName>ppt_w</p:attrName>
                                        </p:attrNameLst>
                                      </p:cBhvr>
                                      <p:tavLst>
                                        <p:tav tm="0">
                                          <p:val>
                                            <p:fltVal val="0"/>
                                          </p:val>
                                        </p:tav>
                                        <p:tav tm="100000">
                                          <p:val>
                                            <p:strVal val="#ppt_w"/>
                                          </p:val>
                                        </p:tav>
                                      </p:tavLst>
                                    </p:anim>
                                    <p:anim calcmode="lin" valueType="num">
                                      <p:cBhvr>
                                        <p:cTn id="8" dur="500" fill="hold"/>
                                        <p:tgtEl>
                                          <p:spTgt spid="90116"/>
                                        </p:tgtEl>
                                        <p:attrNameLst>
                                          <p:attrName>ppt_h</p:attrName>
                                        </p:attrNameLst>
                                      </p:cBhvr>
                                      <p:tavLst>
                                        <p:tav tm="0">
                                          <p:val>
                                            <p:fltVal val="0"/>
                                          </p:val>
                                        </p:tav>
                                        <p:tav tm="100000">
                                          <p:val>
                                            <p:strVal val="#ppt_h"/>
                                          </p:val>
                                        </p:tav>
                                      </p:tavLst>
                                    </p:anim>
                                    <p:animEffect transition="in" filter="fade">
                                      <p:cBhvr>
                                        <p:cTn id="9"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4"/>
          <p:cNvSpPr>
            <a:spLocks noGrp="1"/>
          </p:cNvSpPr>
          <p:nvPr>
            <p:ph type="title"/>
          </p:nvPr>
        </p:nvSpPr>
        <p:spPr>
          <a:xfrm>
            <a:off x="952464" y="44624"/>
            <a:ext cx="10688152" cy="839788"/>
          </a:xfrm>
        </p:spPr>
        <p:txBody>
          <a:bodyPr/>
          <a:lstStyle/>
          <a:p>
            <a:r>
              <a:rPr lang="zh-CN" altLang="en-US" dirty="0" smtClean="0"/>
              <a:t>引  言</a:t>
            </a:r>
            <a:endParaRPr lang="zh-CN" altLang="en-US" dirty="0"/>
          </a:p>
        </p:txBody>
      </p:sp>
      <p:pic>
        <p:nvPicPr>
          <p:cNvPr id="4" name="Picture 1"/>
          <p:cNvPicPr>
            <a:picLocks noChangeAspect="1" noChangeArrowheads="1"/>
          </p:cNvPicPr>
          <p:nvPr/>
        </p:nvPicPr>
        <p:blipFill>
          <a:blip r:embed="rId1" cstate="print"/>
          <a:srcRect/>
          <a:stretch>
            <a:fillRect/>
          </a:stretch>
        </p:blipFill>
        <p:spPr bwMode="auto">
          <a:xfrm>
            <a:off x="1619251" y="1214438"/>
            <a:ext cx="8763000" cy="467360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52464" y="31924"/>
            <a:ext cx="10688152" cy="839788"/>
          </a:xfrm>
        </p:spPr>
        <p:txBody>
          <a:bodyPr/>
          <a:lstStyle/>
          <a:p>
            <a:pPr algn="l"/>
            <a:r>
              <a:rPr lang="en-US" altLang="zh-CN"/>
              <a:t>3</a:t>
            </a:r>
            <a:r>
              <a:t>、农业领域</a:t>
            </a:r>
          </a:p>
        </p:txBody>
      </p:sp>
      <p:pic>
        <p:nvPicPr>
          <p:cNvPr id="1573890" name="Picture 2"/>
          <p:cNvPicPr>
            <a:picLocks noChangeAspect="1" noChangeArrowheads="1"/>
          </p:cNvPicPr>
          <p:nvPr/>
        </p:nvPicPr>
        <p:blipFill>
          <a:blip r:embed="rId1" cstate="print"/>
          <a:srcRect/>
          <a:stretch>
            <a:fillRect/>
          </a:stretch>
        </p:blipFill>
        <p:spPr bwMode="auto">
          <a:xfrm>
            <a:off x="1428752" y="1500188"/>
            <a:ext cx="7969249" cy="4248150"/>
          </a:xfrm>
          <a:prstGeom prst="rect">
            <a:avLst/>
          </a:prstGeom>
          <a:noFill/>
          <a:ln w="9525">
            <a:noFill/>
            <a:miter lim="800000"/>
            <a:headEnd/>
            <a:tailEnd/>
          </a:ln>
        </p:spPr>
      </p:pic>
      <p:grpSp>
        <p:nvGrpSpPr>
          <p:cNvPr id="2" name="Group 4"/>
          <p:cNvGrpSpPr/>
          <p:nvPr/>
        </p:nvGrpSpPr>
        <p:grpSpPr bwMode="auto">
          <a:xfrm>
            <a:off x="1583267" y="1412875"/>
            <a:ext cx="4320117" cy="2736850"/>
            <a:chOff x="2980" y="0"/>
            <a:chExt cx="2529" cy="2024"/>
          </a:xfrm>
        </p:grpSpPr>
        <p:pic>
          <p:nvPicPr>
            <p:cNvPr id="45066" name="Picture 5"/>
            <p:cNvPicPr>
              <a:picLocks noChangeAspect="1" noChangeArrowheads="1"/>
            </p:cNvPicPr>
            <p:nvPr/>
          </p:nvPicPr>
          <p:blipFill>
            <a:blip r:embed="rId2" cstate="print"/>
            <a:srcRect/>
            <a:stretch>
              <a:fillRect/>
            </a:stretch>
          </p:blipFill>
          <p:spPr bwMode="auto">
            <a:xfrm>
              <a:off x="2980" y="0"/>
              <a:ext cx="1660" cy="2024"/>
            </a:xfrm>
            <a:prstGeom prst="rect">
              <a:avLst/>
            </a:prstGeom>
            <a:noFill/>
            <a:ln w="9525">
              <a:noFill/>
              <a:miter lim="800000"/>
              <a:headEnd/>
              <a:tailEnd/>
            </a:ln>
          </p:spPr>
        </p:pic>
        <p:pic>
          <p:nvPicPr>
            <p:cNvPr id="45067" name="Picture 6" descr="温湿度展示"/>
            <p:cNvPicPr>
              <a:picLocks noChangeAspect="1" noChangeArrowheads="1"/>
            </p:cNvPicPr>
            <p:nvPr/>
          </p:nvPicPr>
          <p:blipFill>
            <a:blip r:embed="rId3" cstate="print"/>
            <a:srcRect/>
            <a:stretch>
              <a:fillRect/>
            </a:stretch>
          </p:blipFill>
          <p:spPr bwMode="auto">
            <a:xfrm>
              <a:off x="4241" y="33"/>
              <a:ext cx="1268" cy="1040"/>
            </a:xfrm>
            <a:prstGeom prst="rect">
              <a:avLst/>
            </a:prstGeom>
            <a:noFill/>
            <a:ln w="9525">
              <a:noFill/>
              <a:miter lim="800000"/>
              <a:headEnd/>
              <a:tailEnd/>
            </a:ln>
          </p:spPr>
        </p:pic>
      </p:grpSp>
      <p:pic>
        <p:nvPicPr>
          <p:cNvPr id="1573896" name="Picture 8"/>
          <p:cNvPicPr>
            <a:picLocks noChangeAspect="1" noChangeArrowheads="1"/>
          </p:cNvPicPr>
          <p:nvPr/>
        </p:nvPicPr>
        <p:blipFill>
          <a:blip r:embed="rId4" cstate="print"/>
          <a:srcRect/>
          <a:stretch>
            <a:fillRect/>
          </a:stretch>
        </p:blipFill>
        <p:spPr bwMode="auto">
          <a:xfrm>
            <a:off x="5327651" y="3573464"/>
            <a:ext cx="3695700" cy="2403475"/>
          </a:xfrm>
          <a:prstGeom prst="rect">
            <a:avLst/>
          </a:prstGeom>
          <a:noFill/>
          <a:ln w="9525">
            <a:noFill/>
            <a:miter lim="800000"/>
            <a:headEnd/>
            <a:tailEnd/>
          </a:ln>
        </p:spPr>
      </p:pic>
      <p:sp>
        <p:nvSpPr>
          <p:cNvPr id="1573897" name="AutoShape 9"/>
          <p:cNvSpPr>
            <a:spLocks noChangeArrowheads="1"/>
          </p:cNvSpPr>
          <p:nvPr/>
        </p:nvSpPr>
        <p:spPr bwMode="auto">
          <a:xfrm>
            <a:off x="9745133" y="2060575"/>
            <a:ext cx="1727200" cy="4032250"/>
          </a:xfrm>
          <a:prstGeom prst="leftArrowCallout">
            <a:avLst>
              <a:gd name="adj1" fmla="val 69633"/>
              <a:gd name="adj2" fmla="val 49112"/>
              <a:gd name="adj3" fmla="val 22037"/>
              <a:gd name="adj4" fmla="val 62810"/>
            </a:avLst>
          </a:prstGeom>
          <a:solidFill>
            <a:srgbClr val="99CC00"/>
          </a:solidFill>
          <a:ln w="9525" algn="ctr">
            <a:solidFill>
              <a:srgbClr val="000000"/>
            </a:solidFill>
            <a:miter lim="800000"/>
          </a:ln>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573898" name="Text Box 10"/>
          <p:cNvSpPr txBox="1">
            <a:spLocks noChangeArrowheads="1"/>
          </p:cNvSpPr>
          <p:nvPr/>
        </p:nvSpPr>
        <p:spPr bwMode="auto">
          <a:xfrm>
            <a:off x="10691681" y="2141539"/>
            <a:ext cx="615553" cy="3889375"/>
          </a:xfrm>
          <a:prstGeom prst="rect">
            <a:avLst/>
          </a:prstGeom>
          <a:noFill/>
          <a:ln w="9525" algn="ctr">
            <a:noFill/>
            <a:miter lim="800000"/>
          </a:ln>
        </p:spPr>
        <p:txBody>
          <a:bodyPr vert="eaVert">
            <a:spAutoFit/>
          </a:bodyPr>
          <a:lstStyle/>
          <a:p>
            <a:pPr algn="ctr"/>
            <a:r>
              <a:rPr lang="zh-CN" altLang="en-US" sz="2800" b="1">
                <a:solidFill>
                  <a:srgbClr val="0066CC"/>
                </a:solidFill>
                <a:latin typeface="微软雅黑" panose="020B0503020204020204" pitchFamily="34" charset="-122"/>
                <a:ea typeface="微软雅黑" panose="020B0503020204020204" pitchFamily="34" charset="-122"/>
                <a:cs typeface="汉仪超粗宋简"/>
              </a:rPr>
              <a:t>韩国济州岛智能渔场</a:t>
            </a:r>
            <a:endParaRPr lang="zh-CN" altLang="en-US" sz="2800" b="1">
              <a:solidFill>
                <a:srgbClr val="0066CC"/>
              </a:solidFill>
              <a:latin typeface="微软雅黑" panose="020B0503020204020204" pitchFamily="34" charset="-122"/>
              <a:ea typeface="微软雅黑" panose="020B0503020204020204" pitchFamily="34" charset="-122"/>
              <a:cs typeface="汉仪超粗宋简"/>
            </a:endParaRPr>
          </a:p>
        </p:txBody>
      </p:sp>
      <p:sp>
        <p:nvSpPr>
          <p:cNvPr id="1573900" name="Text Box 12"/>
          <p:cNvSpPr txBox="1">
            <a:spLocks noChangeArrowheads="1"/>
          </p:cNvSpPr>
          <p:nvPr/>
        </p:nvSpPr>
        <p:spPr bwMode="auto">
          <a:xfrm>
            <a:off x="10740156" y="2143125"/>
            <a:ext cx="567078" cy="3889375"/>
          </a:xfrm>
          <a:prstGeom prst="rect">
            <a:avLst/>
          </a:prstGeom>
          <a:noFill/>
          <a:ln w="9525" algn="ctr">
            <a:noFill/>
            <a:miter lim="800000"/>
          </a:ln>
        </p:spPr>
        <p:txBody>
          <a:bodyPr vert="eaVert">
            <a:spAutoFit/>
          </a:bodyPr>
          <a:lstStyle/>
          <a:p>
            <a:pPr algn="ctr">
              <a:lnSpc>
                <a:spcPct val="85000"/>
              </a:lnSpc>
            </a:pPr>
            <a:r>
              <a:rPr lang="zh-CN" altLang="en-US" sz="2800" b="1">
                <a:solidFill>
                  <a:srgbClr val="FF0000"/>
                </a:solidFill>
                <a:latin typeface="微软雅黑" panose="020B0503020204020204" pitchFamily="34" charset="-122"/>
                <a:ea typeface="微软雅黑" panose="020B0503020204020204" pitchFamily="34" charset="-122"/>
                <a:cs typeface="汉仪超粗宋简"/>
              </a:rPr>
              <a:t>北京大兴区菊花基地</a:t>
            </a:r>
            <a:endParaRPr lang="zh-CN" altLang="en-US" sz="2800" b="1">
              <a:solidFill>
                <a:srgbClr val="FF0000"/>
              </a:solidFill>
              <a:latin typeface="微软雅黑" panose="020B0503020204020204" pitchFamily="34" charset="-122"/>
              <a:ea typeface="微软雅黑" panose="020B0503020204020204" pitchFamily="34" charset="-122"/>
              <a:cs typeface="汉仪超粗宋简"/>
            </a:endParaRPr>
          </a:p>
        </p:txBody>
      </p:sp>
      <p:sp>
        <p:nvSpPr>
          <p:cNvPr id="1573901" name="Text Box 13"/>
          <p:cNvSpPr txBox="1">
            <a:spLocks noChangeArrowheads="1"/>
          </p:cNvSpPr>
          <p:nvPr/>
        </p:nvSpPr>
        <p:spPr bwMode="auto">
          <a:xfrm>
            <a:off x="5143501" y="5786438"/>
            <a:ext cx="4415367" cy="460375"/>
          </a:xfrm>
          <a:prstGeom prst="rect">
            <a:avLst/>
          </a:prstGeom>
          <a:noFill/>
          <a:ln w="9525" algn="ctr">
            <a:noFill/>
            <a:miter lim="800000"/>
          </a:ln>
        </p:spPr>
        <p:txBody>
          <a:bodyPr>
            <a:spAutoFit/>
          </a:bodyPr>
          <a:lstStyle/>
          <a:p>
            <a:pPr algn="ctr">
              <a:spcBef>
                <a:spcPct val="50000"/>
              </a:spcBef>
            </a:pPr>
            <a:r>
              <a:rPr lang="zh-CN" altLang="en-US" sz="2400" b="1">
                <a:solidFill>
                  <a:srgbClr val="FF0000"/>
                </a:solidFill>
              </a:rPr>
              <a:t>克尔斯博公司</a:t>
            </a:r>
            <a:endParaRPr lang="zh-CN" altLang="en-US" sz="24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73897"/>
                                        </p:tgtEl>
                                        <p:attrNameLst>
                                          <p:attrName>style.visibility</p:attrName>
                                        </p:attrNameLst>
                                      </p:cBhvr>
                                      <p:to>
                                        <p:strVal val="visible"/>
                                      </p:to>
                                    </p:set>
                                    <p:animEffect transition="in" filter="slide(fromRight)">
                                      <p:cBhvr>
                                        <p:cTn id="7" dur="500"/>
                                        <p:tgtEl>
                                          <p:spTgt spid="1573897"/>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573898"/>
                                        </p:tgtEl>
                                        <p:attrNameLst>
                                          <p:attrName>style.visibility</p:attrName>
                                        </p:attrNameLst>
                                      </p:cBhvr>
                                      <p:to>
                                        <p:strVal val="visible"/>
                                      </p:to>
                                    </p:set>
                                    <p:animEffect transition="in" filter="slide(fromRight)">
                                      <p:cBhvr>
                                        <p:cTn id="11" dur="500"/>
                                        <p:tgtEl>
                                          <p:spTgt spid="1573898"/>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73890"/>
                                        </p:tgtEl>
                                        <p:attrNameLst>
                                          <p:attrName>style.visibility</p:attrName>
                                        </p:attrNameLst>
                                      </p:cBhvr>
                                      <p:to>
                                        <p:strVal val="visible"/>
                                      </p:to>
                                    </p:set>
                                    <p:animEffect transition="in" filter="slide(fromRight)">
                                      <p:cBhvr>
                                        <p:cTn id="15" dur="500"/>
                                        <p:tgtEl>
                                          <p:spTgt spid="157389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8" fill="hold" grpId="1" nodeType="clickEffect">
                                  <p:stCondLst>
                                    <p:cond delay="0"/>
                                  </p:stCondLst>
                                  <p:childTnLst>
                                    <p:anim calcmode="lin" valueType="num">
                                      <p:cBhvr additive="base">
                                        <p:cTn id="19" dur="500"/>
                                        <p:tgtEl>
                                          <p:spTgt spid="1573898"/>
                                        </p:tgtEl>
                                        <p:attrNameLst>
                                          <p:attrName>ppt_x</p:attrName>
                                        </p:attrNameLst>
                                      </p:cBhvr>
                                      <p:tavLst>
                                        <p:tav tm="0">
                                          <p:val>
                                            <p:strVal val="ppt_x"/>
                                          </p:val>
                                        </p:tav>
                                        <p:tav tm="100000">
                                          <p:val>
                                            <p:strVal val="0-ppt_w/2"/>
                                          </p:val>
                                        </p:tav>
                                      </p:tavLst>
                                    </p:anim>
                                    <p:anim calcmode="lin" valueType="num">
                                      <p:cBhvr additive="base">
                                        <p:cTn id="20" dur="500"/>
                                        <p:tgtEl>
                                          <p:spTgt spid="1573898"/>
                                        </p:tgtEl>
                                        <p:attrNameLst>
                                          <p:attrName>ppt_y</p:attrName>
                                        </p:attrNameLst>
                                      </p:cBhvr>
                                      <p:tavLst>
                                        <p:tav tm="0">
                                          <p:val>
                                            <p:strVal val="ppt_y"/>
                                          </p:val>
                                        </p:tav>
                                        <p:tav tm="100000">
                                          <p:val>
                                            <p:strVal val="ppt_y"/>
                                          </p:val>
                                        </p:tav>
                                      </p:tavLst>
                                    </p:anim>
                                    <p:set>
                                      <p:cBhvr>
                                        <p:cTn id="21" dur="1" fill="hold">
                                          <p:stCondLst>
                                            <p:cond delay="499"/>
                                          </p:stCondLst>
                                        </p:cTn>
                                        <p:tgtEl>
                                          <p:spTgt spid="1573898"/>
                                        </p:tgtEl>
                                        <p:attrNameLst>
                                          <p:attrName>style.visibility</p:attrName>
                                        </p:attrNameLst>
                                      </p:cBhvr>
                                      <p:to>
                                        <p:strVal val="hidden"/>
                                      </p:to>
                                    </p:set>
                                  </p:childTnLst>
                                </p:cTn>
                              </p:par>
                              <p:par>
                                <p:cTn id="22" presetID="2" presetClass="exit" presetSubtype="8" fill="hold" nodeType="withEffect">
                                  <p:stCondLst>
                                    <p:cond delay="0"/>
                                  </p:stCondLst>
                                  <p:childTnLst>
                                    <p:anim calcmode="lin" valueType="num">
                                      <p:cBhvr additive="base">
                                        <p:cTn id="23" dur="500"/>
                                        <p:tgtEl>
                                          <p:spTgt spid="1573890"/>
                                        </p:tgtEl>
                                        <p:attrNameLst>
                                          <p:attrName>ppt_x</p:attrName>
                                        </p:attrNameLst>
                                      </p:cBhvr>
                                      <p:tavLst>
                                        <p:tav tm="0">
                                          <p:val>
                                            <p:strVal val="ppt_x"/>
                                          </p:val>
                                        </p:tav>
                                        <p:tav tm="100000">
                                          <p:val>
                                            <p:strVal val="0-ppt_w/2"/>
                                          </p:val>
                                        </p:tav>
                                      </p:tavLst>
                                    </p:anim>
                                    <p:anim calcmode="lin" valueType="num">
                                      <p:cBhvr additive="base">
                                        <p:cTn id="24" dur="500"/>
                                        <p:tgtEl>
                                          <p:spTgt spid="1573890"/>
                                        </p:tgtEl>
                                        <p:attrNameLst>
                                          <p:attrName>ppt_y</p:attrName>
                                        </p:attrNameLst>
                                      </p:cBhvr>
                                      <p:tavLst>
                                        <p:tav tm="0">
                                          <p:val>
                                            <p:strVal val="ppt_y"/>
                                          </p:val>
                                        </p:tav>
                                        <p:tav tm="100000">
                                          <p:val>
                                            <p:strVal val="ppt_y"/>
                                          </p:val>
                                        </p:tav>
                                      </p:tavLst>
                                    </p:anim>
                                    <p:set>
                                      <p:cBhvr>
                                        <p:cTn id="25" dur="1" fill="hold">
                                          <p:stCondLst>
                                            <p:cond delay="499"/>
                                          </p:stCondLst>
                                        </p:cTn>
                                        <p:tgtEl>
                                          <p:spTgt spid="1573890"/>
                                        </p:tgtEl>
                                        <p:attrNameLst>
                                          <p:attrName>style.visibility</p:attrName>
                                        </p:attrNameLst>
                                      </p:cBhvr>
                                      <p:to>
                                        <p:strVal val="hidden"/>
                                      </p:to>
                                    </p:set>
                                  </p:childTnLst>
                                </p:cTn>
                              </p:par>
                            </p:childTnLst>
                          </p:cTn>
                        </p:par>
                        <p:par>
                          <p:cTn id="26" fill="hold">
                            <p:stCondLst>
                              <p:cond delay="500"/>
                            </p:stCondLst>
                            <p:childTnLst>
                              <p:par>
                                <p:cTn id="27" presetID="12" presetClass="entr" presetSubtype="2" fill="hold" grpId="0" nodeType="afterEffect">
                                  <p:stCondLst>
                                    <p:cond delay="0"/>
                                  </p:stCondLst>
                                  <p:childTnLst>
                                    <p:set>
                                      <p:cBhvr>
                                        <p:cTn id="28" dur="1" fill="hold">
                                          <p:stCondLst>
                                            <p:cond delay="0"/>
                                          </p:stCondLst>
                                        </p:cTn>
                                        <p:tgtEl>
                                          <p:spTgt spid="1573900"/>
                                        </p:tgtEl>
                                        <p:attrNameLst>
                                          <p:attrName>style.visibility</p:attrName>
                                        </p:attrNameLst>
                                      </p:cBhvr>
                                      <p:to>
                                        <p:strVal val="visible"/>
                                      </p:to>
                                    </p:set>
                                    <p:animEffect transition="in" filter="slide(fromRight)">
                                      <p:cBhvr>
                                        <p:cTn id="29" dur="500"/>
                                        <p:tgtEl>
                                          <p:spTgt spid="1573900"/>
                                        </p:tgtEl>
                                      </p:cBhvr>
                                    </p:animEffect>
                                  </p:childTnLst>
                                </p:cTn>
                              </p:par>
                            </p:childTnLst>
                          </p:cTn>
                        </p:par>
                        <p:par>
                          <p:cTn id="30" fill="hold">
                            <p:stCondLst>
                              <p:cond delay="1000"/>
                            </p:stCondLst>
                            <p:childTnLst>
                              <p:par>
                                <p:cTn id="31" presetID="12" presetClass="entr" presetSubtype="2"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slide(fromRight)">
                                      <p:cBhvr>
                                        <p:cTn id="33" dur="500"/>
                                        <p:tgtEl>
                                          <p:spTgt spid="2"/>
                                        </p:tgtEl>
                                      </p:cBhvr>
                                    </p:animEffect>
                                  </p:childTnLst>
                                </p:cTn>
                              </p:par>
                              <p:par>
                                <p:cTn id="34" presetID="12" presetClass="entr" presetSubtype="2" fill="hold" nodeType="withEffect">
                                  <p:stCondLst>
                                    <p:cond delay="0"/>
                                  </p:stCondLst>
                                  <p:childTnLst>
                                    <p:set>
                                      <p:cBhvr>
                                        <p:cTn id="35" dur="1" fill="hold">
                                          <p:stCondLst>
                                            <p:cond delay="0"/>
                                          </p:stCondLst>
                                        </p:cTn>
                                        <p:tgtEl>
                                          <p:spTgt spid="1573896"/>
                                        </p:tgtEl>
                                        <p:attrNameLst>
                                          <p:attrName>style.visibility</p:attrName>
                                        </p:attrNameLst>
                                      </p:cBhvr>
                                      <p:to>
                                        <p:strVal val="visible"/>
                                      </p:to>
                                    </p:set>
                                    <p:animEffect transition="in" filter="slide(fromRight)">
                                      <p:cBhvr>
                                        <p:cTn id="36" dur="500"/>
                                        <p:tgtEl>
                                          <p:spTgt spid="1573896"/>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1573901"/>
                                        </p:tgtEl>
                                        <p:attrNameLst>
                                          <p:attrName>style.visibility</p:attrName>
                                        </p:attrNameLst>
                                      </p:cBhvr>
                                      <p:to>
                                        <p:strVal val="visible"/>
                                      </p:to>
                                    </p:set>
                                    <p:animEffect transition="in" filter="slide(fromRight)">
                                      <p:cBhvr>
                                        <p:cTn id="39" dur="500"/>
                                        <p:tgtEl>
                                          <p:spTgt spid="1573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3897" grpId="0" animBg="1"/>
      <p:bldP spid="1573898" grpId="0"/>
      <p:bldP spid="1573898" grpId="1"/>
      <p:bldP spid="1573900" grpId="0"/>
      <p:bldP spid="157390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en-US" altLang="zh-CN"/>
              <a:t>3</a:t>
            </a:r>
            <a:r>
              <a:t>、农业领域</a:t>
            </a:r>
          </a:p>
        </p:txBody>
      </p:sp>
      <p:sp>
        <p:nvSpPr>
          <p:cNvPr id="1575948" name="Rectangle 12"/>
          <p:cNvSpPr>
            <a:spLocks noChangeArrowheads="1"/>
          </p:cNvSpPr>
          <p:nvPr/>
        </p:nvSpPr>
        <p:spPr bwMode="auto">
          <a:xfrm>
            <a:off x="6572252" y="5286375"/>
            <a:ext cx="5185833" cy="649288"/>
          </a:xfrm>
          <a:prstGeom prst="rect">
            <a:avLst/>
          </a:prstGeom>
          <a:gradFill rotWithShape="1">
            <a:gsLst>
              <a:gs pos="0">
                <a:srgbClr val="FFFFFF"/>
              </a:gs>
              <a:gs pos="100000">
                <a:srgbClr val="CCFFCC"/>
              </a:gs>
            </a:gsLst>
            <a:lin ang="5400000" scaled="1"/>
          </a:gradFill>
          <a:ln w="9525">
            <a:miter lim="800000"/>
          </a:ln>
          <a:scene3d>
            <a:camera prst="legacyObliqueTopLeft"/>
            <a:lightRig rig="legacyFlat3" dir="t"/>
          </a:scene3d>
          <a:sp3d extrusionH="430200" prstMaterial="legacyMatte">
            <a:bevelT w="13500" h="13500" prst="angle"/>
            <a:bevelB w="13500" h="13500" prst="angle"/>
            <a:extrusionClr>
              <a:srgbClr val="CCFFCC"/>
            </a:extrusionClr>
          </a:sp3d>
        </p:spPr>
        <p:txBody>
          <a:bodyPr wrap="none" anchor="ctr">
            <a:flatTx/>
          </a:bodyPr>
          <a:lstStyle/>
          <a:p>
            <a:endParaRPr lang="zh-CN" altLang="en-US" b="1">
              <a:latin typeface="微软雅黑" panose="020B0503020204020204" pitchFamily="34" charset="-122"/>
              <a:ea typeface="微软雅黑" panose="020B0503020204020204" pitchFamily="34" charset="-122"/>
            </a:endParaRPr>
          </a:p>
        </p:txBody>
      </p:sp>
      <p:grpSp>
        <p:nvGrpSpPr>
          <p:cNvPr id="2" name="Group 2"/>
          <p:cNvGrpSpPr/>
          <p:nvPr/>
        </p:nvGrpSpPr>
        <p:grpSpPr bwMode="auto">
          <a:xfrm>
            <a:off x="912285" y="1557339"/>
            <a:ext cx="5278967" cy="2879725"/>
            <a:chOff x="612" y="2840"/>
            <a:chExt cx="2948" cy="1480"/>
          </a:xfrm>
        </p:grpSpPr>
        <p:pic>
          <p:nvPicPr>
            <p:cNvPr id="46092" name="Picture 3"/>
            <p:cNvPicPr>
              <a:picLocks noChangeAspect="1" noChangeArrowheads="1"/>
            </p:cNvPicPr>
            <p:nvPr/>
          </p:nvPicPr>
          <p:blipFill>
            <a:blip r:embed="rId1" cstate="print"/>
            <a:srcRect/>
            <a:stretch>
              <a:fillRect/>
            </a:stretch>
          </p:blipFill>
          <p:spPr bwMode="auto">
            <a:xfrm>
              <a:off x="1882" y="2840"/>
              <a:ext cx="1678" cy="1480"/>
            </a:xfrm>
            <a:prstGeom prst="rect">
              <a:avLst/>
            </a:prstGeom>
            <a:noFill/>
            <a:ln w="9525">
              <a:noFill/>
              <a:miter lim="800000"/>
              <a:headEnd/>
              <a:tailEnd/>
            </a:ln>
          </p:spPr>
        </p:pic>
        <p:pic>
          <p:nvPicPr>
            <p:cNvPr id="46093" name="Picture 4"/>
            <p:cNvPicPr>
              <a:picLocks noChangeAspect="1" noChangeArrowheads="1"/>
            </p:cNvPicPr>
            <p:nvPr/>
          </p:nvPicPr>
          <p:blipFill>
            <a:blip r:embed="rId2" cstate="print"/>
            <a:srcRect/>
            <a:stretch>
              <a:fillRect/>
            </a:stretch>
          </p:blipFill>
          <p:spPr bwMode="auto">
            <a:xfrm>
              <a:off x="612" y="2840"/>
              <a:ext cx="1270" cy="1480"/>
            </a:xfrm>
            <a:prstGeom prst="rect">
              <a:avLst/>
            </a:prstGeom>
            <a:noFill/>
            <a:ln w="9525">
              <a:noFill/>
              <a:miter lim="800000"/>
              <a:headEnd/>
              <a:tailEnd/>
            </a:ln>
          </p:spPr>
        </p:pic>
      </p:grpSp>
      <p:grpSp>
        <p:nvGrpSpPr>
          <p:cNvPr id="3" name="Group 6"/>
          <p:cNvGrpSpPr/>
          <p:nvPr/>
        </p:nvGrpSpPr>
        <p:grpSpPr bwMode="auto">
          <a:xfrm>
            <a:off x="6572251" y="1928813"/>
            <a:ext cx="5183716" cy="3008312"/>
            <a:chOff x="0" y="890"/>
            <a:chExt cx="5760" cy="3437"/>
          </a:xfrm>
        </p:grpSpPr>
        <p:pic>
          <p:nvPicPr>
            <p:cNvPr id="46089" name="Picture 7"/>
            <p:cNvPicPr>
              <a:picLocks noChangeAspect="1" noChangeArrowheads="1"/>
            </p:cNvPicPr>
            <p:nvPr/>
          </p:nvPicPr>
          <p:blipFill>
            <a:blip r:embed="rId3" cstate="print"/>
            <a:srcRect/>
            <a:stretch>
              <a:fillRect/>
            </a:stretch>
          </p:blipFill>
          <p:spPr bwMode="auto">
            <a:xfrm>
              <a:off x="2835" y="890"/>
              <a:ext cx="2925" cy="1536"/>
            </a:xfrm>
            <a:prstGeom prst="rect">
              <a:avLst/>
            </a:prstGeom>
            <a:noFill/>
            <a:ln w="9525">
              <a:noFill/>
              <a:miter lim="800000"/>
              <a:headEnd/>
              <a:tailEnd/>
            </a:ln>
          </p:spPr>
        </p:pic>
        <p:pic>
          <p:nvPicPr>
            <p:cNvPr id="46090" name="Picture 8"/>
            <p:cNvPicPr>
              <a:picLocks noChangeAspect="1" noChangeArrowheads="1"/>
            </p:cNvPicPr>
            <p:nvPr/>
          </p:nvPicPr>
          <p:blipFill>
            <a:blip r:embed="rId4" cstate="print"/>
            <a:srcRect/>
            <a:stretch>
              <a:fillRect/>
            </a:stretch>
          </p:blipFill>
          <p:spPr bwMode="auto">
            <a:xfrm>
              <a:off x="0" y="890"/>
              <a:ext cx="2835" cy="1536"/>
            </a:xfrm>
            <a:prstGeom prst="rect">
              <a:avLst/>
            </a:prstGeom>
            <a:noFill/>
            <a:ln w="9525">
              <a:noFill/>
              <a:miter lim="800000"/>
              <a:headEnd/>
              <a:tailEnd/>
            </a:ln>
          </p:spPr>
        </p:pic>
        <p:pic>
          <p:nvPicPr>
            <p:cNvPr id="46091" name="Picture 9"/>
            <p:cNvPicPr>
              <a:picLocks noChangeAspect="1" noChangeArrowheads="1"/>
            </p:cNvPicPr>
            <p:nvPr/>
          </p:nvPicPr>
          <p:blipFill>
            <a:blip r:embed="rId5" cstate="print"/>
            <a:srcRect/>
            <a:stretch>
              <a:fillRect/>
            </a:stretch>
          </p:blipFill>
          <p:spPr bwMode="auto">
            <a:xfrm>
              <a:off x="0" y="2432"/>
              <a:ext cx="5760" cy="1895"/>
            </a:xfrm>
            <a:prstGeom prst="rect">
              <a:avLst/>
            </a:prstGeom>
            <a:noFill/>
            <a:ln w="9525">
              <a:noFill/>
              <a:miter lim="800000"/>
              <a:headEnd/>
              <a:tailEnd/>
            </a:ln>
          </p:spPr>
        </p:pic>
      </p:grpSp>
      <p:sp>
        <p:nvSpPr>
          <p:cNvPr id="1575946" name="Rectangle 10"/>
          <p:cNvSpPr>
            <a:spLocks noChangeArrowheads="1"/>
          </p:cNvSpPr>
          <p:nvPr/>
        </p:nvSpPr>
        <p:spPr bwMode="auto">
          <a:xfrm>
            <a:off x="6667501" y="5357814"/>
            <a:ext cx="5185833" cy="457200"/>
          </a:xfrm>
          <a:prstGeom prst="rect">
            <a:avLst/>
          </a:prstGeom>
          <a:noFill/>
          <a:ln w="9525" algn="ctr">
            <a:noFill/>
            <a:miter lim="800000"/>
          </a:ln>
        </p:spPr>
        <p:txBody>
          <a:bodyPr>
            <a:spAutoFit/>
          </a:bodyPr>
          <a:lstStyle/>
          <a:p>
            <a:pPr algn="ctr">
              <a:lnSpc>
                <a:spcPct val="85000"/>
              </a:lnSpc>
            </a:pPr>
            <a:r>
              <a:rPr lang="zh-CN" altLang="en-US" sz="2800" b="1">
                <a:solidFill>
                  <a:srgbClr val="FF0000"/>
                </a:solidFill>
                <a:latin typeface="微软雅黑" panose="020B0503020204020204" pitchFamily="34" charset="-122"/>
                <a:ea typeface="微软雅黑" panose="020B0503020204020204" pitchFamily="34" charset="-122"/>
                <a:cs typeface="汉仪超粗宋简"/>
              </a:rPr>
              <a:t>浙江温州的奶牛牧场</a:t>
            </a:r>
            <a:endParaRPr lang="zh-CN" altLang="en-US" sz="2800" b="1">
              <a:solidFill>
                <a:srgbClr val="FF0000"/>
              </a:solidFill>
              <a:latin typeface="微软雅黑" panose="020B0503020204020204" pitchFamily="34" charset="-122"/>
              <a:ea typeface="微软雅黑" panose="020B0503020204020204" pitchFamily="34" charset="-122"/>
              <a:cs typeface="汉仪超粗宋简"/>
            </a:endParaRPr>
          </a:p>
        </p:txBody>
      </p:sp>
      <p:sp>
        <p:nvSpPr>
          <p:cNvPr id="46086" name="Rectangle 11"/>
          <p:cNvSpPr>
            <a:spLocks noChangeArrowheads="1"/>
          </p:cNvSpPr>
          <p:nvPr/>
        </p:nvSpPr>
        <p:spPr bwMode="auto">
          <a:xfrm>
            <a:off x="571501" y="5000625"/>
            <a:ext cx="5185833" cy="649288"/>
          </a:xfrm>
          <a:prstGeom prst="rect">
            <a:avLst/>
          </a:prstGeom>
          <a:gradFill rotWithShape="1">
            <a:gsLst>
              <a:gs pos="0">
                <a:srgbClr val="FFFFFF"/>
              </a:gs>
              <a:gs pos="100000">
                <a:srgbClr val="CCFFCC"/>
              </a:gs>
            </a:gsLst>
            <a:lin ang="5400000" scaled="1"/>
          </a:gradFill>
          <a:ln w="9525">
            <a:miter lim="800000"/>
          </a:ln>
          <a:scene3d>
            <a:camera prst="legacyObliqueTopLeft"/>
            <a:lightRig rig="legacyFlat3" dir="t"/>
          </a:scene3d>
          <a:sp3d extrusionH="430200" prstMaterial="legacyMatte">
            <a:bevelT w="13500" h="13500" prst="angle"/>
            <a:bevelB w="13500" h="13500" prst="angle"/>
            <a:extrusionClr>
              <a:srgbClr val="CCFFCC"/>
            </a:extrusionClr>
          </a:sp3d>
        </p:spPr>
        <p:txBody>
          <a:bodyPr wrap="none" anchor="ctr">
            <a:flatTx/>
          </a:bodyPr>
          <a:lstStyle/>
          <a:p>
            <a:endParaRPr lang="zh-CN" altLang="en-US" b="1">
              <a:latin typeface="微软雅黑" panose="020B0503020204020204" pitchFamily="34" charset="-122"/>
              <a:ea typeface="微软雅黑" panose="020B0503020204020204" pitchFamily="34" charset="-122"/>
            </a:endParaRPr>
          </a:p>
        </p:txBody>
      </p:sp>
      <p:sp>
        <p:nvSpPr>
          <p:cNvPr id="46087" name="Rectangle 5"/>
          <p:cNvSpPr>
            <a:spLocks noChangeArrowheads="1"/>
          </p:cNvSpPr>
          <p:nvPr/>
        </p:nvSpPr>
        <p:spPr bwMode="auto">
          <a:xfrm>
            <a:off x="571501" y="5072064"/>
            <a:ext cx="5185833" cy="457200"/>
          </a:xfrm>
          <a:prstGeom prst="rect">
            <a:avLst/>
          </a:prstGeom>
          <a:noFill/>
          <a:ln w="9525" algn="ctr">
            <a:noFill/>
            <a:miter lim="800000"/>
          </a:ln>
        </p:spPr>
        <p:txBody>
          <a:bodyPr>
            <a:spAutoFit/>
          </a:bodyPr>
          <a:lstStyle/>
          <a:p>
            <a:pPr algn="ctr">
              <a:lnSpc>
                <a:spcPct val="85000"/>
              </a:lnSpc>
            </a:pPr>
            <a:r>
              <a:rPr lang="zh-CN" altLang="en-US" sz="2800" b="1">
                <a:solidFill>
                  <a:srgbClr val="FF0000"/>
                </a:solidFill>
                <a:latin typeface="微软雅黑" panose="020B0503020204020204" pitchFamily="34" charset="-122"/>
                <a:ea typeface="微软雅黑" panose="020B0503020204020204" pitchFamily="34" charset="-122"/>
                <a:cs typeface="汉仪超粗宋简"/>
              </a:rPr>
              <a:t>沈阳玫瑰园</a:t>
            </a:r>
            <a:endParaRPr lang="zh-CN" altLang="en-US" sz="2800" b="1">
              <a:solidFill>
                <a:srgbClr val="FF0000"/>
              </a:solidFill>
              <a:latin typeface="微软雅黑" panose="020B0503020204020204" pitchFamily="34" charset="-122"/>
              <a:ea typeface="微软雅黑" panose="020B0503020204020204" pitchFamily="34" charset="-122"/>
              <a:cs typeface="汉仪超粗宋简"/>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75946"/>
                                        </p:tgtEl>
                                        <p:attrNameLst>
                                          <p:attrName>style.visibility</p:attrName>
                                        </p:attrNameLst>
                                      </p:cBhvr>
                                      <p:to>
                                        <p:strVal val="visible"/>
                                      </p:to>
                                    </p:set>
                                    <p:anim calcmode="lin" valueType="num">
                                      <p:cBhvr additive="base">
                                        <p:cTn id="11" dur="500" fill="hold"/>
                                        <p:tgtEl>
                                          <p:spTgt spid="1575946"/>
                                        </p:tgtEl>
                                        <p:attrNameLst>
                                          <p:attrName>ppt_x</p:attrName>
                                        </p:attrNameLst>
                                      </p:cBhvr>
                                      <p:tavLst>
                                        <p:tav tm="0">
                                          <p:val>
                                            <p:strVal val="1+#ppt_w/2"/>
                                          </p:val>
                                        </p:tav>
                                        <p:tav tm="100000">
                                          <p:val>
                                            <p:strVal val="#ppt_x"/>
                                          </p:val>
                                        </p:tav>
                                      </p:tavLst>
                                    </p:anim>
                                    <p:anim calcmode="lin" valueType="num">
                                      <p:cBhvr additive="base">
                                        <p:cTn id="12" dur="500" fill="hold"/>
                                        <p:tgtEl>
                                          <p:spTgt spid="157594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75948"/>
                                        </p:tgtEl>
                                        <p:attrNameLst>
                                          <p:attrName>style.visibility</p:attrName>
                                        </p:attrNameLst>
                                      </p:cBhvr>
                                      <p:to>
                                        <p:strVal val="visible"/>
                                      </p:to>
                                    </p:set>
                                    <p:anim calcmode="lin" valueType="num">
                                      <p:cBhvr additive="base">
                                        <p:cTn id="15" dur="500" fill="hold"/>
                                        <p:tgtEl>
                                          <p:spTgt spid="1575948"/>
                                        </p:tgtEl>
                                        <p:attrNameLst>
                                          <p:attrName>ppt_x</p:attrName>
                                        </p:attrNameLst>
                                      </p:cBhvr>
                                      <p:tavLst>
                                        <p:tav tm="0">
                                          <p:val>
                                            <p:strVal val="1+#ppt_w/2"/>
                                          </p:val>
                                        </p:tav>
                                        <p:tav tm="100000">
                                          <p:val>
                                            <p:strVal val="#ppt_x"/>
                                          </p:val>
                                        </p:tav>
                                      </p:tavLst>
                                    </p:anim>
                                    <p:anim calcmode="lin" valueType="num">
                                      <p:cBhvr additive="base">
                                        <p:cTn id="16" dur="500" fill="hold"/>
                                        <p:tgtEl>
                                          <p:spTgt spid="15759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5948" grpId="0" animBg="1"/>
      <p:bldP spid="157594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a:t>4、智能交通领域</a:t>
            </a:r>
            <a:endParaRPr lang="zh-CN" altLang="en-US"/>
          </a:p>
        </p:txBody>
      </p:sp>
      <p:sp>
        <p:nvSpPr>
          <p:cNvPr id="47106" name="Oval 11"/>
          <p:cNvSpPr>
            <a:spLocks noChangeArrowheads="1"/>
          </p:cNvSpPr>
          <p:nvPr/>
        </p:nvSpPr>
        <p:spPr bwMode="auto">
          <a:xfrm>
            <a:off x="4978400" y="2654300"/>
            <a:ext cx="3073400" cy="2376488"/>
          </a:xfrm>
          <a:prstGeom prst="ellipse">
            <a:avLst/>
          </a:prstGeom>
          <a:gradFill rotWithShape="1">
            <a:gsLst>
              <a:gs pos="0">
                <a:srgbClr val="FFFFFF"/>
              </a:gs>
              <a:gs pos="100000">
                <a:srgbClr val="FFCC99"/>
              </a:gs>
            </a:gsLst>
            <a:path path="shape">
              <a:fillToRect l="50000" t="50000" r="50000" b="50000"/>
            </a:path>
          </a:gradFill>
          <a:ln w="9525" algn="ctr">
            <a:solidFill>
              <a:srgbClr val="000000"/>
            </a:solidFill>
            <a:round/>
          </a:ln>
        </p:spPr>
        <p:txBody>
          <a:bodyPr wrap="none" anchor="ctr"/>
          <a:lstStyle/>
          <a:p>
            <a:endParaRPr lang="zh-CN" altLang="en-US">
              <a:solidFill>
                <a:srgbClr val="0000FF"/>
              </a:solidFill>
            </a:endParaRPr>
          </a:p>
        </p:txBody>
      </p:sp>
      <p:pic>
        <p:nvPicPr>
          <p:cNvPr id="47107" name="Picture 2" descr="U509P1T1D2957065F21DT20040225165526"/>
          <p:cNvPicPr>
            <a:picLocks noChangeAspect="1" noChangeArrowheads="1"/>
          </p:cNvPicPr>
          <p:nvPr/>
        </p:nvPicPr>
        <p:blipFill>
          <a:blip r:embed="rId1" cstate="print"/>
          <a:srcRect/>
          <a:stretch>
            <a:fillRect/>
          </a:stretch>
        </p:blipFill>
        <p:spPr bwMode="auto">
          <a:xfrm>
            <a:off x="8434917" y="3949700"/>
            <a:ext cx="2853267" cy="1995488"/>
          </a:xfrm>
          <a:prstGeom prst="rect">
            <a:avLst/>
          </a:prstGeom>
          <a:noFill/>
          <a:ln w="9525">
            <a:noFill/>
            <a:miter lim="800000"/>
            <a:headEnd/>
            <a:tailEnd/>
          </a:ln>
        </p:spPr>
      </p:pic>
      <p:pic>
        <p:nvPicPr>
          <p:cNvPr id="47108" name="Picture 4" descr="8_d"/>
          <p:cNvPicPr>
            <a:picLocks noChangeAspect="1" noChangeArrowheads="1"/>
          </p:cNvPicPr>
          <p:nvPr/>
        </p:nvPicPr>
        <p:blipFill>
          <a:blip r:embed="rId2" cstate="print"/>
          <a:srcRect/>
          <a:stretch>
            <a:fillRect/>
          </a:stretch>
        </p:blipFill>
        <p:spPr bwMode="auto">
          <a:xfrm>
            <a:off x="1714500" y="1357314"/>
            <a:ext cx="2880784" cy="2308225"/>
          </a:xfrm>
          <a:prstGeom prst="rect">
            <a:avLst/>
          </a:prstGeom>
          <a:noFill/>
          <a:ln w="9525">
            <a:noFill/>
            <a:miter lim="800000"/>
            <a:headEnd/>
            <a:tailEnd/>
          </a:ln>
        </p:spPr>
      </p:pic>
      <p:sp>
        <p:nvSpPr>
          <p:cNvPr id="1571845" name="Rectangle 5"/>
          <p:cNvSpPr>
            <a:spLocks noChangeArrowheads="1"/>
          </p:cNvSpPr>
          <p:nvPr/>
        </p:nvSpPr>
        <p:spPr bwMode="auto">
          <a:xfrm>
            <a:off x="5519770" y="3589339"/>
            <a:ext cx="2785533" cy="504825"/>
          </a:xfrm>
          <a:prstGeom prst="rect">
            <a:avLst/>
          </a:prstGeom>
          <a:noFill/>
          <a:ln w="9525">
            <a:noFill/>
            <a:miter lim="800000"/>
          </a:ln>
          <a:effectLst/>
        </p:spPr>
        <p:txBody>
          <a:bodyPr anchor="ctr"/>
          <a:lstStyle/>
          <a:p>
            <a:pPr>
              <a:lnSpc>
                <a:spcPct val="70000"/>
              </a:lnSpc>
              <a:defRPr/>
            </a:pPr>
            <a:r>
              <a:rPr lang="zh-CN" altLang="en-US" sz="2800" b="1">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智能停车场</a:t>
            </a:r>
            <a:endParaRPr lang="zh-CN" altLang="en-US" sz="2800" b="1">
              <a:solidFill>
                <a:srgbClr val="0000FF"/>
              </a:solidFill>
              <a:latin typeface="微软雅黑" panose="020B0503020204020204" pitchFamily="34" charset="-122"/>
              <a:ea typeface="微软雅黑" panose="020B0503020204020204" pitchFamily="34" charset="-122"/>
            </a:endParaRPr>
          </a:p>
        </p:txBody>
      </p:sp>
      <p:pic>
        <p:nvPicPr>
          <p:cNvPr id="47110" name="Picture 6" descr="b23"/>
          <p:cNvPicPr>
            <a:picLocks noChangeAspect="1" noChangeArrowheads="1"/>
          </p:cNvPicPr>
          <p:nvPr/>
        </p:nvPicPr>
        <p:blipFill>
          <a:blip r:embed="rId3" cstate="print"/>
          <a:srcRect/>
          <a:stretch>
            <a:fillRect/>
          </a:stretch>
        </p:blipFill>
        <p:spPr bwMode="auto">
          <a:xfrm>
            <a:off x="1746252" y="3730625"/>
            <a:ext cx="2914649" cy="2071688"/>
          </a:xfrm>
          <a:prstGeom prst="rect">
            <a:avLst/>
          </a:prstGeom>
          <a:noFill/>
          <a:ln w="9525">
            <a:noFill/>
            <a:miter lim="800000"/>
            <a:headEnd/>
            <a:tailEnd/>
          </a:ln>
        </p:spPr>
      </p:pic>
      <p:pic>
        <p:nvPicPr>
          <p:cNvPr id="47111" name="Picture 8" descr="20050709221553"/>
          <p:cNvPicPr>
            <a:picLocks noChangeAspect="1" noChangeArrowheads="1"/>
          </p:cNvPicPr>
          <p:nvPr/>
        </p:nvPicPr>
        <p:blipFill>
          <a:blip r:embed="rId4" cstate="print"/>
          <a:srcRect/>
          <a:stretch>
            <a:fillRect/>
          </a:stretch>
        </p:blipFill>
        <p:spPr bwMode="auto">
          <a:xfrm>
            <a:off x="8434917" y="1357313"/>
            <a:ext cx="2895600" cy="2305050"/>
          </a:xfrm>
          <a:prstGeom prst="rect">
            <a:avLst/>
          </a:prstGeom>
          <a:noFill/>
          <a:ln w="9525">
            <a:noFill/>
            <a:miter lim="800000"/>
            <a:headEnd/>
            <a:tailEnd/>
          </a:ln>
        </p:spPr>
      </p:pic>
      <p:sp>
        <p:nvSpPr>
          <p:cNvPr id="1571852" name="AutoShape 12"/>
          <p:cNvSpPr>
            <a:spLocks noChangeArrowheads="1"/>
          </p:cNvSpPr>
          <p:nvPr/>
        </p:nvSpPr>
        <p:spPr bwMode="auto">
          <a:xfrm rot="-8688875">
            <a:off x="4690533" y="2006600"/>
            <a:ext cx="1153584" cy="863600"/>
          </a:xfrm>
          <a:custGeom>
            <a:avLst/>
            <a:gdLst>
              <a:gd name="T0" fmla="*/ 25434605 w 21600"/>
              <a:gd name="T1" fmla="*/ 0 h 21600"/>
              <a:gd name="T2" fmla="*/ 0 w 21600"/>
              <a:gd name="T3" fmla="*/ 17264004 h 21600"/>
              <a:gd name="T4" fmla="*/ 25434605 w 21600"/>
              <a:gd name="T5" fmla="*/ 34528007 h 21600"/>
              <a:gd name="T6" fmla="*/ 34655105 w 21600"/>
              <a:gd name="T7" fmla="*/ 17264004 h 21600"/>
              <a:gd name="T8" fmla="*/ 17694720 60000 65536"/>
              <a:gd name="T9" fmla="*/ 11796480 60000 65536"/>
              <a:gd name="T10" fmla="*/ 5898240 60000 65536"/>
              <a:gd name="T11" fmla="*/ 0 60000 65536"/>
              <a:gd name="T12" fmla="*/ 3375 w 21600"/>
              <a:gd name="T13" fmla="*/ 5043 h 21600"/>
              <a:gd name="T14" fmla="*/ 18537 w 21600"/>
              <a:gd name="T15" fmla="*/ 16557 h 21600"/>
            </a:gdLst>
            <a:ahLst/>
            <a:cxnLst>
              <a:cxn ang="T8">
                <a:pos x="T0" y="T1"/>
              </a:cxn>
              <a:cxn ang="T9">
                <a:pos x="T2" y="T3"/>
              </a:cxn>
              <a:cxn ang="T10">
                <a:pos x="T4" y="T5"/>
              </a:cxn>
              <a:cxn ang="T11">
                <a:pos x="T6" y="T7"/>
              </a:cxn>
            </a:cxnLst>
            <a:rect l="T12" t="T13" r="T14" b="T15"/>
            <a:pathLst>
              <a:path w="21600" h="21600">
                <a:moveTo>
                  <a:pt x="15853" y="0"/>
                </a:moveTo>
                <a:lnTo>
                  <a:pt x="15853" y="5043"/>
                </a:lnTo>
                <a:lnTo>
                  <a:pt x="3375" y="5043"/>
                </a:lnTo>
                <a:lnTo>
                  <a:pt x="3375" y="16557"/>
                </a:lnTo>
                <a:lnTo>
                  <a:pt x="15853" y="16557"/>
                </a:lnTo>
                <a:lnTo>
                  <a:pt x="15853" y="21600"/>
                </a:lnTo>
                <a:lnTo>
                  <a:pt x="21600" y="10800"/>
                </a:lnTo>
                <a:lnTo>
                  <a:pt x="15853" y="0"/>
                </a:lnTo>
                <a:close/>
              </a:path>
              <a:path w="21600" h="21600">
                <a:moveTo>
                  <a:pt x="1350" y="5043"/>
                </a:moveTo>
                <a:lnTo>
                  <a:pt x="1350" y="16557"/>
                </a:lnTo>
                <a:lnTo>
                  <a:pt x="2700" y="16557"/>
                </a:lnTo>
                <a:lnTo>
                  <a:pt x="2700" y="5043"/>
                </a:lnTo>
                <a:lnTo>
                  <a:pt x="1350" y="5043"/>
                </a:lnTo>
                <a:close/>
              </a:path>
              <a:path w="21600" h="21600">
                <a:moveTo>
                  <a:pt x="0" y="5043"/>
                </a:moveTo>
                <a:lnTo>
                  <a:pt x="0" y="16557"/>
                </a:lnTo>
                <a:lnTo>
                  <a:pt x="675" y="16557"/>
                </a:lnTo>
                <a:lnTo>
                  <a:pt x="675" y="5043"/>
                </a:lnTo>
                <a:lnTo>
                  <a:pt x="0" y="5043"/>
                </a:lnTo>
                <a:close/>
              </a:path>
            </a:pathLst>
          </a:custGeom>
          <a:gradFill rotWithShape="1">
            <a:gsLst>
              <a:gs pos="0">
                <a:srgbClr val="FFFFFF"/>
              </a:gs>
              <a:gs pos="100000">
                <a:srgbClr val="993300"/>
              </a:gs>
            </a:gsLst>
            <a:lin ang="0" scaled="1"/>
          </a:gradFill>
          <a:ln w="9525" algn="ctr">
            <a:solidFill>
              <a:srgbClr val="000000"/>
            </a:solidFill>
            <a:miter lim="800000"/>
          </a:ln>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571853" name="AutoShape 13"/>
          <p:cNvSpPr>
            <a:spLocks noChangeArrowheads="1"/>
          </p:cNvSpPr>
          <p:nvPr/>
        </p:nvSpPr>
        <p:spPr bwMode="auto">
          <a:xfrm rot="1782246">
            <a:off x="7188200" y="4814888"/>
            <a:ext cx="1153584" cy="863600"/>
          </a:xfrm>
          <a:custGeom>
            <a:avLst/>
            <a:gdLst>
              <a:gd name="T0" fmla="*/ 25434605 w 21600"/>
              <a:gd name="T1" fmla="*/ 0 h 21600"/>
              <a:gd name="T2" fmla="*/ 0 w 21600"/>
              <a:gd name="T3" fmla="*/ 17264004 h 21600"/>
              <a:gd name="T4" fmla="*/ 25434605 w 21600"/>
              <a:gd name="T5" fmla="*/ 34528007 h 21600"/>
              <a:gd name="T6" fmla="*/ 34655105 w 21600"/>
              <a:gd name="T7" fmla="*/ 17264004 h 21600"/>
              <a:gd name="T8" fmla="*/ 17694720 60000 65536"/>
              <a:gd name="T9" fmla="*/ 11796480 60000 65536"/>
              <a:gd name="T10" fmla="*/ 5898240 60000 65536"/>
              <a:gd name="T11" fmla="*/ 0 60000 65536"/>
              <a:gd name="T12" fmla="*/ 3375 w 21600"/>
              <a:gd name="T13" fmla="*/ 5043 h 21600"/>
              <a:gd name="T14" fmla="*/ 18537 w 21600"/>
              <a:gd name="T15" fmla="*/ 16557 h 21600"/>
            </a:gdLst>
            <a:ahLst/>
            <a:cxnLst>
              <a:cxn ang="T8">
                <a:pos x="T0" y="T1"/>
              </a:cxn>
              <a:cxn ang="T9">
                <a:pos x="T2" y="T3"/>
              </a:cxn>
              <a:cxn ang="T10">
                <a:pos x="T4" y="T5"/>
              </a:cxn>
              <a:cxn ang="T11">
                <a:pos x="T6" y="T7"/>
              </a:cxn>
            </a:cxnLst>
            <a:rect l="T12" t="T13" r="T14" b="T15"/>
            <a:pathLst>
              <a:path w="21600" h="21600">
                <a:moveTo>
                  <a:pt x="15853" y="0"/>
                </a:moveTo>
                <a:lnTo>
                  <a:pt x="15853" y="5043"/>
                </a:lnTo>
                <a:lnTo>
                  <a:pt x="3375" y="5043"/>
                </a:lnTo>
                <a:lnTo>
                  <a:pt x="3375" y="16557"/>
                </a:lnTo>
                <a:lnTo>
                  <a:pt x="15853" y="16557"/>
                </a:lnTo>
                <a:lnTo>
                  <a:pt x="15853" y="21600"/>
                </a:lnTo>
                <a:lnTo>
                  <a:pt x="21600" y="10800"/>
                </a:lnTo>
                <a:lnTo>
                  <a:pt x="15853" y="0"/>
                </a:lnTo>
                <a:close/>
              </a:path>
              <a:path w="21600" h="21600">
                <a:moveTo>
                  <a:pt x="1350" y="5043"/>
                </a:moveTo>
                <a:lnTo>
                  <a:pt x="1350" y="16557"/>
                </a:lnTo>
                <a:lnTo>
                  <a:pt x="2700" y="16557"/>
                </a:lnTo>
                <a:lnTo>
                  <a:pt x="2700" y="5043"/>
                </a:lnTo>
                <a:lnTo>
                  <a:pt x="1350" y="5043"/>
                </a:lnTo>
                <a:close/>
              </a:path>
              <a:path w="21600" h="21600">
                <a:moveTo>
                  <a:pt x="0" y="5043"/>
                </a:moveTo>
                <a:lnTo>
                  <a:pt x="0" y="16557"/>
                </a:lnTo>
                <a:lnTo>
                  <a:pt x="675" y="16557"/>
                </a:lnTo>
                <a:lnTo>
                  <a:pt x="675" y="5043"/>
                </a:lnTo>
                <a:lnTo>
                  <a:pt x="0" y="5043"/>
                </a:lnTo>
                <a:close/>
              </a:path>
            </a:pathLst>
          </a:custGeom>
          <a:gradFill rotWithShape="1">
            <a:gsLst>
              <a:gs pos="0">
                <a:srgbClr val="FFFFFF"/>
              </a:gs>
              <a:gs pos="100000">
                <a:srgbClr val="993300"/>
              </a:gs>
            </a:gsLst>
            <a:lin ang="0" scaled="1"/>
          </a:gradFill>
          <a:ln w="9525" algn="ctr">
            <a:solidFill>
              <a:srgbClr val="000000"/>
            </a:solidFill>
            <a:miter lim="800000"/>
          </a:ln>
        </p:spPr>
        <p:txBody>
          <a:bodyPr wrap="none" anchor="ctr"/>
          <a:lstStyle/>
          <a:p>
            <a:endParaRPr lang="zh-CN" altLang="en-US"/>
          </a:p>
        </p:txBody>
      </p:sp>
      <p:sp>
        <p:nvSpPr>
          <p:cNvPr id="1571854" name="AutoShape 14"/>
          <p:cNvSpPr>
            <a:spLocks noChangeArrowheads="1"/>
          </p:cNvSpPr>
          <p:nvPr/>
        </p:nvSpPr>
        <p:spPr bwMode="auto">
          <a:xfrm rot="8669168">
            <a:off x="4690533" y="4814888"/>
            <a:ext cx="1153584" cy="863600"/>
          </a:xfrm>
          <a:custGeom>
            <a:avLst/>
            <a:gdLst>
              <a:gd name="T0" fmla="*/ 25434605 w 21600"/>
              <a:gd name="T1" fmla="*/ 0 h 21600"/>
              <a:gd name="T2" fmla="*/ 0 w 21600"/>
              <a:gd name="T3" fmla="*/ 17264004 h 21600"/>
              <a:gd name="T4" fmla="*/ 25434605 w 21600"/>
              <a:gd name="T5" fmla="*/ 34528007 h 21600"/>
              <a:gd name="T6" fmla="*/ 34655105 w 21600"/>
              <a:gd name="T7" fmla="*/ 17264004 h 21600"/>
              <a:gd name="T8" fmla="*/ 17694720 60000 65536"/>
              <a:gd name="T9" fmla="*/ 11796480 60000 65536"/>
              <a:gd name="T10" fmla="*/ 5898240 60000 65536"/>
              <a:gd name="T11" fmla="*/ 0 60000 65536"/>
              <a:gd name="T12" fmla="*/ 3375 w 21600"/>
              <a:gd name="T13" fmla="*/ 5043 h 21600"/>
              <a:gd name="T14" fmla="*/ 18537 w 21600"/>
              <a:gd name="T15" fmla="*/ 16557 h 21600"/>
            </a:gdLst>
            <a:ahLst/>
            <a:cxnLst>
              <a:cxn ang="T8">
                <a:pos x="T0" y="T1"/>
              </a:cxn>
              <a:cxn ang="T9">
                <a:pos x="T2" y="T3"/>
              </a:cxn>
              <a:cxn ang="T10">
                <a:pos x="T4" y="T5"/>
              </a:cxn>
              <a:cxn ang="T11">
                <a:pos x="T6" y="T7"/>
              </a:cxn>
            </a:cxnLst>
            <a:rect l="T12" t="T13" r="T14" b="T15"/>
            <a:pathLst>
              <a:path w="21600" h="21600">
                <a:moveTo>
                  <a:pt x="15853" y="0"/>
                </a:moveTo>
                <a:lnTo>
                  <a:pt x="15853" y="5043"/>
                </a:lnTo>
                <a:lnTo>
                  <a:pt x="3375" y="5043"/>
                </a:lnTo>
                <a:lnTo>
                  <a:pt x="3375" y="16557"/>
                </a:lnTo>
                <a:lnTo>
                  <a:pt x="15853" y="16557"/>
                </a:lnTo>
                <a:lnTo>
                  <a:pt x="15853" y="21600"/>
                </a:lnTo>
                <a:lnTo>
                  <a:pt x="21600" y="10800"/>
                </a:lnTo>
                <a:lnTo>
                  <a:pt x="15853" y="0"/>
                </a:lnTo>
                <a:close/>
              </a:path>
              <a:path w="21600" h="21600">
                <a:moveTo>
                  <a:pt x="1350" y="5043"/>
                </a:moveTo>
                <a:lnTo>
                  <a:pt x="1350" y="16557"/>
                </a:lnTo>
                <a:lnTo>
                  <a:pt x="2700" y="16557"/>
                </a:lnTo>
                <a:lnTo>
                  <a:pt x="2700" y="5043"/>
                </a:lnTo>
                <a:lnTo>
                  <a:pt x="1350" y="5043"/>
                </a:lnTo>
                <a:close/>
              </a:path>
              <a:path w="21600" h="21600">
                <a:moveTo>
                  <a:pt x="0" y="5043"/>
                </a:moveTo>
                <a:lnTo>
                  <a:pt x="0" y="16557"/>
                </a:lnTo>
                <a:lnTo>
                  <a:pt x="675" y="16557"/>
                </a:lnTo>
                <a:lnTo>
                  <a:pt x="675" y="5043"/>
                </a:lnTo>
                <a:lnTo>
                  <a:pt x="0" y="5043"/>
                </a:lnTo>
                <a:close/>
              </a:path>
            </a:pathLst>
          </a:custGeom>
          <a:gradFill rotWithShape="1">
            <a:gsLst>
              <a:gs pos="0">
                <a:srgbClr val="FFFFFF"/>
              </a:gs>
              <a:gs pos="100000">
                <a:srgbClr val="993300"/>
              </a:gs>
            </a:gsLst>
            <a:lin ang="0" scaled="1"/>
          </a:gradFill>
          <a:ln w="9525" algn="ctr">
            <a:solidFill>
              <a:srgbClr val="000000"/>
            </a:solidFill>
            <a:miter lim="800000"/>
          </a:ln>
        </p:spPr>
        <p:txBody>
          <a:bodyPr wrap="none" anchor="ctr"/>
          <a:lstStyle/>
          <a:p>
            <a:endParaRPr lang="zh-CN" altLang="en-US"/>
          </a:p>
        </p:txBody>
      </p:sp>
      <p:sp>
        <p:nvSpPr>
          <p:cNvPr id="1571855" name="AutoShape 15"/>
          <p:cNvSpPr>
            <a:spLocks noChangeArrowheads="1"/>
          </p:cNvSpPr>
          <p:nvPr/>
        </p:nvSpPr>
        <p:spPr bwMode="auto">
          <a:xfrm rot="-1763962">
            <a:off x="7186084" y="2006600"/>
            <a:ext cx="1153583" cy="863600"/>
          </a:xfrm>
          <a:custGeom>
            <a:avLst/>
            <a:gdLst>
              <a:gd name="T0" fmla="*/ 25434535 w 21600"/>
              <a:gd name="T1" fmla="*/ 0 h 21600"/>
              <a:gd name="T2" fmla="*/ 0 w 21600"/>
              <a:gd name="T3" fmla="*/ 17264004 h 21600"/>
              <a:gd name="T4" fmla="*/ 25434535 w 21600"/>
              <a:gd name="T5" fmla="*/ 34528007 h 21600"/>
              <a:gd name="T6" fmla="*/ 34655025 w 21600"/>
              <a:gd name="T7" fmla="*/ 17264004 h 21600"/>
              <a:gd name="T8" fmla="*/ 17694720 60000 65536"/>
              <a:gd name="T9" fmla="*/ 11796480 60000 65536"/>
              <a:gd name="T10" fmla="*/ 5898240 60000 65536"/>
              <a:gd name="T11" fmla="*/ 0 60000 65536"/>
              <a:gd name="T12" fmla="*/ 3375 w 21600"/>
              <a:gd name="T13" fmla="*/ 5043 h 21600"/>
              <a:gd name="T14" fmla="*/ 18537 w 21600"/>
              <a:gd name="T15" fmla="*/ 16557 h 21600"/>
            </a:gdLst>
            <a:ahLst/>
            <a:cxnLst>
              <a:cxn ang="T8">
                <a:pos x="T0" y="T1"/>
              </a:cxn>
              <a:cxn ang="T9">
                <a:pos x="T2" y="T3"/>
              </a:cxn>
              <a:cxn ang="T10">
                <a:pos x="T4" y="T5"/>
              </a:cxn>
              <a:cxn ang="T11">
                <a:pos x="T6" y="T7"/>
              </a:cxn>
            </a:cxnLst>
            <a:rect l="T12" t="T13" r="T14" b="T15"/>
            <a:pathLst>
              <a:path w="21600" h="21600">
                <a:moveTo>
                  <a:pt x="15853" y="0"/>
                </a:moveTo>
                <a:lnTo>
                  <a:pt x="15853" y="5043"/>
                </a:lnTo>
                <a:lnTo>
                  <a:pt x="3375" y="5043"/>
                </a:lnTo>
                <a:lnTo>
                  <a:pt x="3375" y="16557"/>
                </a:lnTo>
                <a:lnTo>
                  <a:pt x="15853" y="16557"/>
                </a:lnTo>
                <a:lnTo>
                  <a:pt x="15853" y="21600"/>
                </a:lnTo>
                <a:lnTo>
                  <a:pt x="21600" y="10800"/>
                </a:lnTo>
                <a:lnTo>
                  <a:pt x="15853" y="0"/>
                </a:lnTo>
                <a:close/>
              </a:path>
              <a:path w="21600" h="21600">
                <a:moveTo>
                  <a:pt x="1350" y="5043"/>
                </a:moveTo>
                <a:lnTo>
                  <a:pt x="1350" y="16557"/>
                </a:lnTo>
                <a:lnTo>
                  <a:pt x="2700" y="16557"/>
                </a:lnTo>
                <a:lnTo>
                  <a:pt x="2700" y="5043"/>
                </a:lnTo>
                <a:lnTo>
                  <a:pt x="1350" y="5043"/>
                </a:lnTo>
                <a:close/>
              </a:path>
              <a:path w="21600" h="21600">
                <a:moveTo>
                  <a:pt x="0" y="5043"/>
                </a:moveTo>
                <a:lnTo>
                  <a:pt x="0" y="16557"/>
                </a:lnTo>
                <a:lnTo>
                  <a:pt x="675" y="16557"/>
                </a:lnTo>
                <a:lnTo>
                  <a:pt x="675" y="5043"/>
                </a:lnTo>
                <a:lnTo>
                  <a:pt x="0" y="5043"/>
                </a:lnTo>
                <a:close/>
              </a:path>
            </a:pathLst>
          </a:custGeom>
          <a:gradFill rotWithShape="1">
            <a:gsLst>
              <a:gs pos="0">
                <a:srgbClr val="FFFFFF"/>
              </a:gs>
              <a:gs pos="100000">
                <a:srgbClr val="993300"/>
              </a:gs>
            </a:gsLst>
            <a:lin ang="0" scaled="1"/>
          </a:gradFill>
          <a:ln w="9525" algn="ctr">
            <a:solidFill>
              <a:srgbClr val="000000"/>
            </a:solidFill>
            <a:miter lim="800000"/>
          </a:ln>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1571856" name="Rectangle 16"/>
          <p:cNvSpPr>
            <a:spLocks noChangeArrowheads="1"/>
          </p:cNvSpPr>
          <p:nvPr/>
        </p:nvSpPr>
        <p:spPr bwMode="auto">
          <a:xfrm>
            <a:off x="5712386" y="3589339"/>
            <a:ext cx="2785533" cy="504825"/>
          </a:xfrm>
          <a:prstGeom prst="rect">
            <a:avLst/>
          </a:prstGeom>
          <a:noFill/>
          <a:ln w="9525">
            <a:noFill/>
            <a:miter lim="800000"/>
          </a:ln>
          <a:effectLst/>
        </p:spPr>
        <p:txBody>
          <a:bodyPr anchor="ctr"/>
          <a:lstStyle/>
          <a:p>
            <a:pPr>
              <a:lnSpc>
                <a:spcPct val="70000"/>
              </a:lnSpc>
              <a:defRPr/>
            </a:pPr>
            <a:r>
              <a:rPr lang="zh-CN" altLang="en-US" sz="2800" b="1">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物流系统</a:t>
            </a:r>
            <a:endParaRPr lang="zh-CN" altLang="en-US" sz="2800" b="1">
              <a:solidFill>
                <a:srgbClr val="0000FF"/>
              </a:solidFill>
              <a:latin typeface="微软雅黑" panose="020B0503020204020204" pitchFamily="34" charset="-122"/>
              <a:ea typeface="微软雅黑" panose="020B0503020204020204" pitchFamily="34" charset="-122"/>
            </a:endParaRPr>
          </a:p>
        </p:txBody>
      </p:sp>
      <p:sp>
        <p:nvSpPr>
          <p:cNvPr id="1571858" name="Rectangle 18"/>
          <p:cNvSpPr>
            <a:spLocks noChangeArrowheads="1"/>
          </p:cNvSpPr>
          <p:nvPr/>
        </p:nvSpPr>
        <p:spPr bwMode="auto">
          <a:xfrm>
            <a:off x="5712386" y="3589339"/>
            <a:ext cx="2785533" cy="504825"/>
          </a:xfrm>
          <a:prstGeom prst="rect">
            <a:avLst/>
          </a:prstGeom>
          <a:noFill/>
          <a:ln w="9525">
            <a:noFill/>
            <a:miter lim="800000"/>
          </a:ln>
          <a:effectLst/>
        </p:spPr>
        <p:txBody>
          <a:bodyPr anchor="ctr"/>
          <a:lstStyle/>
          <a:p>
            <a:pPr>
              <a:lnSpc>
                <a:spcPct val="70000"/>
              </a:lnSpc>
              <a:defRPr/>
            </a:pPr>
            <a:r>
              <a:rPr lang="zh-CN" altLang="en-US" sz="2800" b="1">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列车铁轨</a:t>
            </a:r>
            <a:endParaRPr lang="zh-CN" altLang="en-US" sz="2800" b="1">
              <a:solidFill>
                <a:srgbClr val="0000FF"/>
              </a:solidFill>
              <a:latin typeface="微软雅黑" panose="020B0503020204020204" pitchFamily="34" charset="-122"/>
              <a:ea typeface="微软雅黑" panose="020B0503020204020204" pitchFamily="34" charset="-122"/>
            </a:endParaRPr>
          </a:p>
        </p:txBody>
      </p:sp>
      <p:sp>
        <p:nvSpPr>
          <p:cNvPr id="1571862" name="Rectangle 22"/>
          <p:cNvSpPr>
            <a:spLocks noChangeArrowheads="1"/>
          </p:cNvSpPr>
          <p:nvPr/>
        </p:nvSpPr>
        <p:spPr bwMode="auto">
          <a:xfrm>
            <a:off x="5231904" y="3589339"/>
            <a:ext cx="3168649" cy="504825"/>
          </a:xfrm>
          <a:prstGeom prst="rect">
            <a:avLst/>
          </a:prstGeom>
          <a:noFill/>
          <a:ln w="9525">
            <a:noFill/>
            <a:miter lim="800000"/>
          </a:ln>
          <a:effectLst/>
        </p:spPr>
        <p:txBody>
          <a:bodyPr anchor="ctr"/>
          <a:lstStyle/>
          <a:p>
            <a:pPr>
              <a:lnSpc>
                <a:spcPct val="70000"/>
              </a:lnSpc>
              <a:defRPr/>
            </a:pPr>
            <a:r>
              <a:rPr lang="zh-CN" altLang="en-US" sz="2800" b="1"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高速公路系统</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71845"/>
                                        </p:tgtEl>
                                        <p:attrNameLst>
                                          <p:attrName>style.visibility</p:attrName>
                                        </p:attrNameLst>
                                      </p:cBhvr>
                                      <p:to>
                                        <p:strVal val="visible"/>
                                      </p:to>
                                    </p:set>
                                    <p:animEffect transition="in" filter="fade">
                                      <p:cBhvr>
                                        <p:cTn id="7" dur="500"/>
                                        <p:tgtEl>
                                          <p:spTgt spid="15718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71852"/>
                                        </p:tgtEl>
                                        <p:attrNameLst>
                                          <p:attrName>style.visibility</p:attrName>
                                        </p:attrNameLst>
                                      </p:cBhvr>
                                      <p:to>
                                        <p:strVal val="visible"/>
                                      </p:to>
                                    </p:set>
                                    <p:animEffect transition="in" filter="fade">
                                      <p:cBhvr>
                                        <p:cTn id="10" dur="500"/>
                                        <p:tgtEl>
                                          <p:spTgt spid="157185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6" fill="hold" grpId="1" nodeType="clickEffect">
                                  <p:stCondLst>
                                    <p:cond delay="0"/>
                                  </p:stCondLst>
                                  <p:childTnLst>
                                    <p:animEffect transition="out" filter="barn(inHorizontal)">
                                      <p:cBhvr>
                                        <p:cTn id="14" dur="500"/>
                                        <p:tgtEl>
                                          <p:spTgt spid="1571845"/>
                                        </p:tgtEl>
                                      </p:cBhvr>
                                    </p:animEffect>
                                    <p:set>
                                      <p:cBhvr>
                                        <p:cTn id="15" dur="1" fill="hold">
                                          <p:stCondLst>
                                            <p:cond delay="499"/>
                                          </p:stCondLst>
                                        </p:cTn>
                                        <p:tgtEl>
                                          <p:spTgt spid="1571845"/>
                                        </p:tgtEl>
                                        <p:attrNameLst>
                                          <p:attrName>style.visibility</p:attrName>
                                        </p:attrNameLst>
                                      </p:cBhvr>
                                      <p:to>
                                        <p:strVal val="hidden"/>
                                      </p:to>
                                    </p:set>
                                  </p:childTnLst>
                                </p:cTn>
                              </p:par>
                              <p:par>
                                <p:cTn id="16" presetID="16" presetClass="exit" presetSubtype="26" fill="hold" grpId="1" nodeType="withEffect">
                                  <p:stCondLst>
                                    <p:cond delay="0"/>
                                  </p:stCondLst>
                                  <p:childTnLst>
                                    <p:animEffect transition="out" filter="barn(inHorizontal)">
                                      <p:cBhvr>
                                        <p:cTn id="17" dur="500"/>
                                        <p:tgtEl>
                                          <p:spTgt spid="1571852"/>
                                        </p:tgtEl>
                                      </p:cBhvr>
                                    </p:animEffect>
                                    <p:set>
                                      <p:cBhvr>
                                        <p:cTn id="18" dur="1" fill="hold">
                                          <p:stCondLst>
                                            <p:cond delay="499"/>
                                          </p:stCondLst>
                                        </p:cTn>
                                        <p:tgtEl>
                                          <p:spTgt spid="157185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571856"/>
                                        </p:tgtEl>
                                        <p:attrNameLst>
                                          <p:attrName>style.visibility</p:attrName>
                                        </p:attrNameLst>
                                      </p:cBhvr>
                                      <p:to>
                                        <p:strVal val="visible"/>
                                      </p:to>
                                    </p:set>
                                    <p:animEffect transition="in" filter="fade">
                                      <p:cBhvr>
                                        <p:cTn id="22" dur="500"/>
                                        <p:tgtEl>
                                          <p:spTgt spid="15718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71855"/>
                                        </p:tgtEl>
                                        <p:attrNameLst>
                                          <p:attrName>style.visibility</p:attrName>
                                        </p:attrNameLst>
                                      </p:cBhvr>
                                      <p:to>
                                        <p:strVal val="visible"/>
                                      </p:to>
                                    </p:set>
                                    <p:animEffect transition="in" filter="fade">
                                      <p:cBhvr>
                                        <p:cTn id="25" dur="500"/>
                                        <p:tgtEl>
                                          <p:spTgt spid="157185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6" fill="hold" grpId="1" nodeType="clickEffect">
                                  <p:stCondLst>
                                    <p:cond delay="0"/>
                                  </p:stCondLst>
                                  <p:childTnLst>
                                    <p:animEffect transition="out" filter="barn(inHorizontal)">
                                      <p:cBhvr>
                                        <p:cTn id="29" dur="500"/>
                                        <p:tgtEl>
                                          <p:spTgt spid="1571856"/>
                                        </p:tgtEl>
                                      </p:cBhvr>
                                    </p:animEffect>
                                    <p:set>
                                      <p:cBhvr>
                                        <p:cTn id="30" dur="1" fill="hold">
                                          <p:stCondLst>
                                            <p:cond delay="499"/>
                                          </p:stCondLst>
                                        </p:cTn>
                                        <p:tgtEl>
                                          <p:spTgt spid="1571856"/>
                                        </p:tgtEl>
                                        <p:attrNameLst>
                                          <p:attrName>style.visibility</p:attrName>
                                        </p:attrNameLst>
                                      </p:cBhvr>
                                      <p:to>
                                        <p:strVal val="hidden"/>
                                      </p:to>
                                    </p:set>
                                  </p:childTnLst>
                                </p:cTn>
                              </p:par>
                              <p:par>
                                <p:cTn id="31" presetID="16" presetClass="exit" presetSubtype="26" fill="hold" grpId="1" nodeType="withEffect">
                                  <p:stCondLst>
                                    <p:cond delay="0"/>
                                  </p:stCondLst>
                                  <p:childTnLst>
                                    <p:animEffect transition="out" filter="barn(inHorizontal)">
                                      <p:cBhvr>
                                        <p:cTn id="32" dur="500"/>
                                        <p:tgtEl>
                                          <p:spTgt spid="1571855"/>
                                        </p:tgtEl>
                                      </p:cBhvr>
                                    </p:animEffect>
                                    <p:set>
                                      <p:cBhvr>
                                        <p:cTn id="33" dur="1" fill="hold">
                                          <p:stCondLst>
                                            <p:cond delay="499"/>
                                          </p:stCondLst>
                                        </p:cTn>
                                        <p:tgtEl>
                                          <p:spTgt spid="1571855"/>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71858"/>
                                        </p:tgtEl>
                                        <p:attrNameLst>
                                          <p:attrName>style.visibility</p:attrName>
                                        </p:attrNameLst>
                                      </p:cBhvr>
                                      <p:to>
                                        <p:strVal val="visible"/>
                                      </p:to>
                                    </p:set>
                                    <p:animEffect transition="in" filter="fade">
                                      <p:cBhvr>
                                        <p:cTn id="37" dur="500"/>
                                        <p:tgtEl>
                                          <p:spTgt spid="15718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71854"/>
                                        </p:tgtEl>
                                        <p:attrNameLst>
                                          <p:attrName>style.visibility</p:attrName>
                                        </p:attrNameLst>
                                      </p:cBhvr>
                                      <p:to>
                                        <p:strVal val="visible"/>
                                      </p:to>
                                    </p:set>
                                    <p:animEffect transition="in" filter="fade">
                                      <p:cBhvr>
                                        <p:cTn id="40" dur="500"/>
                                        <p:tgtEl>
                                          <p:spTgt spid="157185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xit" presetSubtype="26" fill="hold" grpId="1" nodeType="clickEffect">
                                  <p:stCondLst>
                                    <p:cond delay="0"/>
                                  </p:stCondLst>
                                  <p:childTnLst>
                                    <p:animEffect transition="out" filter="barn(inHorizontal)">
                                      <p:cBhvr>
                                        <p:cTn id="44" dur="500"/>
                                        <p:tgtEl>
                                          <p:spTgt spid="1571858"/>
                                        </p:tgtEl>
                                      </p:cBhvr>
                                    </p:animEffect>
                                    <p:set>
                                      <p:cBhvr>
                                        <p:cTn id="45" dur="1" fill="hold">
                                          <p:stCondLst>
                                            <p:cond delay="499"/>
                                          </p:stCondLst>
                                        </p:cTn>
                                        <p:tgtEl>
                                          <p:spTgt spid="1571858"/>
                                        </p:tgtEl>
                                        <p:attrNameLst>
                                          <p:attrName>style.visibility</p:attrName>
                                        </p:attrNameLst>
                                      </p:cBhvr>
                                      <p:to>
                                        <p:strVal val="hidden"/>
                                      </p:to>
                                    </p:set>
                                  </p:childTnLst>
                                </p:cTn>
                              </p:par>
                              <p:par>
                                <p:cTn id="46" presetID="16" presetClass="exit" presetSubtype="26" fill="hold" grpId="1" nodeType="withEffect">
                                  <p:stCondLst>
                                    <p:cond delay="0"/>
                                  </p:stCondLst>
                                  <p:childTnLst>
                                    <p:animEffect transition="out" filter="barn(inHorizontal)">
                                      <p:cBhvr>
                                        <p:cTn id="47" dur="500"/>
                                        <p:tgtEl>
                                          <p:spTgt spid="1571854"/>
                                        </p:tgtEl>
                                      </p:cBhvr>
                                    </p:animEffect>
                                    <p:set>
                                      <p:cBhvr>
                                        <p:cTn id="48" dur="1" fill="hold">
                                          <p:stCondLst>
                                            <p:cond delay="499"/>
                                          </p:stCondLst>
                                        </p:cTn>
                                        <p:tgtEl>
                                          <p:spTgt spid="1571854"/>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571862"/>
                                        </p:tgtEl>
                                        <p:attrNameLst>
                                          <p:attrName>style.visibility</p:attrName>
                                        </p:attrNameLst>
                                      </p:cBhvr>
                                      <p:to>
                                        <p:strVal val="visible"/>
                                      </p:to>
                                    </p:set>
                                    <p:animEffect transition="in" filter="fade">
                                      <p:cBhvr>
                                        <p:cTn id="52" dur="500"/>
                                        <p:tgtEl>
                                          <p:spTgt spid="15718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71853"/>
                                        </p:tgtEl>
                                        <p:attrNameLst>
                                          <p:attrName>style.visibility</p:attrName>
                                        </p:attrNameLst>
                                      </p:cBhvr>
                                      <p:to>
                                        <p:strVal val="visible"/>
                                      </p:to>
                                    </p:set>
                                    <p:animEffect transition="in" filter="fade">
                                      <p:cBhvr>
                                        <p:cTn id="55" dur="500"/>
                                        <p:tgtEl>
                                          <p:spTgt spid="1571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1845" grpId="0"/>
      <p:bldP spid="1571845" grpId="1"/>
      <p:bldP spid="1571852" grpId="0" animBg="1"/>
      <p:bldP spid="1571852" grpId="1" animBg="1"/>
      <p:bldP spid="1571853" grpId="0" animBg="1"/>
      <p:bldP spid="1571854" grpId="0" animBg="1"/>
      <p:bldP spid="1571854" grpId="1" animBg="1"/>
      <p:bldP spid="1571855" grpId="0" animBg="1"/>
      <p:bldP spid="1571855" grpId="1" animBg="1"/>
      <p:bldP spid="1571856" grpId="0"/>
      <p:bldP spid="1571856" grpId="1"/>
      <p:bldP spid="1571858" grpId="0"/>
      <p:bldP spid="1571858" grpId="1"/>
      <p:bldP spid="157186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Grp="1"/>
          </p:cNvSpPr>
          <p:nvPr>
            <p:ph type="title"/>
          </p:nvPr>
        </p:nvSpPr>
        <p:spPr>
          <a:prstGeom prst="rect">
            <a:avLst/>
          </a:prstGeom>
          <a:noFill/>
          <a:ln w="9525">
            <a:noFill/>
          </a:ln>
        </p:spPr>
        <p:txBody>
          <a:bodyPr/>
          <a:lstStyle/>
          <a:p>
            <a:pPr algn="ctr" eaLnBrk="1" hangingPunct="1"/>
            <a:r>
              <a:rPr lang="zh-CN" altLang="en-US" dirty="0"/>
              <a:t>智能交通</a:t>
            </a:r>
            <a:endParaRPr lang="zh-CN" altLang="en-US" dirty="0"/>
          </a:p>
        </p:txBody>
      </p:sp>
      <p:pic>
        <p:nvPicPr>
          <p:cNvPr id="88068" name="Picture 4" descr="城市交通诱导系统"/>
          <p:cNvPicPr>
            <a:picLocks noChangeAspect="1"/>
          </p:cNvPicPr>
          <p:nvPr/>
        </p:nvPicPr>
        <p:blipFill>
          <a:blip r:embed="rId1" cstate="print"/>
          <a:stretch>
            <a:fillRect/>
          </a:stretch>
        </p:blipFill>
        <p:spPr>
          <a:xfrm>
            <a:off x="655320" y="1521460"/>
            <a:ext cx="5334000" cy="4227830"/>
          </a:xfrm>
          <a:prstGeom prst="rect">
            <a:avLst/>
          </a:prstGeom>
          <a:noFill/>
          <a:ln w="9525">
            <a:noFill/>
          </a:ln>
        </p:spPr>
      </p:pic>
      <p:pic>
        <p:nvPicPr>
          <p:cNvPr id="88069" name="Picture 5" descr="智能交通系统"/>
          <p:cNvPicPr>
            <a:picLocks noChangeAspect="1"/>
          </p:cNvPicPr>
          <p:nvPr/>
        </p:nvPicPr>
        <p:blipFill>
          <a:blip r:embed="rId2" cstate="print"/>
          <a:stretch>
            <a:fillRect/>
          </a:stretch>
        </p:blipFill>
        <p:spPr>
          <a:xfrm>
            <a:off x="6269355" y="1522095"/>
            <a:ext cx="5514975" cy="4227195"/>
          </a:xfrm>
          <a:prstGeom prst="rect">
            <a:avLst/>
          </a:prstGeom>
          <a:noFill/>
          <a:ln w="9525">
            <a:noFill/>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068"/>
                                        </p:tgtEl>
                                        <p:attrNameLst>
                                          <p:attrName>style.visibility</p:attrName>
                                        </p:attrNameLst>
                                      </p:cBhvr>
                                      <p:to>
                                        <p:strVal val="visible"/>
                                      </p:to>
                                    </p:set>
                                    <p:animEffect transition="in" filter="dissolve">
                                      <p:cBhvr>
                                        <p:cTn id="7" dur="500"/>
                                        <p:tgtEl>
                                          <p:spTgt spid="8806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8069"/>
                                        </p:tgtEl>
                                        <p:attrNameLst>
                                          <p:attrName>style.visibility</p:attrName>
                                        </p:attrNameLst>
                                      </p:cBhvr>
                                      <p:to>
                                        <p:strVal val="visible"/>
                                      </p:to>
                                    </p:set>
                                    <p:animEffect transition="in" filter="dissolve">
                                      <p:cBhvr>
                                        <p:cTn id="11"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p:cNvSpPr>
            <a:spLocks noGrp="1"/>
          </p:cNvSpPr>
          <p:nvPr>
            <p:ph type="title"/>
          </p:nvPr>
        </p:nvSpPr>
        <p:spPr>
          <a:prstGeom prst="rect">
            <a:avLst/>
          </a:prstGeom>
          <a:noFill/>
          <a:ln w="9525">
            <a:noFill/>
          </a:ln>
        </p:spPr>
        <p:txBody>
          <a:bodyPr/>
          <a:lstStyle/>
          <a:p>
            <a:pPr algn="ctr" eaLnBrk="1" hangingPunct="1"/>
            <a:r>
              <a:rPr lang="zh-CN" altLang="en-US" dirty="0"/>
              <a:t>智能停车场</a:t>
            </a:r>
            <a:endParaRPr lang="zh-CN" altLang="en-US" dirty="0"/>
          </a:p>
        </p:txBody>
      </p:sp>
      <p:pic>
        <p:nvPicPr>
          <p:cNvPr id="89092" name="Picture 4" descr="智能停车场系统"/>
          <p:cNvPicPr>
            <a:picLocks noChangeAspect="1"/>
          </p:cNvPicPr>
          <p:nvPr/>
        </p:nvPicPr>
        <p:blipFill>
          <a:blip r:embed="rId1" cstate="print"/>
          <a:stretch>
            <a:fillRect/>
          </a:stretch>
        </p:blipFill>
        <p:spPr>
          <a:xfrm>
            <a:off x="952500" y="1628775"/>
            <a:ext cx="7157085" cy="4422140"/>
          </a:xfrm>
          <a:prstGeom prst="rect">
            <a:avLst/>
          </a:prstGeom>
          <a:noFill/>
          <a:ln w="9525">
            <a:noFill/>
          </a:ln>
        </p:spPr>
      </p:pic>
      <p:pic>
        <p:nvPicPr>
          <p:cNvPr id="89093" name="Picture 5" descr="WSN-CM-S01流量型车辆检测器"/>
          <p:cNvPicPr>
            <a:picLocks noChangeAspect="1"/>
          </p:cNvPicPr>
          <p:nvPr/>
        </p:nvPicPr>
        <p:blipFill>
          <a:blip r:embed="rId2" cstate="print"/>
          <a:stretch>
            <a:fillRect/>
          </a:stretch>
        </p:blipFill>
        <p:spPr>
          <a:xfrm>
            <a:off x="8751570" y="2400935"/>
            <a:ext cx="2889250" cy="3243580"/>
          </a:xfrm>
          <a:prstGeom prst="rect">
            <a:avLst/>
          </a:prstGeom>
          <a:noFill/>
          <a:ln w="9525">
            <a:noFill/>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9092"/>
                                        </p:tgtEl>
                                        <p:attrNameLst>
                                          <p:attrName>style.visibility</p:attrName>
                                        </p:attrNameLst>
                                      </p:cBhvr>
                                      <p:to>
                                        <p:strVal val="visible"/>
                                      </p:to>
                                    </p:set>
                                    <p:animEffect transition="in" filter="dissolve">
                                      <p:cBhvr>
                                        <p:cTn id="7" dur="500"/>
                                        <p:tgtEl>
                                          <p:spTgt spid="8909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9093"/>
                                        </p:tgtEl>
                                        <p:attrNameLst>
                                          <p:attrName>style.visibility</p:attrName>
                                        </p:attrNameLst>
                                      </p:cBhvr>
                                      <p:to>
                                        <p:strVal val="visible"/>
                                      </p:to>
                                    </p:set>
                                    <p:animEffect transition="in" filter="dissolve">
                                      <p:cBhvr>
                                        <p:cTn id="11" dur="500"/>
                                        <p:tgtEl>
                                          <p:spTgt spid="89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a:t>5、家庭与健康领域</a:t>
            </a:r>
            <a:endParaRPr lang="zh-CN" altLang="en-US"/>
          </a:p>
        </p:txBody>
      </p:sp>
      <p:pic>
        <p:nvPicPr>
          <p:cNvPr id="1636356" name="Picture 4"/>
          <p:cNvPicPr>
            <a:picLocks noChangeAspect="1" noChangeArrowheads="1"/>
          </p:cNvPicPr>
          <p:nvPr/>
        </p:nvPicPr>
        <p:blipFill>
          <a:blip r:embed="rId1" cstate="print"/>
          <a:srcRect/>
          <a:stretch>
            <a:fillRect/>
          </a:stretch>
        </p:blipFill>
        <p:spPr bwMode="auto">
          <a:xfrm>
            <a:off x="3810000" y="1500188"/>
            <a:ext cx="7239000" cy="4495800"/>
          </a:xfrm>
          <a:prstGeom prst="rect">
            <a:avLst/>
          </a:prstGeom>
          <a:noFill/>
          <a:ln w="9525">
            <a:noFill/>
            <a:miter lim="800000"/>
            <a:headEnd/>
            <a:tailEnd/>
          </a:ln>
        </p:spPr>
      </p:pic>
      <p:sp>
        <p:nvSpPr>
          <p:cNvPr id="1636358" name="AutoShape 6"/>
          <p:cNvSpPr>
            <a:spLocks noChangeArrowheads="1"/>
          </p:cNvSpPr>
          <p:nvPr/>
        </p:nvSpPr>
        <p:spPr bwMode="auto">
          <a:xfrm>
            <a:off x="1047751" y="1785939"/>
            <a:ext cx="2015067" cy="3743325"/>
          </a:xfrm>
          <a:prstGeom prst="verticalScroll">
            <a:avLst>
              <a:gd name="adj" fmla="val 12500"/>
            </a:avLst>
          </a:prstGeom>
          <a:gradFill rotWithShape="1">
            <a:gsLst>
              <a:gs pos="0">
                <a:srgbClr val="767647"/>
              </a:gs>
              <a:gs pos="50000">
                <a:srgbClr val="FFFF99"/>
              </a:gs>
              <a:gs pos="100000">
                <a:srgbClr val="767647"/>
              </a:gs>
            </a:gsLst>
            <a:lin ang="5400000" scaled="1"/>
          </a:gradFill>
          <a:ln w="9525">
            <a:solidFill>
              <a:srgbClr val="000000"/>
            </a:solidFill>
            <a:round/>
          </a:ln>
        </p:spPr>
        <p:txBody>
          <a:bodyPr wrap="none" anchor="ctr"/>
          <a:lstStyle/>
          <a:p>
            <a:pPr algn="ctr"/>
            <a:r>
              <a:rPr lang="zh-CN" altLang="en-US" sz="3600" b="1" dirty="0">
                <a:solidFill>
                  <a:srgbClr val="0000FF"/>
                </a:solidFill>
                <a:latin typeface="微软雅黑" panose="020B0503020204020204" pitchFamily="34" charset="-122"/>
                <a:ea typeface="微软雅黑" panose="020B0503020204020204" pitchFamily="34" charset="-122"/>
                <a:cs typeface="汉仪超粗宋简"/>
              </a:rPr>
              <a:t>健</a:t>
            </a:r>
            <a:endParaRPr lang="en-US" altLang="zh-CN" sz="3600" b="1" dirty="0">
              <a:solidFill>
                <a:srgbClr val="0000FF"/>
              </a:solidFill>
              <a:latin typeface="微软雅黑" panose="020B0503020204020204" pitchFamily="34" charset="-122"/>
              <a:ea typeface="微软雅黑" panose="020B0503020204020204" pitchFamily="34" charset="-122"/>
              <a:cs typeface="汉仪超粗宋简"/>
            </a:endParaRPr>
          </a:p>
          <a:p>
            <a:pPr algn="ctr"/>
            <a:r>
              <a:rPr lang="zh-CN" altLang="en-US" sz="3600" b="1" dirty="0">
                <a:solidFill>
                  <a:srgbClr val="0000FF"/>
                </a:solidFill>
                <a:latin typeface="微软雅黑" panose="020B0503020204020204" pitchFamily="34" charset="-122"/>
                <a:ea typeface="微软雅黑" panose="020B0503020204020204" pitchFamily="34" charset="-122"/>
                <a:cs typeface="汉仪超粗宋简"/>
              </a:rPr>
              <a:t>康</a:t>
            </a:r>
            <a:endParaRPr lang="en-US" altLang="zh-CN" sz="3600" b="1" dirty="0">
              <a:solidFill>
                <a:srgbClr val="0000FF"/>
              </a:solidFill>
              <a:latin typeface="微软雅黑" panose="020B0503020204020204" pitchFamily="34" charset="-122"/>
              <a:ea typeface="微软雅黑" panose="020B0503020204020204" pitchFamily="34" charset="-122"/>
              <a:cs typeface="汉仪超粗宋简"/>
            </a:endParaRPr>
          </a:p>
          <a:p>
            <a:pPr algn="ctr"/>
            <a:r>
              <a:rPr lang="zh-CN" altLang="en-US" sz="3600" b="1" dirty="0">
                <a:solidFill>
                  <a:srgbClr val="0000FF"/>
                </a:solidFill>
                <a:latin typeface="微软雅黑" panose="020B0503020204020204" pitchFamily="34" charset="-122"/>
                <a:ea typeface="微软雅黑" panose="020B0503020204020204" pitchFamily="34" charset="-122"/>
                <a:cs typeface="汉仪超粗宋简"/>
              </a:rPr>
              <a:t>监</a:t>
            </a:r>
            <a:endParaRPr lang="en-US" altLang="zh-CN" sz="3600" b="1" dirty="0">
              <a:solidFill>
                <a:srgbClr val="0000FF"/>
              </a:solidFill>
              <a:latin typeface="微软雅黑" panose="020B0503020204020204" pitchFamily="34" charset="-122"/>
              <a:ea typeface="微软雅黑" panose="020B0503020204020204" pitchFamily="34" charset="-122"/>
              <a:cs typeface="汉仪超粗宋简"/>
            </a:endParaRPr>
          </a:p>
          <a:p>
            <a:pPr algn="ctr"/>
            <a:r>
              <a:rPr lang="zh-CN" altLang="en-US" sz="3600" b="1" dirty="0">
                <a:solidFill>
                  <a:srgbClr val="0000FF"/>
                </a:solidFill>
                <a:latin typeface="微软雅黑" panose="020B0503020204020204" pitchFamily="34" charset="-122"/>
                <a:ea typeface="微软雅黑" panose="020B0503020204020204" pitchFamily="34" charset="-122"/>
                <a:cs typeface="汉仪超粗宋简"/>
              </a:rPr>
              <a:t>测</a:t>
            </a:r>
            <a:endParaRPr lang="zh-CN" altLang="en-US" sz="3600" b="1" dirty="0">
              <a:solidFill>
                <a:srgbClr val="0000FF"/>
              </a:solidFill>
              <a:latin typeface="微软雅黑" panose="020B0503020204020204" pitchFamily="34" charset="-122"/>
              <a:ea typeface="微软雅黑" panose="020B0503020204020204" pitchFamily="34" charset="-122"/>
              <a:cs typeface="汉仪超粗宋简"/>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636358"/>
                                        </p:tgtEl>
                                        <p:attrNameLst>
                                          <p:attrName>style.visibility</p:attrName>
                                        </p:attrNameLst>
                                      </p:cBhvr>
                                      <p:to>
                                        <p:strVal val="visible"/>
                                      </p:to>
                                    </p:set>
                                    <p:animEffect transition="in" filter="slide(fromLeft)">
                                      <p:cBhvr>
                                        <p:cTn id="7" dur="500"/>
                                        <p:tgtEl>
                                          <p:spTgt spid="163635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636356"/>
                                        </p:tgtEl>
                                        <p:attrNameLst>
                                          <p:attrName>style.visibility</p:attrName>
                                        </p:attrNameLst>
                                      </p:cBhvr>
                                      <p:to>
                                        <p:strVal val="visible"/>
                                      </p:to>
                                    </p:set>
                                    <p:anim calcmode="lin" valueType="num">
                                      <p:cBhvr>
                                        <p:cTn id="11" dur="500" fill="hold"/>
                                        <p:tgtEl>
                                          <p:spTgt spid="1636356"/>
                                        </p:tgtEl>
                                        <p:attrNameLst>
                                          <p:attrName>ppt_w</p:attrName>
                                        </p:attrNameLst>
                                      </p:cBhvr>
                                      <p:tavLst>
                                        <p:tav tm="0">
                                          <p:val>
                                            <p:fltVal val="0"/>
                                          </p:val>
                                        </p:tav>
                                        <p:tav tm="100000">
                                          <p:val>
                                            <p:strVal val="#ppt_w"/>
                                          </p:val>
                                        </p:tav>
                                      </p:tavLst>
                                    </p:anim>
                                    <p:anim calcmode="lin" valueType="num">
                                      <p:cBhvr>
                                        <p:cTn id="12" dur="500" fill="hold"/>
                                        <p:tgtEl>
                                          <p:spTgt spid="1636356"/>
                                        </p:tgtEl>
                                        <p:attrNameLst>
                                          <p:attrName>ppt_h</p:attrName>
                                        </p:attrNameLst>
                                      </p:cBhvr>
                                      <p:tavLst>
                                        <p:tav tm="0">
                                          <p:val>
                                            <p:fltVal val="0"/>
                                          </p:val>
                                        </p:tav>
                                        <p:tav tm="100000">
                                          <p:val>
                                            <p:strVal val="#ppt_h"/>
                                          </p:val>
                                        </p:tav>
                                      </p:tavLst>
                                    </p:anim>
                                    <p:animEffect transition="in" filter="fade">
                                      <p:cBhvr>
                                        <p:cTn id="13" dur="500"/>
                                        <p:tgtEl>
                                          <p:spTgt spid="1636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635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a:t>6、环境保护领域</a:t>
            </a:r>
            <a:endParaRPr lang="zh-CN" altLang="en-US"/>
          </a:p>
        </p:txBody>
      </p:sp>
      <p:sp>
        <p:nvSpPr>
          <p:cNvPr id="1490974" name="Rectangle 30"/>
          <p:cNvSpPr>
            <a:spLocks noChangeArrowheads="1"/>
          </p:cNvSpPr>
          <p:nvPr/>
        </p:nvSpPr>
        <p:spPr bwMode="auto">
          <a:xfrm>
            <a:off x="7431618" y="4179889"/>
            <a:ext cx="3839633" cy="720725"/>
          </a:xfrm>
          <a:prstGeom prst="rect">
            <a:avLst/>
          </a:prstGeom>
          <a:gradFill rotWithShape="1">
            <a:gsLst>
              <a:gs pos="0">
                <a:srgbClr val="765E00"/>
              </a:gs>
              <a:gs pos="50000">
                <a:srgbClr val="FFCC00"/>
              </a:gs>
              <a:gs pos="100000">
                <a:srgbClr val="765E00"/>
              </a:gs>
            </a:gsLst>
            <a:lin ang="18900000" scaled="1"/>
          </a:gradFill>
          <a:ln w="9525">
            <a:miter lim="800000"/>
          </a:ln>
          <a:scene3d>
            <a:camera prst="legacyObliqueTopRight"/>
            <a:lightRig rig="legacyFlat3" dir="b"/>
          </a:scene3d>
          <a:sp3d extrusionH="430200" prstMaterial="legacyMatte">
            <a:bevelT w="13500" h="13500" prst="angle"/>
            <a:bevelB w="13500" h="13500" prst="angle"/>
            <a:extrusionClr>
              <a:srgbClr val="FFCC00"/>
            </a:extrusionClr>
          </a:sp3d>
        </p:spPr>
        <p:txBody>
          <a:bodyPr wrap="none" anchor="ctr">
            <a:flatTx/>
          </a:bodyPr>
          <a:lstStyle/>
          <a:p>
            <a:endParaRPr lang="zh-CN" altLang="en-US">
              <a:latin typeface="汉仪超粗宋简"/>
              <a:ea typeface="汉仪超粗宋简"/>
              <a:cs typeface="汉仪超粗宋简"/>
            </a:endParaRPr>
          </a:p>
        </p:txBody>
      </p:sp>
      <p:sp>
        <p:nvSpPr>
          <p:cNvPr id="1490973" name="Rectangle 29"/>
          <p:cNvSpPr>
            <a:spLocks noChangeArrowheads="1"/>
          </p:cNvSpPr>
          <p:nvPr/>
        </p:nvSpPr>
        <p:spPr bwMode="auto">
          <a:xfrm>
            <a:off x="7334251" y="2293939"/>
            <a:ext cx="3937000" cy="719137"/>
          </a:xfrm>
          <a:prstGeom prst="rect">
            <a:avLst/>
          </a:prstGeom>
          <a:gradFill rotWithShape="1">
            <a:gsLst>
              <a:gs pos="0">
                <a:srgbClr val="765E00"/>
              </a:gs>
              <a:gs pos="50000">
                <a:srgbClr val="FFCC00"/>
              </a:gs>
              <a:gs pos="100000">
                <a:srgbClr val="765E00"/>
              </a:gs>
            </a:gsLst>
            <a:lin ang="18900000" scaled="1"/>
          </a:gradFill>
          <a:ln w="9525">
            <a:miter lim="800000"/>
          </a:ln>
          <a:scene3d>
            <a:camera prst="legacyObliqueTopRight"/>
            <a:lightRig rig="legacyFlat3" dir="b"/>
          </a:scene3d>
          <a:sp3d extrusionH="430200" prstMaterial="legacyMatte">
            <a:bevelT w="13500" h="13500" prst="angle"/>
            <a:bevelB w="13500" h="13500" prst="angle"/>
            <a:extrusionClr>
              <a:srgbClr val="FFCC00"/>
            </a:extrusionClr>
          </a:sp3d>
        </p:spPr>
        <p:txBody>
          <a:bodyPr wrap="none" anchor="ctr">
            <a:flatTx/>
          </a:bodyPr>
          <a:lstStyle/>
          <a:p>
            <a:endParaRPr lang="zh-CN" altLang="en-US">
              <a:latin typeface="汉仪超粗宋简"/>
              <a:ea typeface="汉仪超粗宋简"/>
              <a:cs typeface="汉仪超粗宋简"/>
            </a:endParaRPr>
          </a:p>
        </p:txBody>
      </p:sp>
      <p:sp>
        <p:nvSpPr>
          <p:cNvPr id="1490975" name="Rectangle 31"/>
          <p:cNvSpPr>
            <a:spLocks noChangeArrowheads="1"/>
          </p:cNvSpPr>
          <p:nvPr/>
        </p:nvSpPr>
        <p:spPr bwMode="auto">
          <a:xfrm>
            <a:off x="7431618" y="5116514"/>
            <a:ext cx="3839633" cy="720725"/>
          </a:xfrm>
          <a:prstGeom prst="rect">
            <a:avLst/>
          </a:prstGeom>
          <a:gradFill rotWithShape="1">
            <a:gsLst>
              <a:gs pos="0">
                <a:srgbClr val="765E00"/>
              </a:gs>
              <a:gs pos="50000">
                <a:srgbClr val="FFCC00"/>
              </a:gs>
              <a:gs pos="100000">
                <a:srgbClr val="765E00"/>
              </a:gs>
            </a:gsLst>
            <a:lin ang="18900000" scaled="1"/>
          </a:gradFill>
          <a:ln w="9525">
            <a:miter lim="800000"/>
          </a:ln>
          <a:scene3d>
            <a:camera prst="legacyObliqueTopRight"/>
            <a:lightRig rig="legacyFlat3" dir="b"/>
          </a:scene3d>
          <a:sp3d extrusionH="430200" prstMaterial="legacyMatte">
            <a:bevelT w="13500" h="13500" prst="angle"/>
            <a:bevelB w="13500" h="13500" prst="angle"/>
            <a:extrusionClr>
              <a:srgbClr val="FFCC00"/>
            </a:extrusionClr>
          </a:sp3d>
        </p:spPr>
        <p:txBody>
          <a:bodyPr wrap="none" anchor="ctr">
            <a:flatTx/>
          </a:bodyPr>
          <a:lstStyle/>
          <a:p>
            <a:endParaRPr lang="zh-CN" altLang="en-US">
              <a:latin typeface="汉仪超粗宋简"/>
              <a:ea typeface="汉仪超粗宋简"/>
              <a:cs typeface="汉仪超粗宋简"/>
            </a:endParaRPr>
          </a:p>
        </p:txBody>
      </p:sp>
      <p:sp>
        <p:nvSpPr>
          <p:cNvPr id="1490972" name="Rectangle 28"/>
          <p:cNvSpPr>
            <a:spLocks noChangeArrowheads="1"/>
          </p:cNvSpPr>
          <p:nvPr/>
        </p:nvSpPr>
        <p:spPr bwMode="auto">
          <a:xfrm>
            <a:off x="7334251" y="1358900"/>
            <a:ext cx="3937000" cy="719138"/>
          </a:xfrm>
          <a:prstGeom prst="rect">
            <a:avLst/>
          </a:prstGeom>
          <a:gradFill rotWithShape="1">
            <a:gsLst>
              <a:gs pos="0">
                <a:srgbClr val="765E00"/>
              </a:gs>
              <a:gs pos="50000">
                <a:srgbClr val="FFCC00"/>
              </a:gs>
              <a:gs pos="100000">
                <a:srgbClr val="765E00"/>
              </a:gs>
            </a:gsLst>
            <a:lin ang="18900000" scaled="1"/>
          </a:gradFill>
          <a:ln w="9525">
            <a:miter lim="800000"/>
          </a:ln>
          <a:scene3d>
            <a:camera prst="legacyObliqueTopRight"/>
            <a:lightRig rig="legacyFlat3" dir="b"/>
          </a:scene3d>
          <a:sp3d extrusionH="430200" prstMaterial="legacyMatte">
            <a:bevelT w="13500" h="13500" prst="angle"/>
            <a:bevelB w="13500" h="13500" prst="angle"/>
            <a:extrusionClr>
              <a:srgbClr val="FFCC00"/>
            </a:extrusionClr>
          </a:sp3d>
        </p:spPr>
        <p:txBody>
          <a:bodyPr wrap="none" anchor="ctr">
            <a:flatTx/>
          </a:bodyPr>
          <a:lstStyle/>
          <a:p>
            <a:endParaRPr lang="zh-CN" altLang="en-US">
              <a:latin typeface="汉仪超粗宋简"/>
              <a:ea typeface="汉仪超粗宋简"/>
              <a:cs typeface="汉仪超粗宋简"/>
            </a:endParaRPr>
          </a:p>
        </p:txBody>
      </p:sp>
      <p:pic>
        <p:nvPicPr>
          <p:cNvPr id="1490946" name="Picture 2"/>
          <p:cNvPicPr>
            <a:picLocks noChangeAspect="1" noChangeArrowheads="1"/>
          </p:cNvPicPr>
          <p:nvPr/>
        </p:nvPicPr>
        <p:blipFill>
          <a:blip r:embed="rId1" cstate="print"/>
          <a:srcRect/>
          <a:stretch>
            <a:fillRect/>
          </a:stretch>
        </p:blipFill>
        <p:spPr bwMode="auto">
          <a:xfrm>
            <a:off x="1143001" y="4000501"/>
            <a:ext cx="5566833" cy="2087563"/>
          </a:xfrm>
          <a:prstGeom prst="rect">
            <a:avLst/>
          </a:prstGeom>
          <a:noFill/>
          <a:ln w="9525">
            <a:noFill/>
            <a:miter lim="800000"/>
            <a:headEnd/>
            <a:tailEnd/>
          </a:ln>
        </p:spPr>
      </p:pic>
      <p:pic>
        <p:nvPicPr>
          <p:cNvPr id="1490947" name="Picture 3"/>
          <p:cNvPicPr>
            <a:picLocks noChangeAspect="1" noChangeArrowheads="1"/>
          </p:cNvPicPr>
          <p:nvPr/>
        </p:nvPicPr>
        <p:blipFill>
          <a:blip r:embed="rId2" cstate="print"/>
          <a:srcRect/>
          <a:stretch>
            <a:fillRect/>
          </a:stretch>
        </p:blipFill>
        <p:spPr bwMode="auto">
          <a:xfrm>
            <a:off x="1143001" y="1071563"/>
            <a:ext cx="5568951" cy="3143250"/>
          </a:xfrm>
          <a:prstGeom prst="rect">
            <a:avLst/>
          </a:prstGeom>
          <a:noFill/>
          <a:ln w="9525">
            <a:noFill/>
            <a:miter lim="800000"/>
            <a:headEnd/>
            <a:tailEnd/>
          </a:ln>
        </p:spPr>
      </p:pic>
      <p:sp>
        <p:nvSpPr>
          <p:cNvPr id="1490960" name="Text Box 16"/>
          <p:cNvSpPr txBox="1">
            <a:spLocks noChangeArrowheads="1"/>
          </p:cNvSpPr>
          <p:nvPr/>
        </p:nvSpPr>
        <p:spPr bwMode="auto">
          <a:xfrm>
            <a:off x="7431618" y="5102226"/>
            <a:ext cx="3839633" cy="737235"/>
          </a:xfrm>
          <a:prstGeom prst="rect">
            <a:avLst/>
          </a:prstGeom>
          <a:noFill/>
          <a:ln w="9525" algn="ctr">
            <a:noFill/>
            <a:miter lim="800000"/>
          </a:ln>
        </p:spPr>
        <p:txBody>
          <a:bodyPr>
            <a:spAutoFit/>
          </a:bodyPr>
          <a:lstStyle/>
          <a:p>
            <a:pPr algn="ctr">
              <a:lnSpc>
                <a:spcPct val="150000"/>
              </a:lnSpc>
            </a:pPr>
            <a:r>
              <a:rPr lang="zh-CN" altLang="en-US" sz="2800">
                <a:solidFill>
                  <a:srgbClr val="990000"/>
                </a:solidFill>
                <a:latin typeface="汉仪超粗宋简"/>
                <a:ea typeface="汉仪超粗宋简"/>
                <a:cs typeface="汉仪超粗宋简"/>
              </a:rPr>
              <a:t>无人干扰监测</a:t>
            </a:r>
            <a:endParaRPr lang="zh-CN" altLang="en-US" sz="2800">
              <a:solidFill>
                <a:srgbClr val="990000"/>
              </a:solidFill>
              <a:latin typeface="汉仪超粗宋简"/>
              <a:ea typeface="汉仪超粗宋简"/>
              <a:cs typeface="汉仪超粗宋简"/>
            </a:endParaRPr>
          </a:p>
        </p:txBody>
      </p:sp>
      <p:sp>
        <p:nvSpPr>
          <p:cNvPr id="1490964" name="Text Box 20"/>
          <p:cNvSpPr txBox="1">
            <a:spLocks noChangeArrowheads="1"/>
          </p:cNvSpPr>
          <p:nvPr/>
        </p:nvSpPr>
        <p:spPr bwMode="auto">
          <a:xfrm>
            <a:off x="7719484" y="4094164"/>
            <a:ext cx="3166533" cy="737235"/>
          </a:xfrm>
          <a:prstGeom prst="rect">
            <a:avLst/>
          </a:prstGeom>
          <a:noFill/>
          <a:ln w="9525" algn="ctr">
            <a:noFill/>
            <a:miter lim="800000"/>
          </a:ln>
        </p:spPr>
        <p:txBody>
          <a:bodyPr>
            <a:spAutoFit/>
          </a:bodyPr>
          <a:lstStyle/>
          <a:p>
            <a:pPr algn="ctr">
              <a:lnSpc>
                <a:spcPct val="150000"/>
              </a:lnSpc>
            </a:pPr>
            <a:r>
              <a:rPr lang="zh-CN" altLang="en-US" sz="2800">
                <a:solidFill>
                  <a:srgbClr val="990000"/>
                </a:solidFill>
                <a:latin typeface="汉仪超粗宋简"/>
                <a:ea typeface="汉仪超粗宋简"/>
                <a:cs typeface="汉仪超粗宋简"/>
              </a:rPr>
              <a:t>鸟 巢</a:t>
            </a:r>
            <a:endParaRPr lang="zh-CN" altLang="en-US" sz="2800">
              <a:solidFill>
                <a:srgbClr val="990000"/>
              </a:solidFill>
              <a:latin typeface="汉仪超粗宋简"/>
              <a:ea typeface="汉仪超粗宋简"/>
              <a:cs typeface="汉仪超粗宋简"/>
            </a:endParaRPr>
          </a:p>
        </p:txBody>
      </p:sp>
      <p:sp>
        <p:nvSpPr>
          <p:cNvPr id="1490961" name="Text Box 17"/>
          <p:cNvSpPr txBox="1">
            <a:spLocks noChangeArrowheads="1"/>
          </p:cNvSpPr>
          <p:nvPr/>
        </p:nvSpPr>
        <p:spPr bwMode="auto">
          <a:xfrm>
            <a:off x="7624234" y="1214439"/>
            <a:ext cx="3359151" cy="737235"/>
          </a:xfrm>
          <a:prstGeom prst="rect">
            <a:avLst/>
          </a:prstGeom>
          <a:noFill/>
          <a:ln w="9525" algn="ctr">
            <a:noFill/>
            <a:miter lim="800000"/>
          </a:ln>
        </p:spPr>
        <p:txBody>
          <a:bodyPr>
            <a:spAutoFit/>
          </a:bodyPr>
          <a:lstStyle/>
          <a:p>
            <a:pPr algn="ctr">
              <a:lnSpc>
                <a:spcPct val="150000"/>
              </a:lnSpc>
            </a:pPr>
            <a:r>
              <a:rPr lang="zh-CN" altLang="en-US" sz="2800">
                <a:solidFill>
                  <a:srgbClr val="990000"/>
                </a:solidFill>
                <a:latin typeface="汉仪超粗宋简"/>
                <a:ea typeface="汉仪超粗宋简"/>
                <a:cs typeface="汉仪超粗宋简"/>
              </a:rPr>
              <a:t>海 燕</a:t>
            </a:r>
            <a:endParaRPr lang="zh-CN" altLang="en-US" sz="2800">
              <a:solidFill>
                <a:srgbClr val="990000"/>
              </a:solidFill>
              <a:latin typeface="汉仪超粗宋简"/>
              <a:ea typeface="汉仪超粗宋简"/>
              <a:cs typeface="汉仪超粗宋简"/>
            </a:endParaRPr>
          </a:p>
        </p:txBody>
      </p:sp>
      <p:sp>
        <p:nvSpPr>
          <p:cNvPr id="1490962" name="Text Box 18"/>
          <p:cNvSpPr txBox="1">
            <a:spLocks noChangeArrowheads="1"/>
          </p:cNvSpPr>
          <p:nvPr/>
        </p:nvSpPr>
        <p:spPr bwMode="auto">
          <a:xfrm>
            <a:off x="7719484" y="2293939"/>
            <a:ext cx="3071283" cy="737235"/>
          </a:xfrm>
          <a:prstGeom prst="rect">
            <a:avLst/>
          </a:prstGeom>
          <a:noFill/>
          <a:ln w="9525" algn="ctr">
            <a:noFill/>
            <a:miter lim="800000"/>
          </a:ln>
        </p:spPr>
        <p:txBody>
          <a:bodyPr>
            <a:spAutoFit/>
          </a:bodyPr>
          <a:lstStyle/>
          <a:p>
            <a:pPr algn="ctr">
              <a:lnSpc>
                <a:spcPct val="150000"/>
              </a:lnSpc>
            </a:pPr>
            <a:r>
              <a:rPr lang="zh-CN" altLang="en-US" sz="2800">
                <a:solidFill>
                  <a:srgbClr val="990000"/>
                </a:solidFill>
                <a:latin typeface="汉仪超粗宋简"/>
                <a:ea typeface="汉仪超粗宋简"/>
                <a:cs typeface="汉仪超粗宋简"/>
              </a:rPr>
              <a:t>大 鸭 岛</a:t>
            </a:r>
            <a:endParaRPr lang="zh-CN" altLang="en-US" sz="2800">
              <a:solidFill>
                <a:srgbClr val="990000"/>
              </a:solidFill>
              <a:latin typeface="汉仪超粗宋简"/>
              <a:ea typeface="汉仪超粗宋简"/>
              <a:cs typeface="汉仪超粗宋简"/>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490961"/>
                                        </p:tgtEl>
                                        <p:attrNameLst>
                                          <p:attrName>style.visibility</p:attrName>
                                        </p:attrNameLst>
                                      </p:cBhvr>
                                      <p:to>
                                        <p:strVal val="visible"/>
                                      </p:to>
                                    </p:set>
                                    <p:anim calcmode="lin" valueType="num">
                                      <p:cBhvr>
                                        <p:cTn id="7" dur="500" decel="50000" fill="hold">
                                          <p:stCondLst>
                                            <p:cond delay="0"/>
                                          </p:stCondLst>
                                        </p:cTn>
                                        <p:tgtEl>
                                          <p:spTgt spid="1490961"/>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490961"/>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490961"/>
                                        </p:tgtEl>
                                        <p:attrNameLst>
                                          <p:attrName>ppt_w</p:attrName>
                                        </p:attrNameLst>
                                      </p:cBhvr>
                                      <p:tavLst>
                                        <p:tav tm="0">
                                          <p:val>
                                            <p:strVal val="#ppt_w*.05"/>
                                          </p:val>
                                        </p:tav>
                                        <p:tav tm="100000">
                                          <p:val>
                                            <p:strVal val="#ppt_w"/>
                                          </p:val>
                                        </p:tav>
                                      </p:tavLst>
                                    </p:anim>
                                    <p:anim calcmode="lin" valueType="num">
                                      <p:cBhvr>
                                        <p:cTn id="10" dur="1000" fill="hold"/>
                                        <p:tgtEl>
                                          <p:spTgt spid="1490961"/>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490961"/>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490961"/>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490961"/>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490961"/>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1490972"/>
                                        </p:tgtEl>
                                        <p:attrNameLst>
                                          <p:attrName>style.visibility</p:attrName>
                                        </p:attrNameLst>
                                      </p:cBhvr>
                                      <p:to>
                                        <p:strVal val="visible"/>
                                      </p:to>
                                    </p:set>
                                    <p:anim calcmode="lin" valueType="num">
                                      <p:cBhvr>
                                        <p:cTn id="17" dur="500" decel="50000" fill="hold">
                                          <p:stCondLst>
                                            <p:cond delay="0"/>
                                          </p:stCondLst>
                                        </p:cTn>
                                        <p:tgtEl>
                                          <p:spTgt spid="1490972"/>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490972"/>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490972"/>
                                        </p:tgtEl>
                                        <p:attrNameLst>
                                          <p:attrName>ppt_w</p:attrName>
                                        </p:attrNameLst>
                                      </p:cBhvr>
                                      <p:tavLst>
                                        <p:tav tm="0">
                                          <p:val>
                                            <p:strVal val="#ppt_w*.05"/>
                                          </p:val>
                                        </p:tav>
                                        <p:tav tm="100000">
                                          <p:val>
                                            <p:strVal val="#ppt_w"/>
                                          </p:val>
                                        </p:tav>
                                      </p:tavLst>
                                    </p:anim>
                                    <p:anim calcmode="lin" valueType="num">
                                      <p:cBhvr>
                                        <p:cTn id="20" dur="1000" fill="hold"/>
                                        <p:tgtEl>
                                          <p:spTgt spid="1490972"/>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490972"/>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490972"/>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490972"/>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490972"/>
                                        </p:tgtEl>
                                      </p:cBhvr>
                                    </p:animEffect>
                                  </p:childTnLst>
                                </p:cTn>
                              </p:par>
                              <p:par>
                                <p:cTn id="25" presetID="25" presetClass="entr" presetSubtype="0" fill="hold" nodeType="withEffect">
                                  <p:stCondLst>
                                    <p:cond delay="0"/>
                                  </p:stCondLst>
                                  <p:childTnLst>
                                    <p:set>
                                      <p:cBhvr>
                                        <p:cTn id="26" dur="1" fill="hold">
                                          <p:stCondLst>
                                            <p:cond delay="0"/>
                                          </p:stCondLst>
                                        </p:cTn>
                                        <p:tgtEl>
                                          <p:spTgt spid="1490962"/>
                                        </p:tgtEl>
                                        <p:attrNameLst>
                                          <p:attrName>style.visibility</p:attrName>
                                        </p:attrNameLst>
                                      </p:cBhvr>
                                      <p:to>
                                        <p:strVal val="visible"/>
                                      </p:to>
                                    </p:set>
                                    <p:anim calcmode="lin" valueType="num">
                                      <p:cBhvr>
                                        <p:cTn id="27" dur="500" decel="50000" fill="hold">
                                          <p:stCondLst>
                                            <p:cond delay="0"/>
                                          </p:stCondLst>
                                        </p:cTn>
                                        <p:tgtEl>
                                          <p:spTgt spid="1490962"/>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490962"/>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490962"/>
                                        </p:tgtEl>
                                        <p:attrNameLst>
                                          <p:attrName>ppt_w</p:attrName>
                                        </p:attrNameLst>
                                      </p:cBhvr>
                                      <p:tavLst>
                                        <p:tav tm="0">
                                          <p:val>
                                            <p:strVal val="#ppt_w*.05"/>
                                          </p:val>
                                        </p:tav>
                                        <p:tav tm="100000">
                                          <p:val>
                                            <p:strVal val="#ppt_w"/>
                                          </p:val>
                                        </p:tav>
                                      </p:tavLst>
                                    </p:anim>
                                    <p:anim calcmode="lin" valueType="num">
                                      <p:cBhvr>
                                        <p:cTn id="30" dur="1000" fill="hold"/>
                                        <p:tgtEl>
                                          <p:spTgt spid="1490962"/>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490962"/>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490962"/>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490962"/>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490962"/>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1490973"/>
                                        </p:tgtEl>
                                        <p:attrNameLst>
                                          <p:attrName>style.visibility</p:attrName>
                                        </p:attrNameLst>
                                      </p:cBhvr>
                                      <p:to>
                                        <p:strVal val="visible"/>
                                      </p:to>
                                    </p:set>
                                    <p:anim calcmode="lin" valueType="num">
                                      <p:cBhvr>
                                        <p:cTn id="37" dur="500" decel="50000" fill="hold">
                                          <p:stCondLst>
                                            <p:cond delay="0"/>
                                          </p:stCondLst>
                                        </p:cTn>
                                        <p:tgtEl>
                                          <p:spTgt spid="1490973"/>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1490973"/>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1490973"/>
                                        </p:tgtEl>
                                        <p:attrNameLst>
                                          <p:attrName>ppt_w</p:attrName>
                                        </p:attrNameLst>
                                      </p:cBhvr>
                                      <p:tavLst>
                                        <p:tav tm="0">
                                          <p:val>
                                            <p:strVal val="#ppt_w*.05"/>
                                          </p:val>
                                        </p:tav>
                                        <p:tav tm="100000">
                                          <p:val>
                                            <p:strVal val="#ppt_w"/>
                                          </p:val>
                                        </p:tav>
                                      </p:tavLst>
                                    </p:anim>
                                    <p:anim calcmode="lin" valueType="num">
                                      <p:cBhvr>
                                        <p:cTn id="40" dur="1000" fill="hold"/>
                                        <p:tgtEl>
                                          <p:spTgt spid="1490973"/>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1490973"/>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1490973"/>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1490973"/>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1490973"/>
                                        </p:tgtEl>
                                      </p:cBhvr>
                                    </p:animEffect>
                                  </p:childTnLst>
                                </p:cTn>
                              </p:par>
                              <p:par>
                                <p:cTn id="45" presetID="25" presetClass="entr" presetSubtype="0" fill="hold" nodeType="withEffect">
                                  <p:stCondLst>
                                    <p:cond delay="0"/>
                                  </p:stCondLst>
                                  <p:childTnLst>
                                    <p:set>
                                      <p:cBhvr>
                                        <p:cTn id="46" dur="1" fill="hold">
                                          <p:stCondLst>
                                            <p:cond delay="0"/>
                                          </p:stCondLst>
                                        </p:cTn>
                                        <p:tgtEl>
                                          <p:spTgt spid="1490947"/>
                                        </p:tgtEl>
                                        <p:attrNameLst>
                                          <p:attrName>style.visibility</p:attrName>
                                        </p:attrNameLst>
                                      </p:cBhvr>
                                      <p:to>
                                        <p:strVal val="visible"/>
                                      </p:to>
                                    </p:set>
                                    <p:anim calcmode="lin" valueType="num">
                                      <p:cBhvr>
                                        <p:cTn id="47" dur="500" decel="50000" fill="hold">
                                          <p:stCondLst>
                                            <p:cond delay="0"/>
                                          </p:stCondLst>
                                        </p:cTn>
                                        <p:tgtEl>
                                          <p:spTgt spid="1490947"/>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1490947"/>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1490947"/>
                                        </p:tgtEl>
                                        <p:attrNameLst>
                                          <p:attrName>ppt_w</p:attrName>
                                        </p:attrNameLst>
                                      </p:cBhvr>
                                      <p:tavLst>
                                        <p:tav tm="0">
                                          <p:val>
                                            <p:strVal val="#ppt_w*.05"/>
                                          </p:val>
                                        </p:tav>
                                        <p:tav tm="100000">
                                          <p:val>
                                            <p:strVal val="#ppt_w"/>
                                          </p:val>
                                        </p:tav>
                                      </p:tavLst>
                                    </p:anim>
                                    <p:anim calcmode="lin" valueType="num">
                                      <p:cBhvr>
                                        <p:cTn id="50" dur="1000" fill="hold"/>
                                        <p:tgtEl>
                                          <p:spTgt spid="1490947"/>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1490947"/>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1490947"/>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1490947"/>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1490947"/>
                                        </p:tgtEl>
                                      </p:cBhvr>
                                    </p:animEffect>
                                  </p:childTnLst>
                                </p:cTn>
                              </p:par>
                            </p:childTnLst>
                          </p:cTn>
                        </p:par>
                        <p:par>
                          <p:cTn id="55" fill="hold">
                            <p:stCondLst>
                              <p:cond delay="1000"/>
                            </p:stCondLst>
                            <p:childTnLst>
                              <p:par>
                                <p:cTn id="56" presetID="2" presetClass="entr" presetSubtype="12" fill="hold" grpId="0" nodeType="afterEffect">
                                  <p:stCondLst>
                                    <p:cond delay="0"/>
                                  </p:stCondLst>
                                  <p:childTnLst>
                                    <p:set>
                                      <p:cBhvr>
                                        <p:cTn id="57" dur="1" fill="hold">
                                          <p:stCondLst>
                                            <p:cond delay="0"/>
                                          </p:stCondLst>
                                        </p:cTn>
                                        <p:tgtEl>
                                          <p:spTgt spid="1490960"/>
                                        </p:tgtEl>
                                        <p:attrNameLst>
                                          <p:attrName>style.visibility</p:attrName>
                                        </p:attrNameLst>
                                      </p:cBhvr>
                                      <p:to>
                                        <p:strVal val="visible"/>
                                      </p:to>
                                    </p:set>
                                    <p:anim calcmode="lin" valueType="num">
                                      <p:cBhvr additive="base">
                                        <p:cTn id="58" dur="500" fill="hold"/>
                                        <p:tgtEl>
                                          <p:spTgt spid="1490960"/>
                                        </p:tgtEl>
                                        <p:attrNameLst>
                                          <p:attrName>ppt_x</p:attrName>
                                        </p:attrNameLst>
                                      </p:cBhvr>
                                      <p:tavLst>
                                        <p:tav tm="0">
                                          <p:val>
                                            <p:strVal val="0-#ppt_w/2"/>
                                          </p:val>
                                        </p:tav>
                                        <p:tav tm="100000">
                                          <p:val>
                                            <p:strVal val="#ppt_x"/>
                                          </p:val>
                                        </p:tav>
                                      </p:tavLst>
                                    </p:anim>
                                    <p:anim calcmode="lin" valueType="num">
                                      <p:cBhvr additive="base">
                                        <p:cTn id="59" dur="500" fill="hold"/>
                                        <p:tgtEl>
                                          <p:spTgt spid="1490960"/>
                                        </p:tgtEl>
                                        <p:attrNameLst>
                                          <p:attrName>ppt_y</p:attrName>
                                        </p:attrNameLst>
                                      </p:cBhvr>
                                      <p:tavLst>
                                        <p:tav tm="0">
                                          <p:val>
                                            <p:strVal val="1+#ppt_h/2"/>
                                          </p:val>
                                        </p:tav>
                                        <p:tav tm="100000">
                                          <p:val>
                                            <p:strVal val="#ppt_y"/>
                                          </p:val>
                                        </p:tav>
                                      </p:tavLst>
                                    </p:anim>
                                  </p:childTnLst>
                                </p:cTn>
                              </p:par>
                              <p:par>
                                <p:cTn id="60" presetID="2" presetClass="entr" presetSubtype="12" fill="hold" grpId="0" nodeType="withEffect">
                                  <p:stCondLst>
                                    <p:cond delay="0"/>
                                  </p:stCondLst>
                                  <p:childTnLst>
                                    <p:set>
                                      <p:cBhvr>
                                        <p:cTn id="61" dur="1" fill="hold">
                                          <p:stCondLst>
                                            <p:cond delay="0"/>
                                          </p:stCondLst>
                                        </p:cTn>
                                        <p:tgtEl>
                                          <p:spTgt spid="1490974"/>
                                        </p:tgtEl>
                                        <p:attrNameLst>
                                          <p:attrName>style.visibility</p:attrName>
                                        </p:attrNameLst>
                                      </p:cBhvr>
                                      <p:to>
                                        <p:strVal val="visible"/>
                                      </p:to>
                                    </p:set>
                                    <p:anim calcmode="lin" valueType="num">
                                      <p:cBhvr additive="base">
                                        <p:cTn id="62" dur="500" fill="hold"/>
                                        <p:tgtEl>
                                          <p:spTgt spid="1490974"/>
                                        </p:tgtEl>
                                        <p:attrNameLst>
                                          <p:attrName>ppt_x</p:attrName>
                                        </p:attrNameLst>
                                      </p:cBhvr>
                                      <p:tavLst>
                                        <p:tav tm="0">
                                          <p:val>
                                            <p:strVal val="0-#ppt_w/2"/>
                                          </p:val>
                                        </p:tav>
                                        <p:tav tm="100000">
                                          <p:val>
                                            <p:strVal val="#ppt_x"/>
                                          </p:val>
                                        </p:tav>
                                      </p:tavLst>
                                    </p:anim>
                                    <p:anim calcmode="lin" valueType="num">
                                      <p:cBhvr additive="base">
                                        <p:cTn id="63" dur="500" fill="hold"/>
                                        <p:tgtEl>
                                          <p:spTgt spid="1490974"/>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0"/>
                                  </p:stCondLst>
                                  <p:childTnLst>
                                    <p:set>
                                      <p:cBhvr>
                                        <p:cTn id="65" dur="1" fill="hold">
                                          <p:stCondLst>
                                            <p:cond delay="0"/>
                                          </p:stCondLst>
                                        </p:cTn>
                                        <p:tgtEl>
                                          <p:spTgt spid="1490964"/>
                                        </p:tgtEl>
                                        <p:attrNameLst>
                                          <p:attrName>style.visibility</p:attrName>
                                        </p:attrNameLst>
                                      </p:cBhvr>
                                      <p:to>
                                        <p:strVal val="visible"/>
                                      </p:to>
                                    </p:set>
                                    <p:anim calcmode="lin" valueType="num">
                                      <p:cBhvr additive="base">
                                        <p:cTn id="66" dur="500" fill="hold"/>
                                        <p:tgtEl>
                                          <p:spTgt spid="1490964"/>
                                        </p:tgtEl>
                                        <p:attrNameLst>
                                          <p:attrName>ppt_x</p:attrName>
                                        </p:attrNameLst>
                                      </p:cBhvr>
                                      <p:tavLst>
                                        <p:tav tm="0">
                                          <p:val>
                                            <p:strVal val="0-#ppt_w/2"/>
                                          </p:val>
                                        </p:tav>
                                        <p:tav tm="100000">
                                          <p:val>
                                            <p:strVal val="#ppt_x"/>
                                          </p:val>
                                        </p:tav>
                                      </p:tavLst>
                                    </p:anim>
                                    <p:anim calcmode="lin" valueType="num">
                                      <p:cBhvr additive="base">
                                        <p:cTn id="67" dur="500" fill="hold"/>
                                        <p:tgtEl>
                                          <p:spTgt spid="1490964"/>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0"/>
                                  </p:stCondLst>
                                  <p:childTnLst>
                                    <p:set>
                                      <p:cBhvr>
                                        <p:cTn id="69" dur="1" fill="hold">
                                          <p:stCondLst>
                                            <p:cond delay="0"/>
                                          </p:stCondLst>
                                        </p:cTn>
                                        <p:tgtEl>
                                          <p:spTgt spid="1490975"/>
                                        </p:tgtEl>
                                        <p:attrNameLst>
                                          <p:attrName>style.visibility</p:attrName>
                                        </p:attrNameLst>
                                      </p:cBhvr>
                                      <p:to>
                                        <p:strVal val="visible"/>
                                      </p:to>
                                    </p:set>
                                    <p:anim calcmode="lin" valueType="num">
                                      <p:cBhvr additive="base">
                                        <p:cTn id="70" dur="500" fill="hold"/>
                                        <p:tgtEl>
                                          <p:spTgt spid="1490975"/>
                                        </p:tgtEl>
                                        <p:attrNameLst>
                                          <p:attrName>ppt_x</p:attrName>
                                        </p:attrNameLst>
                                      </p:cBhvr>
                                      <p:tavLst>
                                        <p:tav tm="0">
                                          <p:val>
                                            <p:strVal val="0-#ppt_w/2"/>
                                          </p:val>
                                        </p:tav>
                                        <p:tav tm="100000">
                                          <p:val>
                                            <p:strVal val="#ppt_x"/>
                                          </p:val>
                                        </p:tav>
                                      </p:tavLst>
                                    </p:anim>
                                    <p:anim calcmode="lin" valueType="num">
                                      <p:cBhvr additive="base">
                                        <p:cTn id="71" dur="500" fill="hold"/>
                                        <p:tgtEl>
                                          <p:spTgt spid="1490975"/>
                                        </p:tgtEl>
                                        <p:attrNameLst>
                                          <p:attrName>ppt_y</p:attrName>
                                        </p:attrNameLst>
                                      </p:cBhvr>
                                      <p:tavLst>
                                        <p:tav tm="0">
                                          <p:val>
                                            <p:strVal val="1+#ppt_h/2"/>
                                          </p:val>
                                        </p:tav>
                                        <p:tav tm="100000">
                                          <p:val>
                                            <p:strVal val="#ppt_y"/>
                                          </p:val>
                                        </p:tav>
                                      </p:tavLst>
                                    </p:anim>
                                  </p:childTnLst>
                                </p:cTn>
                              </p:par>
                              <p:par>
                                <p:cTn id="72" presetID="2" presetClass="entr" presetSubtype="12" fill="hold" nodeType="withEffect">
                                  <p:stCondLst>
                                    <p:cond delay="0"/>
                                  </p:stCondLst>
                                  <p:childTnLst>
                                    <p:set>
                                      <p:cBhvr>
                                        <p:cTn id="73" dur="1" fill="hold">
                                          <p:stCondLst>
                                            <p:cond delay="0"/>
                                          </p:stCondLst>
                                        </p:cTn>
                                        <p:tgtEl>
                                          <p:spTgt spid="1490946"/>
                                        </p:tgtEl>
                                        <p:attrNameLst>
                                          <p:attrName>style.visibility</p:attrName>
                                        </p:attrNameLst>
                                      </p:cBhvr>
                                      <p:to>
                                        <p:strVal val="visible"/>
                                      </p:to>
                                    </p:set>
                                    <p:anim calcmode="lin" valueType="num">
                                      <p:cBhvr additive="base">
                                        <p:cTn id="74" dur="500" fill="hold"/>
                                        <p:tgtEl>
                                          <p:spTgt spid="1490946"/>
                                        </p:tgtEl>
                                        <p:attrNameLst>
                                          <p:attrName>ppt_x</p:attrName>
                                        </p:attrNameLst>
                                      </p:cBhvr>
                                      <p:tavLst>
                                        <p:tav tm="0">
                                          <p:val>
                                            <p:strVal val="0-#ppt_w/2"/>
                                          </p:val>
                                        </p:tav>
                                        <p:tav tm="100000">
                                          <p:val>
                                            <p:strVal val="#ppt_x"/>
                                          </p:val>
                                        </p:tav>
                                      </p:tavLst>
                                    </p:anim>
                                    <p:anim calcmode="lin" valueType="num">
                                      <p:cBhvr additive="base">
                                        <p:cTn id="75" dur="500" fill="hold"/>
                                        <p:tgtEl>
                                          <p:spTgt spid="14909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0974" grpId="0" animBg="1"/>
      <p:bldP spid="1490973" grpId="0" animBg="1"/>
      <p:bldP spid="1490975" grpId="0" animBg="1"/>
      <p:bldP spid="1490972" grpId="0" animBg="1"/>
      <p:bldP spid="1490960" grpId="0"/>
      <p:bldP spid="1490964" grpId="0"/>
      <p:bldP spid="149096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WSN应用－监测火山</a:t>
            </a:r>
            <a:endParaRPr lang="zh-CN" altLang="en-US"/>
          </a:p>
        </p:txBody>
      </p:sp>
      <p:pic>
        <p:nvPicPr>
          <p:cNvPr id="49155" name="Picture 4"/>
          <p:cNvPicPr>
            <a:picLocks noChangeAspect="1"/>
          </p:cNvPicPr>
          <p:nvPr/>
        </p:nvPicPr>
        <p:blipFill>
          <a:blip r:embed="rId1" cstate="print"/>
          <a:stretch>
            <a:fillRect/>
          </a:stretch>
        </p:blipFill>
        <p:spPr>
          <a:xfrm>
            <a:off x="3769678" y="1698308"/>
            <a:ext cx="4724400" cy="3962400"/>
          </a:xfrm>
          <a:prstGeom prst="rect">
            <a:avLst/>
          </a:prstGeom>
          <a:noFill/>
          <a:ln w="9525">
            <a:noFill/>
          </a:ln>
        </p:spPr>
      </p:pic>
      <p:sp>
        <p:nvSpPr>
          <p:cNvPr id="49156" name="Rectangle 5"/>
          <p:cNvSpPr/>
          <p:nvPr/>
        </p:nvSpPr>
        <p:spPr>
          <a:xfrm>
            <a:off x="2566988" y="5842953"/>
            <a:ext cx="7129462" cy="460375"/>
          </a:xfrm>
          <a:prstGeom prst="rect">
            <a:avLst/>
          </a:prstGeom>
          <a:noFill/>
          <a:ln w="9525">
            <a:noFill/>
          </a:ln>
        </p:spPr>
        <p:txBody>
          <a:bodyPr>
            <a:spAutoFit/>
          </a:bodyPr>
          <a:lstStyle/>
          <a:p>
            <a:r>
              <a:rPr lang="en-US" altLang="zh-CN" sz="2400" dirty="0">
                <a:latin typeface="宋体" panose="02010600030101010101" pitchFamily="2" charset="-122"/>
                <a:ea typeface="幼圆" panose="02010509060101010101" pitchFamily="49" charset="-122"/>
              </a:rPr>
              <a:t>Active volcano in central Ecuador – 5018m</a:t>
            </a:r>
            <a:endParaRPr lang="en-US" altLang="zh-CN" sz="2400" dirty="0">
              <a:latin typeface="宋体" panose="02010600030101010101" pitchFamily="2" charset="-122"/>
              <a:ea typeface="幼圆" panose="02010509060101010101" pitchFamily="49" charset="-122"/>
            </a:endParaRPr>
          </a:p>
        </p:txBody>
      </p:sp>
      <p:sp>
        <p:nvSpPr>
          <p:cNvPr id="49157" name="矩形 1"/>
          <p:cNvSpPr/>
          <p:nvPr/>
        </p:nvSpPr>
        <p:spPr>
          <a:xfrm>
            <a:off x="1992630" y="1094740"/>
            <a:ext cx="9565640" cy="460375"/>
          </a:xfrm>
          <a:prstGeom prst="rect">
            <a:avLst/>
          </a:prstGeom>
          <a:noFill/>
          <a:ln w="9525">
            <a:noFill/>
          </a:ln>
        </p:spPr>
        <p:txBody>
          <a:bodyPr wrap="square">
            <a:spAutoFit/>
          </a:bodyPr>
          <a:lstStyle/>
          <a:p>
            <a:r>
              <a:rPr lang="zh-CN" altLang="en-US" sz="2400" dirty="0">
                <a:latin typeface="黑体" panose="02010600030101010101" pitchFamily="49" charset="-122"/>
                <a:ea typeface="黑体" panose="02010600030101010101" pitchFamily="49" charset="-122"/>
              </a:rPr>
              <a:t>唐古拉瓦火山（</a:t>
            </a:r>
            <a:r>
              <a:rPr lang="en-US" altLang="zh-CN" sz="2400" dirty="0">
                <a:latin typeface="黑体" panose="02010600030101010101" pitchFamily="49" charset="-122"/>
                <a:ea typeface="黑体" panose="02010600030101010101" pitchFamily="49" charset="-122"/>
              </a:rPr>
              <a:t>Volcán Tungurahua</a:t>
            </a:r>
            <a:r>
              <a:rPr lang="zh-CN" altLang="en-US" sz="2400" dirty="0">
                <a:latin typeface="黑体" panose="02010600030101010101" pitchFamily="49" charset="-122"/>
                <a:ea typeface="黑体" panose="02010600030101010101" pitchFamily="49" charset="-122"/>
              </a:rPr>
              <a:t>）在</a:t>
            </a:r>
            <a:r>
              <a:rPr lang="en-US" altLang="zh-CN" sz="2400" dirty="0">
                <a:latin typeface="黑体" panose="02010600030101010101" pitchFamily="49" charset="-122"/>
                <a:ea typeface="黑体" panose="02010600030101010101" pitchFamily="49" charset="-122"/>
              </a:rPr>
              <a:t>1999</a:t>
            </a:r>
            <a:r>
              <a:rPr lang="zh-CN" altLang="en-US" sz="2400" dirty="0">
                <a:latin typeface="黑体" panose="02010600030101010101" pitchFamily="49" charset="-122"/>
                <a:ea typeface="黑体" panose="02010600030101010101" pitchFamily="49" charset="-122"/>
              </a:rPr>
              <a:t>年进行了一次猛烈爆发</a:t>
            </a:r>
            <a:endParaRPr lang="zh-CN" altLang="en-US" sz="2400" dirty="0">
              <a:latin typeface="黑体" panose="02010600030101010101" pitchFamily="49" charset="-122"/>
              <a:ea typeface="黑体" panose="02010600030101010101" pitchFamily="49" charset="-122"/>
            </a:endParaRPr>
          </a:p>
        </p:txBody>
      </p:sp>
    </p:spTree>
  </p:cSld>
  <p:clrMapOvr>
    <a:masterClrMapping/>
  </p:clrMapOvr>
  <p:transition>
    <p:cover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WSN应用－监测火山</a:t>
            </a:r>
            <a:endParaRPr lang="zh-CN" altLang="en-US"/>
          </a:p>
        </p:txBody>
      </p:sp>
      <p:sp>
        <p:nvSpPr>
          <p:cNvPr id="50178" name="Rectangle 3"/>
          <p:cNvSpPr>
            <a:spLocks noGrp="1"/>
          </p:cNvSpPr>
          <p:nvPr>
            <p:ph sz="half" idx="4294967295"/>
          </p:nvPr>
        </p:nvSpPr>
        <p:spPr>
          <a:xfrm>
            <a:off x="1579245" y="1377315"/>
            <a:ext cx="4809490" cy="4102735"/>
          </a:xfrm>
          <a:noFill/>
          <a:ln>
            <a:noFill/>
          </a:ln>
        </p:spPr>
        <p:txBody>
          <a:bodyPr/>
          <a:lstStyle/>
          <a:p>
            <a:pPr eaLnBrk="1" hangingPunct="1">
              <a:buSzPct val="50000"/>
            </a:pPr>
            <a:r>
              <a:rPr kumimoji="1" lang="en-US" altLang="zh-CN" dirty="0">
                <a:latin typeface="+mn-lt"/>
                <a:ea typeface="+mn-ea"/>
                <a:cs typeface="+mn-cs"/>
              </a:rPr>
              <a:t>Infrasonic Microphone</a:t>
            </a:r>
            <a:endParaRPr kumimoji="1" lang="en-US" altLang="zh-CN" dirty="0">
              <a:latin typeface="+mn-lt"/>
              <a:ea typeface="+mn-ea"/>
              <a:cs typeface="+mn-cs"/>
            </a:endParaRPr>
          </a:p>
        </p:txBody>
      </p:sp>
      <p:sp>
        <p:nvSpPr>
          <p:cNvPr id="50179" name="Rectangle 6"/>
          <p:cNvSpPr>
            <a:spLocks noGrp="1"/>
          </p:cNvSpPr>
          <p:nvPr>
            <p:ph sz="half" idx="4294967295"/>
          </p:nvPr>
        </p:nvSpPr>
        <p:spPr>
          <a:xfrm>
            <a:off x="6413500" y="1318895"/>
            <a:ext cx="5164455" cy="618490"/>
          </a:xfrm>
          <a:noFill/>
          <a:ln>
            <a:noFill/>
          </a:ln>
        </p:spPr>
        <p:txBody>
          <a:bodyPr/>
          <a:lstStyle/>
          <a:p>
            <a:pPr eaLnBrk="1" hangingPunct="1">
              <a:buSzPct val="50000"/>
            </a:pPr>
            <a:r>
              <a:rPr kumimoji="1" lang="en-US" altLang="zh-CN" dirty="0">
                <a:latin typeface="+mn-lt"/>
                <a:ea typeface="+mn-ea"/>
                <a:cs typeface="+mn-cs"/>
              </a:rPr>
              <a:t>Example of eruption data</a:t>
            </a:r>
            <a:endParaRPr kumimoji="1" lang="en-US" altLang="zh-CN" dirty="0">
              <a:latin typeface="+mn-lt"/>
              <a:ea typeface="+mn-ea"/>
              <a:cs typeface="+mn-cs"/>
            </a:endParaRPr>
          </a:p>
          <a:p>
            <a:pPr eaLnBrk="1" hangingPunct="1">
              <a:buSzPct val="50000"/>
            </a:pPr>
            <a:endParaRPr kumimoji="1" lang="en-US" altLang="zh-CN" dirty="0">
              <a:latin typeface="+mn-lt"/>
              <a:ea typeface="+mn-ea"/>
              <a:cs typeface="+mn-cs"/>
            </a:endParaRPr>
          </a:p>
          <a:p>
            <a:pPr eaLnBrk="1" hangingPunct="1">
              <a:buSzPct val="50000"/>
            </a:pPr>
            <a:endParaRPr kumimoji="1" lang="en-US" altLang="zh-CN" dirty="0">
              <a:latin typeface="+mn-lt"/>
              <a:ea typeface="+mn-ea"/>
              <a:cs typeface="+mn-cs"/>
            </a:endParaRPr>
          </a:p>
        </p:txBody>
      </p:sp>
      <p:pic>
        <p:nvPicPr>
          <p:cNvPr id="50180" name="Picture 4"/>
          <p:cNvPicPr>
            <a:picLocks noChangeAspect="1"/>
          </p:cNvPicPr>
          <p:nvPr/>
        </p:nvPicPr>
        <p:blipFill>
          <a:blip r:embed="rId1" cstate="print"/>
          <a:stretch>
            <a:fillRect/>
          </a:stretch>
        </p:blipFill>
        <p:spPr>
          <a:xfrm rot="5400000">
            <a:off x="2105660" y="1610360"/>
            <a:ext cx="3159125" cy="4212590"/>
          </a:xfrm>
          <a:prstGeom prst="rect">
            <a:avLst/>
          </a:prstGeom>
          <a:noFill/>
          <a:ln w="9525">
            <a:noFill/>
          </a:ln>
        </p:spPr>
      </p:pic>
      <p:pic>
        <p:nvPicPr>
          <p:cNvPr id="50181" name="Picture 7"/>
          <p:cNvPicPr>
            <a:picLocks noChangeAspect="1"/>
          </p:cNvPicPr>
          <p:nvPr/>
        </p:nvPicPr>
        <p:blipFill>
          <a:blip r:embed="rId2" cstate="print"/>
          <a:stretch>
            <a:fillRect/>
          </a:stretch>
        </p:blipFill>
        <p:spPr>
          <a:xfrm>
            <a:off x="6526530" y="2109470"/>
            <a:ext cx="5153660" cy="3199130"/>
          </a:xfrm>
          <a:prstGeom prst="rect">
            <a:avLst/>
          </a:prstGeom>
          <a:noFill/>
          <a:ln w="9525">
            <a:noFill/>
          </a:ln>
        </p:spPr>
      </p:pic>
    </p:spTree>
  </p:cSld>
  <p:clrMapOvr>
    <a:masterClrMapping/>
  </p:clrMapOvr>
  <p:transition>
    <p:cover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5" name="矩形 30"/>
          <p:cNvSpPr>
            <a:spLocks noChangeArrowheads="1"/>
          </p:cNvSpPr>
          <p:nvPr/>
        </p:nvSpPr>
        <p:spPr bwMode="auto">
          <a:xfrm>
            <a:off x="3965" y="2636912"/>
            <a:ext cx="12192000" cy="1704480"/>
          </a:xfrm>
          <a:prstGeom prst="rect">
            <a:avLst/>
          </a:prstGeom>
          <a:solidFill>
            <a:schemeClr val="accent1">
              <a:lumMod val="75000"/>
            </a:schemeClr>
          </a:solidFill>
          <a:ln>
            <a:noFill/>
          </a:ln>
        </p:spPr>
        <p:txBody>
          <a:bodyPr anchor="ctr"/>
          <a:lstStyle/>
          <a:p>
            <a:pPr algn="ctr"/>
            <a:endParaRPr lang="zh-CN" altLang="zh-CN" dirty="0">
              <a:solidFill>
                <a:srgbClr val="FFFFFF"/>
              </a:solidFill>
              <a:effectLst>
                <a:outerShdw blurRad="38100" dist="38100" dir="2700000" algn="tl">
                  <a:srgbClr val="000000">
                    <a:alpha val="43137"/>
                  </a:srgbClr>
                </a:outerShdw>
              </a:effectLst>
              <a:latin typeface="Bebas" pitchFamily="2" charset="0"/>
              <a:ea typeface="微软雅黑" panose="020B0503020204020204" pitchFamily="34" charset="-122"/>
              <a:sym typeface="Bebas" pitchFamily="2" charset="0"/>
            </a:endParaRPr>
          </a:p>
        </p:txBody>
      </p:sp>
      <p:sp>
        <p:nvSpPr>
          <p:cNvPr id="17" name="TextBox 16"/>
          <p:cNvSpPr txBox="1"/>
          <p:nvPr/>
        </p:nvSpPr>
        <p:spPr>
          <a:xfrm>
            <a:off x="1847528" y="2917393"/>
            <a:ext cx="8784976" cy="1015663"/>
          </a:xfrm>
          <a:prstGeom prst="rect">
            <a:avLst/>
          </a:prstGeom>
          <a:noFill/>
        </p:spPr>
        <p:txBody>
          <a:bodyPr wrap="square">
            <a:spAutoFit/>
          </a:bodyPr>
          <a:lstStyle/>
          <a:p>
            <a:pPr algn="ctr" fontAlgn="auto">
              <a:spcBef>
                <a:spcPts val="0"/>
              </a:spcBef>
              <a:spcAft>
                <a:spcPts val="0"/>
              </a:spcAft>
              <a:defRPr/>
            </a:pPr>
            <a:r>
              <a:rPr lang="zh-CN" altLang="en-US" sz="6000" b="1" dirty="0" smtClean="0">
                <a:solidFill>
                  <a:schemeClr val="bg1"/>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本章完、谢谢大家</a:t>
            </a:r>
            <a:r>
              <a:rPr lang="en-US" altLang="zh-CN" sz="6000" b="1" dirty="0" smtClean="0">
                <a:solidFill>
                  <a:schemeClr val="bg1"/>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a:t>
            </a:r>
            <a:endParaRPr lang="zh-CN" altLang="en-US" sz="6000" b="1" dirty="0" smtClean="0">
              <a:solidFill>
                <a:schemeClr val="bg1"/>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clrChange>
              <a:clrFrom>
                <a:srgbClr val="FFFFFF"/>
              </a:clrFrom>
              <a:clrTo>
                <a:srgbClr val="FFFFFF">
                  <a:alpha val="0"/>
                </a:srgbClr>
              </a:clrTo>
            </a:clrChange>
            <a:lum bright="-7000" contrast="-14000"/>
            <a:extLst>
              <a:ext uri="{28A0092B-C50C-407E-A947-70E740481C1C}">
                <a14:useLocalDpi xmlns:a14="http://schemas.microsoft.com/office/drawing/2010/main" val="0"/>
              </a:ext>
            </a:extLst>
          </a:blip>
          <a:stretch>
            <a:fillRect/>
          </a:stretch>
        </p:blipFill>
        <p:spPr>
          <a:xfrm>
            <a:off x="768377" y="534788"/>
            <a:ext cx="3850106" cy="967339"/>
          </a:xfrm>
          <a:prstGeom prst="rect">
            <a:avLst/>
          </a:prstGeom>
        </p:spPr>
      </p:pic>
    </p:spTree>
  </p:cSld>
  <p:clrMapOvr>
    <a:masterClrMapping/>
  </p:clrMapOvr>
  <p:transition spd="slow">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743" name="Rectangle 15"/>
          <p:cNvSpPr>
            <a:spLocks noGrp="1" noChangeArrowheads="1"/>
          </p:cNvSpPr>
          <p:nvPr>
            <p:ph type="body" idx="4294967295"/>
          </p:nvPr>
        </p:nvSpPr>
        <p:spPr>
          <a:xfrm>
            <a:off x="837248" y="4857750"/>
            <a:ext cx="10947384" cy="1379538"/>
          </a:xfrm>
          <a:prstGeom prst="rect">
            <a:avLst/>
          </a:prstGeom>
          <a:solidFill>
            <a:schemeClr val="accent5">
              <a:lumMod val="50000"/>
            </a:schemeClr>
          </a:solidFill>
        </p:spPr>
        <p:txBody>
          <a:bodyPr/>
          <a:lstStyle/>
          <a:p>
            <a:pPr>
              <a:lnSpc>
                <a:spcPct val="135000"/>
              </a:lnSpc>
              <a:spcBef>
                <a:spcPct val="0"/>
              </a:spcBef>
              <a:buClr>
                <a:schemeClr val="tx1"/>
              </a:buClr>
              <a:buSzPct val="90000"/>
              <a:buFont typeface="Wingdings" panose="05000000000000000000" pitchFamily="2" charset="2"/>
              <a:buNone/>
            </a:pPr>
            <a:r>
              <a:rPr lang="zh-CN" altLang="en-US" sz="2800" b="1" dirty="0" smtClean="0">
                <a:solidFill>
                  <a:schemeClr val="bg1"/>
                </a:solidFill>
                <a:latin typeface="汉仪超粗宋简"/>
                <a:ea typeface="汉仪超粗宋简"/>
                <a:cs typeface="汉仪超粗宋简"/>
              </a:rPr>
              <a:t>   综观计算机网络技术的发展史，应用需求始终是推动和左右全球网络技术进步的动力与源泉。</a:t>
            </a:r>
            <a:endParaRPr lang="zh-CN" altLang="en-US" sz="2800" b="1" dirty="0" smtClean="0">
              <a:solidFill>
                <a:schemeClr val="bg1"/>
              </a:solidFill>
              <a:latin typeface="汉仪超粗宋简"/>
              <a:ea typeface="汉仪超粗宋简"/>
              <a:cs typeface="汉仪超粗宋简"/>
            </a:endParaRPr>
          </a:p>
        </p:txBody>
      </p:sp>
      <p:sp>
        <p:nvSpPr>
          <p:cNvPr id="16" name="标题 14"/>
          <p:cNvSpPr>
            <a:spLocks noGrp="1"/>
          </p:cNvSpPr>
          <p:nvPr>
            <p:ph type="title"/>
          </p:nvPr>
        </p:nvSpPr>
        <p:spPr>
          <a:xfrm>
            <a:off x="1411368" y="25378"/>
            <a:ext cx="10688152" cy="839788"/>
          </a:xfrm>
        </p:spPr>
        <p:txBody>
          <a:bodyPr/>
          <a:lstStyle/>
          <a:p>
            <a:r>
              <a:rPr lang="zh-CN" altLang="en-US" dirty="0" smtClean="0"/>
              <a:t>引  言</a:t>
            </a:r>
            <a:endParaRPr lang="zh-CN" altLang="en-US" dirty="0"/>
          </a:p>
        </p:txBody>
      </p:sp>
      <p:pic>
        <p:nvPicPr>
          <p:cNvPr id="4" name="图片 3" descr="59a936d2N1a97c5b4"/>
          <p:cNvPicPr>
            <a:picLocks noChangeAspect="1"/>
          </p:cNvPicPr>
          <p:nvPr/>
        </p:nvPicPr>
        <p:blipFill>
          <a:blip r:embed="rId1" cstate="print"/>
          <a:srcRect l="17289" r="17289"/>
          <a:stretch>
            <a:fillRect/>
          </a:stretch>
        </p:blipFill>
        <p:spPr>
          <a:xfrm>
            <a:off x="1065125" y="1421130"/>
            <a:ext cx="1883410" cy="2880021"/>
          </a:xfrm>
          <a:prstGeom prst="rect">
            <a:avLst/>
          </a:prstGeom>
        </p:spPr>
      </p:pic>
      <p:pic>
        <p:nvPicPr>
          <p:cNvPr id="6" name="图片 5" descr="5434f8e2N12b63aca"/>
          <p:cNvPicPr>
            <a:picLocks noChangeAspect="1"/>
          </p:cNvPicPr>
          <p:nvPr/>
        </p:nvPicPr>
        <p:blipFill>
          <a:blip r:embed="rId2" cstate="print"/>
          <a:srcRect l="10368" r="10740"/>
          <a:stretch>
            <a:fillRect/>
          </a:stretch>
        </p:blipFill>
        <p:spPr>
          <a:xfrm>
            <a:off x="2084935" y="1421130"/>
            <a:ext cx="2271395" cy="2880021"/>
          </a:xfrm>
          <a:prstGeom prst="rect">
            <a:avLst/>
          </a:prstGeom>
        </p:spPr>
      </p:pic>
      <p:pic>
        <p:nvPicPr>
          <p:cNvPr id="9" name="图片 8" descr="rBEQWFF3sckIAAAAAAYmbbTOZSkAAE4ZwA_vVYABiaF680"/>
          <p:cNvPicPr>
            <a:picLocks noChangeAspect="1"/>
          </p:cNvPicPr>
          <p:nvPr/>
        </p:nvPicPr>
        <p:blipFill>
          <a:blip r:embed="rId3" cstate="print"/>
          <a:srcRect l="14053" r="14439"/>
          <a:stretch>
            <a:fillRect/>
          </a:stretch>
        </p:blipFill>
        <p:spPr>
          <a:xfrm>
            <a:off x="3734030" y="1421130"/>
            <a:ext cx="2059305" cy="2880021"/>
          </a:xfrm>
          <a:prstGeom prst="rect">
            <a:avLst/>
          </a:prstGeom>
        </p:spPr>
      </p:pic>
      <p:pic>
        <p:nvPicPr>
          <p:cNvPr id="10" name="图片 9" descr="e3a47ad0-5834-4221-9379-b19a2ac6cf45"/>
          <p:cNvPicPr>
            <a:picLocks noChangeAspect="1"/>
          </p:cNvPicPr>
          <p:nvPr/>
        </p:nvPicPr>
        <p:blipFill>
          <a:blip r:embed="rId4" cstate="print"/>
          <a:srcRect l="8932" r="9922"/>
          <a:stretch>
            <a:fillRect/>
          </a:stretch>
        </p:blipFill>
        <p:spPr>
          <a:xfrm>
            <a:off x="5284065" y="1421130"/>
            <a:ext cx="2336800" cy="2880021"/>
          </a:xfrm>
          <a:prstGeom prst="rect">
            <a:avLst/>
          </a:prstGeom>
        </p:spPr>
      </p:pic>
      <p:pic>
        <p:nvPicPr>
          <p:cNvPr id="11" name="图片 10" descr="5a5c2c97Nb5d4129a"/>
          <p:cNvPicPr>
            <a:picLocks noChangeAspect="1"/>
          </p:cNvPicPr>
          <p:nvPr/>
        </p:nvPicPr>
        <p:blipFill>
          <a:blip r:embed="rId5" cstate="print"/>
          <a:srcRect l="16046" r="15621"/>
          <a:stretch>
            <a:fillRect/>
          </a:stretch>
        </p:blipFill>
        <p:spPr>
          <a:xfrm>
            <a:off x="6611215" y="1421130"/>
            <a:ext cx="1967865" cy="2880021"/>
          </a:xfrm>
          <a:prstGeom prst="rect">
            <a:avLst/>
          </a:prstGeom>
        </p:spPr>
      </p:pic>
      <p:pic>
        <p:nvPicPr>
          <p:cNvPr id="7" name="图片 6" descr="593676a1N3e7c17ec"/>
          <p:cNvPicPr>
            <a:picLocks noChangeAspect="1"/>
          </p:cNvPicPr>
          <p:nvPr/>
        </p:nvPicPr>
        <p:blipFill>
          <a:blip r:embed="rId6" cstate="print"/>
          <a:srcRect l="17995" t="2528" r="19294" b="2356"/>
          <a:stretch>
            <a:fillRect/>
          </a:stretch>
        </p:blipFill>
        <p:spPr>
          <a:xfrm>
            <a:off x="8109815" y="1421130"/>
            <a:ext cx="1898650" cy="2880021"/>
          </a:xfrm>
          <a:prstGeom prst="rect">
            <a:avLst/>
          </a:prstGeom>
        </p:spPr>
      </p:pic>
      <p:pic>
        <p:nvPicPr>
          <p:cNvPr id="14" name="图片 13" descr="55af6928N8f8b7582"/>
          <p:cNvPicPr>
            <a:picLocks noChangeAspect="1"/>
          </p:cNvPicPr>
          <p:nvPr/>
        </p:nvPicPr>
        <p:blipFill>
          <a:blip r:embed="rId7" cstate="print"/>
          <a:srcRect l="13649" r="17023"/>
          <a:stretch>
            <a:fillRect/>
          </a:stretch>
        </p:blipFill>
        <p:spPr>
          <a:xfrm>
            <a:off x="9504045" y="1421130"/>
            <a:ext cx="1996645" cy="2880021"/>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1481743">
                                            <p:bg/>
                                          </p:spTgt>
                                        </p:tgtEl>
                                        <p:attrNameLst>
                                          <p:attrName>style.visibility</p:attrName>
                                        </p:attrNameLst>
                                      </p:cBhvr>
                                      <p:to>
                                        <p:strVal val="visible"/>
                                      </p:to>
                                    </p:set>
                                    <p:anim calcmode="lin" valueType="num">
                                      <p:cBhvr>
                                        <p:cTn id="35" dur="500" fill="hold"/>
                                        <p:tgtEl>
                                          <p:spTgt spid="1481743">
                                            <p:bg/>
                                          </p:spTgt>
                                        </p:tgtEl>
                                        <p:attrNameLst>
                                          <p:attrName>ppt_w</p:attrName>
                                        </p:attrNameLst>
                                      </p:cBhvr>
                                      <p:tavLst>
                                        <p:tav tm="0">
                                          <p:val>
                                            <p:fltVal val="0"/>
                                          </p:val>
                                        </p:tav>
                                        <p:tav tm="100000">
                                          <p:val>
                                            <p:strVal val="#ppt_w"/>
                                          </p:val>
                                        </p:tav>
                                      </p:tavLst>
                                    </p:anim>
                                    <p:anim calcmode="lin" valueType="num">
                                      <p:cBhvr>
                                        <p:cTn id="36" dur="500" fill="hold"/>
                                        <p:tgtEl>
                                          <p:spTgt spid="1481743">
                                            <p:bg/>
                                          </p:spTgt>
                                        </p:tgtEl>
                                        <p:attrNameLst>
                                          <p:attrName>ppt_h</p:attrName>
                                        </p:attrNameLst>
                                      </p:cBhvr>
                                      <p:tavLst>
                                        <p:tav tm="0">
                                          <p:val>
                                            <p:fltVal val="0"/>
                                          </p:val>
                                        </p:tav>
                                        <p:tav tm="100000">
                                          <p:val>
                                            <p:strVal val="#ppt_h"/>
                                          </p:val>
                                        </p:tav>
                                      </p:tavLst>
                                    </p:anim>
                                    <p:animEffect transition="in" filter="fade">
                                      <p:cBhvr>
                                        <p:cTn id="37" dur="500"/>
                                        <p:tgtEl>
                                          <p:spTgt spid="1481743">
                                            <p:bg/>
                                          </p:spTgt>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1481743">
                                            <p:txEl>
                                              <p:pRg st="0" end="0"/>
                                            </p:txEl>
                                          </p:spTgt>
                                        </p:tgtEl>
                                        <p:attrNameLst>
                                          <p:attrName>style.visibility</p:attrName>
                                        </p:attrNameLst>
                                      </p:cBhvr>
                                      <p:to>
                                        <p:strVal val="visible"/>
                                      </p:to>
                                    </p:set>
                                    <p:anim calcmode="lin" valueType="num">
                                      <p:cBhvr>
                                        <p:cTn id="41" dur="500" fill="hold"/>
                                        <p:tgtEl>
                                          <p:spTgt spid="1481743">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481743">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4817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743" grpId="0" animBg="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p:cNvPicPr>
            <a:picLocks noChangeAspect="1" noChangeArrowheads="1"/>
          </p:cNvPicPr>
          <p:nvPr/>
        </p:nvPicPr>
        <p:blipFill>
          <a:blip r:embed="rId1" cstate="print">
            <a:clrChange>
              <a:clrFrom>
                <a:srgbClr val="FFFFFF"/>
              </a:clrFrom>
              <a:clrTo>
                <a:srgbClr val="FFFFFF">
                  <a:alpha val="0"/>
                </a:srgbClr>
              </a:clrTo>
            </a:clrChange>
          </a:blip>
          <a:srcRect b="8073"/>
          <a:stretch>
            <a:fillRect/>
          </a:stretch>
        </p:blipFill>
        <p:spPr bwMode="auto">
          <a:xfrm>
            <a:off x="2249922" y="3212976"/>
            <a:ext cx="7704856" cy="3395126"/>
          </a:xfrm>
          <a:prstGeom prst="rect">
            <a:avLst/>
          </a:prstGeom>
          <a:noFill/>
          <a:ln w="19050">
            <a:noFill/>
            <a:miter lim="800000"/>
            <a:headEnd/>
            <a:tailEnd/>
          </a:ln>
        </p:spPr>
      </p:pic>
      <p:sp>
        <p:nvSpPr>
          <p:cNvPr id="11" name="内容占位符 10"/>
          <p:cNvSpPr>
            <a:spLocks noGrp="1"/>
          </p:cNvSpPr>
          <p:nvPr>
            <p:ph idx="1"/>
          </p:nvPr>
        </p:nvSpPr>
        <p:spPr>
          <a:xfrm>
            <a:off x="914400" y="999237"/>
            <a:ext cx="10870232" cy="3365867"/>
          </a:xfrm>
        </p:spPr>
        <p:txBody>
          <a:bodyPr/>
          <a:lstStyle/>
          <a:p>
            <a:pPr>
              <a:lnSpc>
                <a:spcPct val="120000"/>
              </a:lnSpc>
            </a:pPr>
            <a:r>
              <a:rPr lang="zh-CN" altLang="en-US" sz="2800" dirty="0" smtClean="0">
                <a:latin typeface="Arial" panose="020B0604020202020204" pitchFamily="34" charset="0"/>
              </a:rPr>
              <a:t>无线传感器网络</a:t>
            </a:r>
            <a:r>
              <a:rPr lang="en-US" altLang="zh-CN" sz="2800" dirty="0" smtClean="0">
                <a:latin typeface="Arial" panose="020B0604020202020204" pitchFamily="34" charset="0"/>
              </a:rPr>
              <a:t>(</a:t>
            </a:r>
            <a:r>
              <a:rPr lang="en-US" altLang="zh-CN" sz="2800" b="1" dirty="0" smtClean="0">
                <a:solidFill>
                  <a:srgbClr val="0000FF"/>
                </a:solidFill>
              </a:rPr>
              <a:t>Wireless Sensor Network</a:t>
            </a:r>
            <a:r>
              <a:rPr lang="zh-CN" altLang="en-US" sz="2800" b="1" dirty="0" smtClean="0">
                <a:solidFill>
                  <a:srgbClr val="0000FF"/>
                </a:solidFill>
              </a:rPr>
              <a:t>，</a:t>
            </a:r>
            <a:r>
              <a:rPr lang="en-US" altLang="zh-CN" sz="2800" b="1" dirty="0" smtClean="0">
                <a:solidFill>
                  <a:srgbClr val="0000FF"/>
                </a:solidFill>
              </a:rPr>
              <a:t>WSN</a:t>
            </a:r>
            <a:r>
              <a:rPr lang="en-US" altLang="zh-CN" sz="2800" dirty="0" smtClean="0">
                <a:latin typeface="Arial" panose="020B0604020202020204" pitchFamily="34" charset="0"/>
              </a:rPr>
              <a:t>)</a:t>
            </a:r>
            <a:r>
              <a:rPr lang="zh-CN" altLang="en-US" sz="2800" dirty="0" smtClean="0">
                <a:latin typeface="Arial" panose="020B0604020202020204" pitchFamily="34" charset="0"/>
              </a:rPr>
              <a:t>是一种全新的信息获取平台，能够</a:t>
            </a:r>
            <a:r>
              <a:rPr lang="zh-CN" altLang="en-US" sz="2800" b="1" dirty="0" smtClean="0">
                <a:solidFill>
                  <a:srgbClr val="FF0000"/>
                </a:solidFill>
                <a:latin typeface="Arial" panose="020B0604020202020204" pitchFamily="34" charset="0"/>
              </a:rPr>
              <a:t>实时监测和采集网络</a:t>
            </a:r>
            <a:r>
              <a:rPr lang="zh-CN" altLang="en-US" sz="2800" dirty="0" smtClean="0">
                <a:latin typeface="Arial" panose="020B0604020202020204" pitchFamily="34" charset="0"/>
              </a:rPr>
              <a:t>分布区域内各种检测对象的信息，并将这些信息</a:t>
            </a:r>
            <a:r>
              <a:rPr lang="zh-CN" altLang="en-US" sz="2800" b="1" dirty="0" smtClean="0">
                <a:latin typeface="Arial" panose="020B0604020202020204" pitchFamily="34" charset="0"/>
              </a:rPr>
              <a:t>发送到</a:t>
            </a:r>
            <a:r>
              <a:rPr lang="zh-CN" altLang="en-US" sz="2800" b="1" dirty="0" smtClean="0">
                <a:solidFill>
                  <a:srgbClr val="FF0000"/>
                </a:solidFill>
                <a:latin typeface="Arial" panose="020B0604020202020204" pitchFamily="34" charset="0"/>
              </a:rPr>
              <a:t>网关（汇聚）节点</a:t>
            </a:r>
            <a:r>
              <a:rPr lang="zh-CN" altLang="en-US" sz="2800" dirty="0" smtClean="0">
                <a:latin typeface="Arial" panose="020B0604020202020204" pitchFamily="34" charset="0"/>
              </a:rPr>
              <a:t>，以实现复杂的指定范围内数据采集、</a:t>
            </a:r>
            <a:r>
              <a:rPr lang="zh-CN" altLang="en-US" sz="2800" dirty="0" smtClean="0">
                <a:latin typeface="Arial" panose="020B0604020202020204" pitchFamily="34" charset="0"/>
              </a:rPr>
              <a:t>目标检测与跟踪，具有快速展开、抗毁性强等特点。 </a:t>
            </a:r>
            <a:endParaRPr lang="zh-CN" altLang="en-US" sz="2800" dirty="0" smtClean="0">
              <a:latin typeface="Arial" panose="020B0604020202020204" pitchFamily="34" charset="0"/>
            </a:endParaRPr>
          </a:p>
          <a:p>
            <a:pPr>
              <a:lnSpc>
                <a:spcPct val="120000"/>
              </a:lnSpc>
            </a:pPr>
            <a:endParaRPr lang="zh-CN" altLang="en-US" sz="2800" dirty="0"/>
          </a:p>
        </p:txBody>
      </p:sp>
      <p:sp>
        <p:nvSpPr>
          <p:cNvPr id="10" name="标题 9"/>
          <p:cNvSpPr>
            <a:spLocks noGrp="1"/>
          </p:cNvSpPr>
          <p:nvPr>
            <p:ph type="title"/>
          </p:nvPr>
        </p:nvSpPr>
        <p:spPr/>
        <p:txBody>
          <a:bodyPr/>
          <a:lstStyle/>
          <a:p>
            <a:r>
              <a:rPr lang="en-US" altLang="zh-CN" dirty="0" smtClean="0"/>
              <a:t>1</a:t>
            </a:r>
            <a:r>
              <a:rPr lang="zh-CN" altLang="en-US" dirty="0" smtClean="0"/>
              <a:t>、无线传感器网络的基本概念</a:t>
            </a:r>
            <a:endParaRPr lang="zh-CN" alt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1" cstate="print">
            <a:clrChange>
              <a:clrFrom>
                <a:srgbClr val="FFFFFF"/>
              </a:clrFrom>
              <a:clrTo>
                <a:srgbClr val="FFFFFF">
                  <a:alpha val="0"/>
                </a:srgbClr>
              </a:clrTo>
            </a:clrChange>
          </a:blip>
          <a:srcRect b="8073"/>
          <a:stretch>
            <a:fillRect/>
          </a:stretch>
        </p:blipFill>
        <p:spPr bwMode="auto">
          <a:xfrm>
            <a:off x="2249922" y="3271759"/>
            <a:ext cx="7704856" cy="3395126"/>
          </a:xfrm>
          <a:prstGeom prst="rect">
            <a:avLst/>
          </a:prstGeom>
          <a:noFill/>
          <a:ln w="19050">
            <a:noFill/>
            <a:miter lim="800000"/>
            <a:headEnd/>
            <a:tailEnd/>
          </a:ln>
        </p:spPr>
      </p:pic>
      <p:sp>
        <p:nvSpPr>
          <p:cNvPr id="11" name="内容占位符 10"/>
          <p:cNvSpPr>
            <a:spLocks noGrp="1"/>
          </p:cNvSpPr>
          <p:nvPr>
            <p:ph idx="1"/>
          </p:nvPr>
        </p:nvSpPr>
        <p:spPr>
          <a:xfrm>
            <a:off x="914021" y="1221780"/>
            <a:ext cx="10730230" cy="3365867"/>
          </a:xfrm>
        </p:spPr>
        <p:txBody>
          <a:bodyPr/>
          <a:lstStyle/>
          <a:p>
            <a:pPr>
              <a:lnSpc>
                <a:spcPct val="120000"/>
              </a:lnSpc>
            </a:pPr>
            <a:r>
              <a:rPr lang="zh-CN" altLang="en-US" b="1" dirty="0" smtClean="0">
                <a:solidFill>
                  <a:srgbClr val="000066"/>
                </a:solidFill>
                <a:cs typeface="汉仪超粗宋简"/>
                <a:sym typeface="+mn-ea"/>
              </a:rPr>
              <a:t>特点：</a:t>
            </a:r>
            <a:r>
              <a:rPr lang="zh-CN" altLang="en-US" b="1" dirty="0" smtClean="0">
                <a:latin typeface="汉仪超粗宋简"/>
                <a:ea typeface="汉仪超粗宋简"/>
                <a:cs typeface="汉仪超粗宋简"/>
                <a:sym typeface="+mn-ea"/>
              </a:rPr>
              <a:t>是</a:t>
            </a:r>
            <a:r>
              <a:rPr lang="zh-CN" altLang="en-US" b="1" dirty="0">
                <a:solidFill>
                  <a:srgbClr val="FF0000"/>
                </a:solidFill>
                <a:latin typeface="汉仪超粗宋简"/>
                <a:ea typeface="汉仪超粗宋简"/>
                <a:cs typeface="汉仪超粗宋简"/>
                <a:sym typeface="+mn-ea"/>
              </a:rPr>
              <a:t>大量的</a:t>
            </a:r>
            <a:r>
              <a:rPr lang="zh-CN" altLang="en-US" b="1" dirty="0">
                <a:latin typeface="汉仪超粗宋简"/>
                <a:ea typeface="汉仪超粗宋简"/>
                <a:cs typeface="汉仪超粗宋简"/>
                <a:sym typeface="+mn-ea"/>
              </a:rPr>
              <a:t>静止或移动的传感器以</a:t>
            </a:r>
            <a:r>
              <a:rPr lang="zh-CN" altLang="en-US" b="1" dirty="0">
                <a:solidFill>
                  <a:srgbClr val="FF0000"/>
                </a:solidFill>
                <a:latin typeface="汉仪超粗宋简"/>
                <a:ea typeface="汉仪超粗宋简"/>
                <a:cs typeface="汉仪超粗宋简"/>
                <a:sym typeface="+mn-ea"/>
              </a:rPr>
              <a:t>自组织</a:t>
            </a:r>
            <a:r>
              <a:rPr lang="zh-CN" altLang="en-US" b="1" dirty="0">
                <a:latin typeface="汉仪超粗宋简"/>
                <a:ea typeface="汉仪超粗宋简"/>
                <a:cs typeface="汉仪超粗宋简"/>
                <a:sym typeface="+mn-ea"/>
              </a:rPr>
              <a:t>和</a:t>
            </a:r>
            <a:r>
              <a:rPr lang="zh-CN" altLang="en-US" b="1" dirty="0">
                <a:solidFill>
                  <a:srgbClr val="FF0000"/>
                </a:solidFill>
                <a:latin typeface="汉仪超粗宋简"/>
                <a:ea typeface="汉仪超粗宋简"/>
                <a:cs typeface="汉仪超粗宋简"/>
                <a:sym typeface="+mn-ea"/>
              </a:rPr>
              <a:t>多跳</a:t>
            </a:r>
            <a:r>
              <a:rPr lang="zh-CN" altLang="en-US" b="1" dirty="0">
                <a:latin typeface="汉仪超粗宋简"/>
                <a:ea typeface="汉仪超粗宋简"/>
                <a:cs typeface="汉仪超粗宋简"/>
                <a:sym typeface="+mn-ea"/>
              </a:rPr>
              <a:t>的方式构成的无线网络，其目的是</a:t>
            </a:r>
            <a:r>
              <a:rPr lang="zh-CN" altLang="en-US" b="1" dirty="0">
                <a:solidFill>
                  <a:srgbClr val="0000FF"/>
                </a:solidFill>
                <a:latin typeface="汉仪超粗宋简"/>
                <a:ea typeface="汉仪超粗宋简"/>
                <a:cs typeface="汉仪超粗宋简"/>
                <a:sym typeface="+mn-ea"/>
              </a:rPr>
              <a:t>协作地</a:t>
            </a:r>
            <a:r>
              <a:rPr lang="zh-CN" altLang="en-US" b="1" dirty="0">
                <a:latin typeface="汉仪超粗宋简"/>
                <a:ea typeface="汉仪超粗宋简"/>
                <a:cs typeface="汉仪超粗宋简"/>
                <a:sym typeface="+mn-ea"/>
              </a:rPr>
              <a:t>感知、采集、处理和传输网络覆盖地理区域内感知对象的监测信息，并报告给</a:t>
            </a:r>
            <a:r>
              <a:rPr lang="zh-CN" altLang="en-US" b="1" dirty="0">
                <a:solidFill>
                  <a:srgbClr val="FF0000"/>
                </a:solidFill>
                <a:latin typeface="汉仪超粗宋简"/>
                <a:ea typeface="汉仪超粗宋简"/>
                <a:cs typeface="汉仪超粗宋简"/>
                <a:sym typeface="+mn-ea"/>
              </a:rPr>
              <a:t>用户</a:t>
            </a:r>
            <a:r>
              <a:rPr lang="zh-CN" altLang="en-US" b="1" dirty="0">
                <a:solidFill>
                  <a:srgbClr val="0000FF"/>
                </a:solidFill>
                <a:latin typeface="汉仪超粗宋简"/>
                <a:ea typeface="汉仪超粗宋简"/>
                <a:cs typeface="汉仪超粗宋简"/>
                <a:sym typeface="+mn-ea"/>
              </a:rPr>
              <a:t>。</a:t>
            </a:r>
            <a:endParaRPr lang="zh-CN" altLang="en-US" dirty="0" smtClean="0">
              <a:latin typeface="Arial" panose="020B0604020202020204" pitchFamily="34" charset="0"/>
            </a:endParaRPr>
          </a:p>
          <a:p>
            <a:pPr>
              <a:lnSpc>
                <a:spcPct val="120000"/>
              </a:lnSpc>
            </a:pPr>
            <a:endParaRPr lang="zh-CN" altLang="en-US" sz="2800" dirty="0"/>
          </a:p>
        </p:txBody>
      </p:sp>
      <p:sp>
        <p:nvSpPr>
          <p:cNvPr id="5128" name="内容占位符 2"/>
          <p:cNvSpPr/>
          <p:nvPr/>
        </p:nvSpPr>
        <p:spPr bwMode="auto">
          <a:xfrm rot="-238686">
            <a:off x="1799167" y="2092325"/>
            <a:ext cx="8606367" cy="3346450"/>
          </a:xfrm>
          <a:prstGeom prst="rect">
            <a:avLst/>
          </a:prstGeom>
          <a:noFill/>
          <a:ln w="9525">
            <a:noFill/>
            <a:miter lim="800000"/>
          </a:ln>
        </p:spPr>
        <p:txBody>
          <a:bodyPr/>
          <a:lstStyle/>
          <a:p>
            <a:pPr algn="ctr">
              <a:spcBef>
                <a:spcPct val="20000"/>
              </a:spcBef>
              <a:buFont typeface="Arial" panose="020B0604020202020204" pitchFamily="34" charset="0"/>
              <a:buNone/>
            </a:pPr>
            <a:endParaRPr lang="en-US" altLang="zh-CN" sz="3200" b="1">
              <a:solidFill>
                <a:schemeClr val="bg1"/>
              </a:solidFill>
              <a:latin typeface="经典特宋简" panose="02010609010101010101" pitchFamily="49" charset="-122"/>
              <a:ea typeface="经典特宋简" panose="02010609010101010101" pitchFamily="49" charset="-122"/>
            </a:endParaRPr>
          </a:p>
          <a:p>
            <a:pPr algn="ctr">
              <a:spcBef>
                <a:spcPct val="20000"/>
              </a:spcBef>
              <a:buFont typeface="Arial" panose="020B0604020202020204" pitchFamily="34" charset="0"/>
              <a:buNone/>
            </a:pPr>
            <a:endParaRPr lang="en-US" altLang="zh-CN" sz="3200" b="1">
              <a:solidFill>
                <a:schemeClr val="bg1"/>
              </a:solidFill>
              <a:latin typeface="经典特宋简" panose="02010609010101010101" pitchFamily="49" charset="-122"/>
              <a:ea typeface="华文楷体" panose="02010600040101010101" pitchFamily="2" charset="-122"/>
            </a:endParaRPr>
          </a:p>
          <a:p>
            <a:pPr algn="ctr">
              <a:spcBef>
                <a:spcPct val="20000"/>
              </a:spcBef>
              <a:buFont typeface="Arial" panose="020B0604020202020204" pitchFamily="34" charset="0"/>
              <a:buNone/>
            </a:pPr>
            <a:endParaRPr lang="zh-CN" altLang="en-US" sz="3200" b="1">
              <a:solidFill>
                <a:schemeClr val="bg1"/>
              </a:solidFill>
              <a:latin typeface="华文楷体" panose="02010600040101010101" pitchFamily="2" charset="-122"/>
              <a:ea typeface="华文楷体" panose="02010600040101010101" pitchFamily="2" charset="-122"/>
            </a:endParaRPr>
          </a:p>
        </p:txBody>
      </p:sp>
      <p:sp>
        <p:nvSpPr>
          <p:cNvPr id="10" name="标题 9"/>
          <p:cNvSpPr>
            <a:spLocks noGrp="1"/>
          </p:cNvSpPr>
          <p:nvPr>
            <p:ph type="title"/>
          </p:nvPr>
        </p:nvSpPr>
        <p:spPr/>
        <p:txBody>
          <a:bodyPr/>
          <a:lstStyle/>
          <a:p>
            <a:r>
              <a:rPr lang="en-US" altLang="zh-CN" dirty="0" smtClean="0"/>
              <a:t>1</a:t>
            </a:r>
            <a:r>
              <a:rPr lang="zh-CN" altLang="en-US" dirty="0" smtClean="0"/>
              <a:t>、无线传感器网络的基本概念</a:t>
            </a:r>
            <a:endParaRPr lang="zh-CN" altLang="en-US" dirty="0"/>
          </a:p>
        </p:txBody>
      </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TIMING" val="|5.4"/>
</p:tagLst>
</file>

<file path=ppt/tags/tag2.xml><?xml version="1.0" encoding="utf-8"?>
<p:tagLst xmlns:p="http://schemas.openxmlformats.org/presentationml/2006/main">
  <p:tag name="TIMING" val="|5.4"/>
</p:tagLst>
</file>

<file path=ppt/tags/tag3.xml><?xml version="1.0" encoding="utf-8"?>
<p:tagLst xmlns:p="http://schemas.openxmlformats.org/presentationml/2006/main">
  <p:tag name="KSO_WM_UNIT_PLACING_PICTURE_USER_VIEWPORT" val="{&quot;height&quot;:7702.6960629921259,&quot;width&quot;:8220.2677165354326}"/>
</p:tagLst>
</file>

<file path=ppt/tags/tag4.xml><?xml version="1.0" encoding="utf-8"?>
<p:tagLst xmlns:p="http://schemas.openxmlformats.org/presentationml/2006/main">
  <p:tag name="TIMING" val="|5.4"/>
</p:tagLst>
</file>

<file path=ppt/tags/tag5.xml><?xml version="1.0" encoding="utf-8"?>
<p:tagLst xmlns:p="http://schemas.openxmlformats.org/presentationml/2006/main">
  <p:tag name="TIMING" val="|5.4"/>
</p:tagLst>
</file>

<file path=ppt/tags/tag6.xml><?xml version="1.0" encoding="utf-8"?>
<p:tagLst xmlns:p="http://schemas.openxmlformats.org/presentationml/2006/main">
  <p:tag name="TIMING" val="|5.4"/>
</p:tagLst>
</file>

<file path=ppt/tags/tag7.xml><?xml version="1.0" encoding="utf-8"?>
<p:tagLst xmlns:p="http://schemas.openxmlformats.org/presentationml/2006/main">
  <p:tag name="TIMING" val="|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4345</Words>
  <Application>WPS 演示</Application>
  <PresentationFormat>宽屏</PresentationFormat>
  <Paragraphs>596</Paragraphs>
  <Slides>69</Slides>
  <Notes>39</Notes>
  <HiddenSlides>0</HiddenSlides>
  <MMClips>0</MMClips>
  <ScaleCrop>false</ScaleCrop>
  <HeadingPairs>
    <vt:vector size="8" baseType="variant">
      <vt:variant>
        <vt:lpstr>已用的字体</vt:lpstr>
      </vt:variant>
      <vt:variant>
        <vt:i4>31</vt:i4>
      </vt:variant>
      <vt:variant>
        <vt:lpstr>主题</vt:lpstr>
      </vt:variant>
      <vt:variant>
        <vt:i4>1</vt:i4>
      </vt:variant>
      <vt:variant>
        <vt:lpstr>嵌入 OLE 服务器</vt:lpstr>
      </vt:variant>
      <vt:variant>
        <vt:i4>0</vt:i4>
      </vt:variant>
      <vt:variant>
        <vt:lpstr>幻灯片标题</vt:lpstr>
      </vt:variant>
      <vt:variant>
        <vt:i4>69</vt:i4>
      </vt:variant>
    </vt:vector>
  </HeadingPairs>
  <TitlesOfParts>
    <vt:vector size="101" baseType="lpstr">
      <vt:lpstr>Arial</vt:lpstr>
      <vt:lpstr>宋体</vt:lpstr>
      <vt:lpstr>Wingdings</vt:lpstr>
      <vt:lpstr>微软雅黑</vt:lpstr>
      <vt:lpstr>Arial Unicode MS</vt:lpstr>
      <vt:lpstr>华文细黑</vt:lpstr>
      <vt:lpstr>黑体</vt:lpstr>
      <vt:lpstr>Calibri</vt:lpstr>
      <vt:lpstr>Impact</vt:lpstr>
      <vt:lpstr>汉仪超粗宋简</vt:lpstr>
      <vt:lpstr>Monotype Sorts</vt:lpstr>
      <vt:lpstr>经典特宋简</vt:lpstr>
      <vt:lpstr>华文楷体</vt:lpstr>
      <vt:lpstr>Adobe 黑体 Std R</vt:lpstr>
      <vt:lpstr>Adobe 黑体 Std R</vt:lpstr>
      <vt:lpstr>Arial Unicode MS</vt:lpstr>
      <vt:lpstr>汉仪超粗宋简</vt:lpstr>
      <vt:lpstr>等线 Light</vt:lpstr>
      <vt:lpstr>Times New Roman</vt:lpstr>
      <vt:lpstr>Wingdings</vt:lpstr>
      <vt:lpstr>华文行楷</vt:lpstr>
      <vt:lpstr>楷体_GB2312</vt:lpstr>
      <vt:lpstr>Monotype Sorts</vt:lpstr>
      <vt:lpstr>Verdana</vt:lpstr>
      <vt:lpstr>华文新魏</vt:lpstr>
      <vt:lpstr>Courier New</vt:lpstr>
      <vt:lpstr>Segoe Semibold</vt:lpstr>
      <vt:lpstr>Segoe Print</vt:lpstr>
      <vt:lpstr>Arial Narrow</vt:lpstr>
      <vt:lpstr>幼圆</vt:lpstr>
      <vt:lpstr>Bebas</vt:lpstr>
      <vt:lpstr>Office 主题</vt:lpstr>
      <vt:lpstr>PowerPoint 演示文稿</vt:lpstr>
      <vt:lpstr>PowerPoint 演示文稿</vt:lpstr>
      <vt:lpstr>PowerPoint 演示文稿</vt:lpstr>
      <vt:lpstr>引  言</vt:lpstr>
      <vt:lpstr>为何需要无线？</vt:lpstr>
      <vt:lpstr>引  言</vt:lpstr>
      <vt:lpstr>引  言</vt:lpstr>
      <vt:lpstr>1、无线传感器网络的基本概念</vt:lpstr>
      <vt:lpstr>1、无线传感器网络的基本概念</vt:lpstr>
      <vt:lpstr>1、无线传感器网络的基本概念</vt:lpstr>
      <vt:lpstr>2、无线传感器网络的发展历史与趋势</vt:lpstr>
      <vt:lpstr>PowerPoint 演示文稿</vt:lpstr>
      <vt:lpstr>PowerPoint 演示文稿</vt:lpstr>
      <vt:lpstr>PowerPoint 演示文稿</vt:lpstr>
      <vt:lpstr>传感器网络的发展历史</vt:lpstr>
      <vt:lpstr>传感器网络的发展历史</vt:lpstr>
      <vt:lpstr>传感器网络的发展历史</vt:lpstr>
      <vt:lpstr>传感器网络的发展历史</vt:lpstr>
      <vt:lpstr>PowerPoint 演示文稿</vt:lpstr>
      <vt:lpstr>传感器网络的发展历史</vt:lpstr>
      <vt:lpstr>我国的传感器网络发展情况</vt:lpstr>
      <vt:lpstr>发展趋势</vt:lpstr>
      <vt:lpstr>3、无线传感器网络的体系结构 </vt:lpstr>
      <vt:lpstr>3、无线传感器网络的体系结构</vt:lpstr>
      <vt:lpstr>3、无线传感器网络的体系结构</vt:lpstr>
      <vt:lpstr>3、无线传感器网络的体系结构</vt:lpstr>
      <vt:lpstr>3、无线传感器网络的体系结构</vt:lpstr>
      <vt:lpstr>3、无线传感器网络的体系结构</vt:lpstr>
      <vt:lpstr>4、无线传感器网络的基本特点</vt:lpstr>
      <vt:lpstr>5、与现有无线网络的区别</vt:lpstr>
      <vt:lpstr>PowerPoint 演示文稿</vt:lpstr>
      <vt:lpstr>PowerPoint 演示文稿</vt:lpstr>
      <vt:lpstr>1.5  无线传感器网络面临的挑战</vt:lpstr>
      <vt:lpstr>1、低能耗</vt:lpstr>
      <vt:lpstr>2、实时性</vt:lpstr>
      <vt:lpstr>3、低成本</vt:lpstr>
      <vt:lpstr> 4、安全和抗干扰</vt:lpstr>
      <vt:lpstr>5、协作</vt:lpstr>
      <vt:lpstr>传感器网络的关键技术</vt:lpstr>
      <vt:lpstr>PowerPoint 演示文稿</vt:lpstr>
      <vt:lpstr>PowerPoint 演示文稿</vt:lpstr>
      <vt:lpstr>PowerPoint 演示文稿</vt:lpstr>
      <vt:lpstr>传感器网络的关键技术</vt:lpstr>
      <vt:lpstr>PowerPoint 演示文稿</vt:lpstr>
      <vt:lpstr>PowerPoint 演示文稿</vt:lpstr>
      <vt:lpstr>PowerPoint 演示文稿</vt:lpstr>
      <vt:lpstr>无线传感器网络的应用领域</vt:lpstr>
      <vt:lpstr>WSN应用示意</vt:lpstr>
      <vt:lpstr>1、军事领域</vt:lpstr>
      <vt:lpstr>PowerPoint 演示文稿</vt:lpstr>
      <vt:lpstr>1、军事领域</vt:lpstr>
      <vt:lpstr>PowerPoint 演示文稿</vt:lpstr>
      <vt:lpstr>节点封装示例（一）</vt:lpstr>
      <vt:lpstr>节点封装示例（二）</vt:lpstr>
      <vt:lpstr>智能尘埃Smart Dust</vt:lpstr>
      <vt:lpstr>智能尘埃Smart Dust</vt:lpstr>
      <vt:lpstr>2、工业领域</vt:lpstr>
      <vt:lpstr>PowerPoint 演示文稿</vt:lpstr>
      <vt:lpstr>智能围界</vt:lpstr>
      <vt:lpstr>3、农业领域</vt:lpstr>
      <vt:lpstr>3、农业领域</vt:lpstr>
      <vt:lpstr>4、智能交通领域</vt:lpstr>
      <vt:lpstr>智能交通</vt:lpstr>
      <vt:lpstr>智能停车场</vt:lpstr>
      <vt:lpstr>5、家庭与健康领域</vt:lpstr>
      <vt:lpstr>6、环境保护领域</vt:lpstr>
      <vt:lpstr>WSN应用－监测火山</vt:lpstr>
      <vt:lpstr>WSN应用－监测火山</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海波</cp:lastModifiedBy>
  <cp:revision>4399</cp:revision>
  <dcterms:created xsi:type="dcterms:W3CDTF">2012-10-07T00:28:00Z</dcterms:created>
  <dcterms:modified xsi:type="dcterms:W3CDTF">2021-03-08T10:45:43Z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